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8"/>
  </p:notesMasterIdLst>
  <p:sldIdLst>
    <p:sldId id="256" r:id="rId5"/>
    <p:sldId id="257" r:id="rId6"/>
    <p:sldId id="2147375603" r:id="rId7"/>
    <p:sldId id="2147375604" r:id="rId8"/>
    <p:sldId id="2147375475" r:id="rId9"/>
    <p:sldId id="2147375605" r:id="rId10"/>
    <p:sldId id="2147375606" r:id="rId11"/>
    <p:sldId id="2147375474" r:id="rId12"/>
    <p:sldId id="686" r:id="rId13"/>
    <p:sldId id="625" r:id="rId14"/>
    <p:sldId id="2147375539" r:id="rId15"/>
    <p:sldId id="2147375542" r:id="rId16"/>
    <p:sldId id="2147375559" r:id="rId17"/>
    <p:sldId id="634" r:id="rId18"/>
    <p:sldId id="2147375564" r:id="rId19"/>
    <p:sldId id="2147375498" r:id="rId20"/>
    <p:sldId id="2147375499" r:id="rId21"/>
    <p:sldId id="2147375500" r:id="rId22"/>
    <p:sldId id="2147375558" r:id="rId23"/>
    <p:sldId id="2147375484" r:id="rId24"/>
    <p:sldId id="2147375565" r:id="rId25"/>
    <p:sldId id="641" r:id="rId26"/>
    <p:sldId id="642" r:id="rId27"/>
    <p:sldId id="623" r:id="rId28"/>
    <p:sldId id="2147375473" r:id="rId29"/>
    <p:sldId id="687" r:id="rId30"/>
    <p:sldId id="2147375543" r:id="rId31"/>
    <p:sldId id="2147375544" r:id="rId32"/>
    <p:sldId id="707" r:id="rId33"/>
    <p:sldId id="692" r:id="rId34"/>
    <p:sldId id="693" r:id="rId35"/>
    <p:sldId id="2147375545" r:id="rId36"/>
    <p:sldId id="690" r:id="rId37"/>
    <p:sldId id="2147375470" r:id="rId38"/>
    <p:sldId id="359" r:id="rId39"/>
    <p:sldId id="2147375566" r:id="rId40"/>
    <p:sldId id="2147375569" r:id="rId41"/>
    <p:sldId id="2147375570" r:id="rId42"/>
    <p:sldId id="2147375601" r:id="rId43"/>
    <p:sldId id="2147375572" r:id="rId44"/>
    <p:sldId id="2147375573" r:id="rId45"/>
    <p:sldId id="2147375574" r:id="rId46"/>
    <p:sldId id="2147375575" r:id="rId47"/>
    <p:sldId id="2147375567" r:id="rId48"/>
    <p:sldId id="695" r:id="rId49"/>
    <p:sldId id="2147375568" r:id="rId50"/>
    <p:sldId id="697" r:id="rId51"/>
    <p:sldId id="698" r:id="rId52"/>
    <p:sldId id="699" r:id="rId53"/>
    <p:sldId id="2147375546" r:id="rId54"/>
    <p:sldId id="688" r:id="rId55"/>
    <p:sldId id="644" r:id="rId56"/>
    <p:sldId id="645" r:id="rId57"/>
    <p:sldId id="713" r:id="rId58"/>
    <p:sldId id="632" r:id="rId59"/>
    <p:sldId id="703" r:id="rId60"/>
    <p:sldId id="2147375476" r:id="rId61"/>
    <p:sldId id="2147375597" r:id="rId62"/>
    <p:sldId id="2147375471" r:id="rId63"/>
    <p:sldId id="2147375578" r:id="rId64"/>
    <p:sldId id="2147375577" r:id="rId65"/>
    <p:sldId id="2147375580" r:id="rId66"/>
    <p:sldId id="2147375562" r:id="rId67"/>
    <p:sldId id="2147375581" r:id="rId68"/>
    <p:sldId id="2147375582" r:id="rId69"/>
    <p:sldId id="2147375583" r:id="rId70"/>
    <p:sldId id="2147375584" r:id="rId71"/>
    <p:sldId id="666" r:id="rId72"/>
    <p:sldId id="704" r:id="rId73"/>
    <p:sldId id="2147375579" r:id="rId74"/>
    <p:sldId id="672" r:id="rId75"/>
    <p:sldId id="670" r:id="rId76"/>
    <p:sldId id="671" r:id="rId77"/>
    <p:sldId id="2147375477" r:id="rId78"/>
    <p:sldId id="667" r:id="rId79"/>
    <p:sldId id="647" r:id="rId80"/>
    <p:sldId id="624" r:id="rId81"/>
    <p:sldId id="646" r:id="rId82"/>
    <p:sldId id="629" r:id="rId83"/>
    <p:sldId id="630" r:id="rId84"/>
    <p:sldId id="2147375478" r:id="rId85"/>
    <p:sldId id="668" r:id="rId86"/>
    <p:sldId id="712" r:id="rId87"/>
    <p:sldId id="711" r:id="rId88"/>
    <p:sldId id="706" r:id="rId89"/>
    <p:sldId id="676" r:id="rId90"/>
    <p:sldId id="677" r:id="rId91"/>
    <p:sldId id="2147375553" r:id="rId92"/>
    <p:sldId id="2147375598" r:id="rId93"/>
    <p:sldId id="2147375472" r:id="rId94"/>
    <p:sldId id="2147375586" r:id="rId95"/>
    <p:sldId id="2147375587" r:id="rId96"/>
    <p:sldId id="2147375592" r:id="rId97"/>
    <p:sldId id="2147375563" r:id="rId98"/>
    <p:sldId id="2147375593" r:id="rId99"/>
    <p:sldId id="2147375594" r:id="rId100"/>
    <p:sldId id="2147375595" r:id="rId101"/>
    <p:sldId id="2147375596" r:id="rId102"/>
    <p:sldId id="2147375588" r:id="rId103"/>
    <p:sldId id="653" r:id="rId104"/>
    <p:sldId id="2147375590" r:id="rId105"/>
    <p:sldId id="665" r:id="rId106"/>
    <p:sldId id="656" r:id="rId107"/>
    <p:sldId id="657" r:id="rId108"/>
    <p:sldId id="2147375480" r:id="rId109"/>
    <p:sldId id="658" r:id="rId110"/>
    <p:sldId id="648" r:id="rId111"/>
    <p:sldId id="352" r:id="rId112"/>
    <p:sldId id="649" r:id="rId113"/>
    <p:sldId id="635" r:id="rId114"/>
    <p:sldId id="636" r:id="rId115"/>
    <p:sldId id="2147375481" r:id="rId116"/>
    <p:sldId id="659" r:id="rId117"/>
    <p:sldId id="710" r:id="rId118"/>
    <p:sldId id="684" r:id="rId119"/>
    <p:sldId id="680" r:id="rId120"/>
    <p:sldId id="681" r:id="rId121"/>
    <p:sldId id="682" r:id="rId122"/>
    <p:sldId id="2147375482" r:id="rId123"/>
    <p:sldId id="2147375599" r:id="rId124"/>
    <p:sldId id="2147375600" r:id="rId125"/>
    <p:sldId id="2147375554" r:id="rId126"/>
    <p:sldId id="650"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 Overview" id="{5384F3A9-CCE4-4B1B-BEC5-02EE666422CF}">
          <p14:sldIdLst>
            <p14:sldId id="256"/>
            <p14:sldId id="257"/>
            <p14:sldId id="2147375603"/>
            <p14:sldId id="2147375604"/>
            <p14:sldId id="2147375475"/>
            <p14:sldId id="2147375605"/>
            <p14:sldId id="2147375606"/>
          </p14:sldIdLst>
        </p14:section>
        <p14:section name="Forms by Training Type" id="{3FAACDD2-2635-F34D-AA52-3F90877274A0}">
          <p14:sldIdLst>
            <p14:sldId id="2147375474"/>
          </p14:sldIdLst>
        </p14:section>
        <p14:section name="1. IHL" id="{CD0E1F02-8663-464F-A540-C98A34AD4124}">
          <p14:sldIdLst>
            <p14:sldId id="686"/>
            <p14:sldId id="625"/>
            <p14:sldId id="2147375539"/>
            <p14:sldId id="2147375542"/>
            <p14:sldId id="2147375559"/>
            <p14:sldId id="634"/>
            <p14:sldId id="2147375564"/>
            <p14:sldId id="2147375498"/>
            <p14:sldId id="2147375499"/>
            <p14:sldId id="2147375500"/>
            <p14:sldId id="2147375558"/>
            <p14:sldId id="2147375484"/>
            <p14:sldId id="2147375565"/>
            <p14:sldId id="641"/>
            <p14:sldId id="642"/>
            <p14:sldId id="623"/>
            <p14:sldId id="2147375473"/>
            <p14:sldId id="687"/>
            <p14:sldId id="2147375543"/>
            <p14:sldId id="2147375544"/>
            <p14:sldId id="707"/>
            <p14:sldId id="692"/>
            <p14:sldId id="693"/>
            <p14:sldId id="2147375545"/>
            <p14:sldId id="690"/>
          </p14:sldIdLst>
        </p14:section>
        <p14:section name="2. NCD" id="{CBE59079-A99D-45BA-A891-C250349E5F5A}">
          <p14:sldIdLst>
            <p14:sldId id="2147375470"/>
            <p14:sldId id="359"/>
            <p14:sldId id="2147375566"/>
            <p14:sldId id="2147375569"/>
            <p14:sldId id="2147375570"/>
            <p14:sldId id="2147375601"/>
            <p14:sldId id="2147375572"/>
            <p14:sldId id="2147375573"/>
            <p14:sldId id="2147375574"/>
            <p14:sldId id="2147375575"/>
            <p14:sldId id="2147375567"/>
            <p14:sldId id="695"/>
            <p14:sldId id="2147375568"/>
            <p14:sldId id="697"/>
            <p14:sldId id="698"/>
            <p14:sldId id="699"/>
            <p14:sldId id="2147375546"/>
            <p14:sldId id="688"/>
            <p14:sldId id="644"/>
            <p14:sldId id="645"/>
            <p14:sldId id="713"/>
            <p14:sldId id="632"/>
            <p14:sldId id="703"/>
            <p14:sldId id="2147375476"/>
            <p14:sldId id="2147375597"/>
          </p14:sldIdLst>
        </p14:section>
        <p14:section name="3. OJT/APP" id="{C4967124-1078-4CAF-9429-1D80362326C1}">
          <p14:sldIdLst>
            <p14:sldId id="2147375471"/>
            <p14:sldId id="2147375578"/>
            <p14:sldId id="2147375577"/>
            <p14:sldId id="2147375580"/>
            <p14:sldId id="2147375562"/>
            <p14:sldId id="2147375581"/>
            <p14:sldId id="2147375582"/>
            <p14:sldId id="2147375583"/>
            <p14:sldId id="2147375584"/>
            <p14:sldId id="666"/>
            <p14:sldId id="704"/>
            <p14:sldId id="2147375579"/>
            <p14:sldId id="672"/>
            <p14:sldId id="670"/>
            <p14:sldId id="671"/>
            <p14:sldId id="2147375477"/>
            <p14:sldId id="667"/>
            <p14:sldId id="647"/>
            <p14:sldId id="624"/>
            <p14:sldId id="646"/>
            <p14:sldId id="629"/>
            <p14:sldId id="630"/>
            <p14:sldId id="2147375478"/>
            <p14:sldId id="668"/>
            <p14:sldId id="712"/>
            <p14:sldId id="711"/>
            <p14:sldId id="706"/>
            <p14:sldId id="676"/>
            <p14:sldId id="677"/>
            <p14:sldId id="2147375553"/>
            <p14:sldId id="2147375598"/>
          </p14:sldIdLst>
        </p14:section>
        <p14:section name="4. Flight" id="{EBF6C413-BE2C-43E1-BBE5-3865DF463D3A}">
          <p14:sldIdLst>
            <p14:sldId id="2147375472"/>
            <p14:sldId id="2147375586"/>
            <p14:sldId id="2147375587"/>
            <p14:sldId id="2147375592"/>
            <p14:sldId id="2147375563"/>
            <p14:sldId id="2147375593"/>
            <p14:sldId id="2147375594"/>
            <p14:sldId id="2147375595"/>
            <p14:sldId id="2147375596"/>
            <p14:sldId id="2147375588"/>
            <p14:sldId id="653"/>
            <p14:sldId id="2147375590"/>
            <p14:sldId id="665"/>
            <p14:sldId id="656"/>
            <p14:sldId id="657"/>
            <p14:sldId id="2147375480"/>
            <p14:sldId id="658"/>
            <p14:sldId id="648"/>
            <p14:sldId id="352"/>
            <p14:sldId id="649"/>
            <p14:sldId id="635"/>
            <p14:sldId id="636"/>
            <p14:sldId id="2147375481"/>
            <p14:sldId id="659"/>
            <p14:sldId id="710"/>
            <p14:sldId id="684"/>
            <p14:sldId id="680"/>
            <p14:sldId id="681"/>
            <p14:sldId id="682"/>
            <p14:sldId id="2147375482"/>
            <p14:sldId id="2147375599"/>
          </p14:sldIdLst>
        </p14:section>
        <p14:section name="Resources" id="{EB4B86D2-3D75-44FC-BCAA-4CA237EE38F5}">
          <p14:sldIdLst>
            <p14:sldId id="2147375600"/>
            <p14:sldId id="2147375554"/>
            <p14:sldId id="6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7D1416-9719-E969-A910-F630CF114BFB}" name="Ifill, Khristian" initials="IK" userId="S::khristian.ifill@accenturefederal.com::12de1418-195c-4249-8ae0-d6de0bf64c56" providerId="AD"/>
  <p188:author id="{4DBAE61A-F8B2-84EA-F2CE-87E85021276B}" name="Bank, Alyssa" initials="BA" userId="S::alyssa.bank@accenturefederal.com::6528c46b-eb49-448b-b808-15fd3f89bf7c" providerId="AD"/>
  <p188:author id="{A6C71D27-8D2E-CEBB-409A-39EBAC027CEA}" name="White, Brian (accenture Federal Services Llc)" initials="WB(FSL" userId="S::Brian.White10@va.gov::a3c29378-68b8-4430-9266-a8f8bf6cc930" providerId="AD"/>
  <p188:author id="{272D8447-6B92-64F7-3951-D9DBF6B654ED}" name="Winters, Caryn L." initials="WCL" userId="S::CARYN.WINTERS@va.gov::4f7ba22e-f25a-459f-bc8c-414e548a8eaf" providerId="AD"/>
  <p188:author id="{7399D849-872F-A88E-DABE-C86D3E317561}" name="Levine, Rachael" initials="LR" userId="S::rachael.levine@accenturefederal.com::289c58d6-c29d-4bcf-ba60-e0098dc39576" providerId="AD"/>
  <p188:author id="{50B8ED4D-A5F2-DCA0-F7A8-6A175E3C1E5F}" name="Barksdale, Charrell, VBACO" initials="BV" userId="S::charrell.barksdale@va.gov::4d2ee246-d390-45a7-8665-0411d9d64fa3" providerId="AD"/>
  <p188:author id="{604AB951-D03B-243F-0602-BB471F34A824}" name="Baharozian, Alyna C. (accenture Federal Services Llc)" initials="BL" userId="S::alyna.baharozian@va.gov::9b782dd7-202e-4a6f-a773-846571133cf2" providerId="AD"/>
  <p188:author id="{F17E2A57-0B60-1CAE-21BF-F3A95E98294D}" name="Caruso, Katharine E., VBAVACO" initials="CKEV" userId="S::KATHARINE.CARUSO@va.gov::16f6e2cb-ef7c-4fc4-90d0-aaccae8fe38c" providerId="AD"/>
  <p188:author id="{B4D6785B-8258-57BC-31C0-A7B20B8DDB1B}" name="White, Brian M." initials="WBM" userId="S::brian.m.white@accenturefederal.com::8095df43-c45c-42c8-a363-5cb2b7793f16" providerId="AD"/>
  <p188:author id="{7A28145C-3D35-8669-7567-344B75941B78}" name="Winters, Caryn" initials="WC" userId="S::caryn.winters@accenturefederal.com::571dbceb-f9ae-41c6-9d72-f91493762c87" providerId="AD"/>
  <p188:author id="{B5A0056B-FB0B-994E-F932-BC985B949ACE}" name="Caruso, Katharine E., VBAVACO" initials="CV" userId="S::katharine.caruso@va.gov::16f6e2cb-ef7c-4fc4-90d0-aaccae8fe38c" providerId="AD"/>
  <p188:author id="{56437A77-1534-E6C5-D167-3DA504B90DC0}" name="Balder, Jodie L., VBAWSAL" initials="BV" userId="S::jodie.balder@va.gov::aa03f465-7b78-4358-b20a-059f0c754e05" providerId="AD"/>
  <p188:author id="{5C1D697D-8DA5-83F3-8307-38FE9FC3C3C1}" name="Evans, Victoria B., VBAVACO" initials="EV" userId="S::victoria.evans@va.gov::0c8b734a-236e-4594-abc1-d8a1a8ec9d28" providerId="AD"/>
  <p188:author id="{29345186-18A1-CA17-D65C-488C23A6AC84}" name="Seidl, Sharon, VBACO" initials="SV" userId="S::sharon.seidl@va.gov::104d9e8a-4d0e-44df-bae6-3065f351f196" providerId="AD"/>
  <p188:author id="{375FE78D-7E01-0C8B-8952-0ECD6DF94FA2}" name="Delegol, Ariel" initials="DA" userId="S::b-ariel.delegol@accenturefederal.com::f8e86530-5030-4206-bad0-2215f1e04d88" providerId="AD"/>
  <p188:author id="{56CF548F-C21E-E3CC-62A2-45C086E7D58A}" name="Evans, Victoria B., VBAVACO" initials="EVBV" userId="S::Victoria.Evans@va.gov::0c8b734a-236e-4594-abc1-d8a1a8ec9d28" providerId="AD"/>
  <p188:author id="{3A6F4EAA-8779-F8A0-F890-2B1FDE0BF149}" name="Alyna Baharozian" initials="AB" userId="S::ALYNA.BAHAROZIAN@va.gov::9b782dd7-202e-4a6f-a773-846571133cf2" providerId="AD"/>
  <p188:author id="{B37853AC-2814-1895-BB61-DDF30AFBD462}" name="Quattrini, Cinda, VBAVACO" initials="QV" userId="S::cinda.quattrini@va.gov::77fb63ee-c1fa-4e0d-b418-fa8c93ba4e7c" providerId="AD"/>
  <p188:author id="{F6C823B9-08AD-3AA1-42D9-6D0CB97E4047}" name="Jack, Juliet (accenture Federal Services Llc)" initials="JJ(FSL" userId="S::Juliet.Jack@va.gov::ebf41546-4fab-48fc-8b19-4667500f49af" providerId="AD"/>
  <p188:author id="{FEA8DBDB-C21C-A6CB-E3AC-8586FF705B97}" name="Ifill, Khristian (accenture Federal Services Llc)" initials="IK(FSL" userId="S::KHRISTIAN.IFILL@va.gov::b1dd4eb7-ed5a-419c-9163-3ad544cb51b8" providerId="AD"/>
  <p188:author id="{29C3DEDD-6F4A-4C6E-C059-9B9BE2608D11}" name="VanVleet, Beth Ann" initials="VBA" userId="S::beth.ann.vanvleet@accenturefederal.com::fee012b7-c915-4ae7-8822-602d9d3a80a8" providerId="AD"/>
  <p188:author id="{7EA0A6DE-945A-8ED0-D443-07BA9477FA52}" name="Jack, Juliet" initials="JJ" userId="S::juliet.jack@afs.com::21ec9600-b96b-46ff-8760-87a6a7f04358" providerId="AD"/>
  <p188:author id="{E6BEE5ED-0A2B-5202-1EDB-BA966E767322}" name="Nelson, Amy" initials="NA" userId="S::amy.nelson@accenturefederal.com::c73b26e2-52b8-42a1-a7ff-68f7ce5c6104" providerId="AD"/>
  <p188:author id="{CB7370F4-7A11-7E90-1232-FD06BDFEA7B5}" name="Jackson, Chelsea L., VBAVACO" initials="JCLV" userId="S::Chelsea.Jackson@va.gov::17730002-7851-44da-8934-6cb99bd8334f" providerId="AD"/>
  <p188:author id="{D585E6F7-FA16-BDEF-0D37-6D44871C7F9D}" name="Nelson, Amy" initials="" userId="S::amy.nelson@afs.com::355c739c-6fc9-42ce-a7b2-207bc8a453a3" providerId="AD"/>
  <p188:author id="{B12C6DF8-785C-039F-B05C-93952A1B91A6}" name="Nelson, Amy M." initials="NAM" userId="S::AMY.NELSON9@va.gov::c0a74811-8bb7-404b-be70-1b65a9c2b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C7BBA"/>
    <a:srgbClr val="004279"/>
    <a:srgbClr val="000000"/>
    <a:srgbClr val="CCD8E7"/>
    <a:srgbClr val="C7D7EB"/>
    <a:srgbClr val="F2F2F2"/>
    <a:srgbClr val="64C6B7"/>
    <a:srgbClr val="BBD0DE"/>
    <a:srgbClr val="1A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888F9-A348-4409-981A-4242D6363DE4}" v="301" dt="2024-02-21T21:51:54.536"/>
    <p1510:client id="{F2A3D549-0D97-4496-A42A-15F99C4D268B}" v="336" vWet="338" dt="2024-02-21T21:51:36.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snapToGrid="0">
      <p:cViewPr varScale="1">
        <p:scale>
          <a:sx n="85" d="100"/>
          <a:sy n="85" d="100"/>
        </p:scale>
        <p:origin x="7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BBF0B-D3D5-48C7-8AAF-EF62F4BC7183}"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3DA9A-EC5F-4856-A0DA-E480926955A2}" type="slidenum">
              <a:rPr lang="en-US" smtClean="0"/>
              <a:t>‹#›</a:t>
            </a:fld>
            <a:endParaRPr lang="en-US"/>
          </a:p>
        </p:txBody>
      </p:sp>
    </p:spTree>
    <p:extLst>
      <p:ext uri="{BB962C8B-B14F-4D97-AF65-F5344CB8AC3E}">
        <p14:creationId xmlns:p14="http://schemas.microsoft.com/office/powerpoint/2010/main" val="216462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1</a:t>
            </a:fld>
            <a:endParaRPr lang="en-US"/>
          </a:p>
        </p:txBody>
      </p:sp>
    </p:spTree>
    <p:extLst>
      <p:ext uri="{BB962C8B-B14F-4D97-AF65-F5344CB8AC3E}">
        <p14:creationId xmlns:p14="http://schemas.microsoft.com/office/powerpoint/2010/main" val="359317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56</a:t>
            </a:fld>
            <a:endParaRPr lang="en-US"/>
          </a:p>
        </p:txBody>
      </p:sp>
    </p:spTree>
    <p:extLst>
      <p:ext uri="{BB962C8B-B14F-4D97-AF65-F5344CB8AC3E}">
        <p14:creationId xmlns:p14="http://schemas.microsoft.com/office/powerpoint/2010/main" val="286721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95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73</a:t>
            </a:fld>
            <a:endParaRPr lang="en-US"/>
          </a:p>
        </p:txBody>
      </p:sp>
    </p:spTree>
    <p:extLst>
      <p:ext uri="{BB962C8B-B14F-4D97-AF65-F5344CB8AC3E}">
        <p14:creationId xmlns:p14="http://schemas.microsoft.com/office/powerpoint/2010/main" val="164698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77</a:t>
            </a:fld>
            <a:endParaRPr lang="en-US"/>
          </a:p>
        </p:txBody>
      </p:sp>
    </p:spTree>
    <p:extLst>
      <p:ext uri="{BB962C8B-B14F-4D97-AF65-F5344CB8AC3E}">
        <p14:creationId xmlns:p14="http://schemas.microsoft.com/office/powerpoint/2010/main" val="330743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79</a:t>
            </a:fld>
            <a:endParaRPr lang="en-US"/>
          </a:p>
        </p:txBody>
      </p:sp>
    </p:spTree>
    <p:extLst>
      <p:ext uri="{BB962C8B-B14F-4D97-AF65-F5344CB8AC3E}">
        <p14:creationId xmlns:p14="http://schemas.microsoft.com/office/powerpoint/2010/main" val="15596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80</a:t>
            </a:fld>
            <a:endParaRPr lang="en-US"/>
          </a:p>
        </p:txBody>
      </p:sp>
    </p:spTree>
    <p:extLst>
      <p:ext uri="{BB962C8B-B14F-4D97-AF65-F5344CB8AC3E}">
        <p14:creationId xmlns:p14="http://schemas.microsoft.com/office/powerpoint/2010/main" val="160929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47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68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107</a:t>
            </a:fld>
            <a:endParaRPr lang="en-US"/>
          </a:p>
        </p:txBody>
      </p:sp>
    </p:spTree>
    <p:extLst>
      <p:ext uri="{BB962C8B-B14F-4D97-AF65-F5344CB8AC3E}">
        <p14:creationId xmlns:p14="http://schemas.microsoft.com/office/powerpoint/2010/main" val="297430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108</a:t>
            </a:fld>
            <a:endParaRPr lang="en-US"/>
          </a:p>
        </p:txBody>
      </p:sp>
    </p:spTree>
    <p:extLst>
      <p:ext uri="{BB962C8B-B14F-4D97-AF65-F5344CB8AC3E}">
        <p14:creationId xmlns:p14="http://schemas.microsoft.com/office/powerpoint/2010/main" val="425329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3</a:t>
            </a:fld>
            <a:endParaRPr lang="en-US"/>
          </a:p>
        </p:txBody>
      </p:sp>
    </p:spTree>
    <p:extLst>
      <p:ext uri="{BB962C8B-B14F-4D97-AF65-F5344CB8AC3E}">
        <p14:creationId xmlns:p14="http://schemas.microsoft.com/office/powerpoint/2010/main" val="2889062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109</a:t>
            </a:fld>
            <a:endParaRPr lang="en-US"/>
          </a:p>
        </p:txBody>
      </p:sp>
    </p:spTree>
    <p:extLst>
      <p:ext uri="{BB962C8B-B14F-4D97-AF65-F5344CB8AC3E}">
        <p14:creationId xmlns:p14="http://schemas.microsoft.com/office/powerpoint/2010/main" val="1065390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110</a:t>
            </a:fld>
            <a:endParaRPr lang="en-US"/>
          </a:p>
        </p:txBody>
      </p:sp>
    </p:spTree>
    <p:extLst>
      <p:ext uri="{BB962C8B-B14F-4D97-AF65-F5344CB8AC3E}">
        <p14:creationId xmlns:p14="http://schemas.microsoft.com/office/powerpoint/2010/main" val="71036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111</a:t>
            </a:fld>
            <a:endParaRPr lang="en-US"/>
          </a:p>
        </p:txBody>
      </p:sp>
    </p:spTree>
    <p:extLst>
      <p:ext uri="{BB962C8B-B14F-4D97-AF65-F5344CB8AC3E}">
        <p14:creationId xmlns:p14="http://schemas.microsoft.com/office/powerpoint/2010/main" val="403399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56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9</a:t>
            </a:fld>
            <a:endParaRPr lang="en-US"/>
          </a:p>
        </p:txBody>
      </p:sp>
    </p:spTree>
    <p:extLst>
      <p:ext uri="{BB962C8B-B14F-4D97-AF65-F5344CB8AC3E}">
        <p14:creationId xmlns:p14="http://schemas.microsoft.com/office/powerpoint/2010/main" val="6920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52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8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31</a:t>
            </a:fld>
            <a:endParaRPr lang="en-US"/>
          </a:p>
        </p:txBody>
      </p:sp>
    </p:spTree>
    <p:extLst>
      <p:ext uri="{BB962C8B-B14F-4D97-AF65-F5344CB8AC3E}">
        <p14:creationId xmlns:p14="http://schemas.microsoft.com/office/powerpoint/2010/main" val="306983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9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3DA9A-EC5F-4856-A0DA-E48092695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8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3DA9A-EC5F-4856-A0DA-E480926955A2}" type="slidenum">
              <a:rPr lang="en-US" smtClean="0"/>
              <a:t>55</a:t>
            </a:fld>
            <a:endParaRPr lang="en-US"/>
          </a:p>
        </p:txBody>
      </p:sp>
    </p:spTree>
    <p:extLst>
      <p:ext uri="{BB962C8B-B14F-4D97-AF65-F5344CB8AC3E}">
        <p14:creationId xmlns:p14="http://schemas.microsoft.com/office/powerpoint/2010/main" val="2866275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042634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1" name="Rectangle 10">
            <a:extLst>
              <a:ext uri="{FF2B5EF4-FFF2-40B4-BE49-F238E27FC236}">
                <a16:creationId xmlns:a16="http://schemas.microsoft.com/office/drawing/2014/main" id="{A4B26EA7-BAD5-EF6C-1C15-C825430BC105}"/>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9D09CAB-319E-E7DB-FA6D-BDC62205ACDB}"/>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05134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83425442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35640777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370284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94933929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2" action="ppaction://hlinksldjump"/>
            </a:endParaRPr>
          </a:p>
        </p:txBody>
      </p:sp>
    </p:spTree>
    <p:extLst>
      <p:ext uri="{BB962C8B-B14F-4D97-AF65-F5344CB8AC3E}">
        <p14:creationId xmlns:p14="http://schemas.microsoft.com/office/powerpoint/2010/main" val="177612666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19455" y="12606"/>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Institutions of Higher Learning (IHL)</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41275525-0C06-B519-D0A1-A1D881D2954C}"/>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9114E4-A85A-A4C9-23BF-F353154DD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3251610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Non-college degree</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6924C35F-AD81-AE12-9D42-9889C9A9CF41}"/>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05638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9" name="Rectangle 8">
            <a:extLst>
              <a:ext uri="{FF2B5EF4-FFF2-40B4-BE49-F238E27FC236}">
                <a16:creationId xmlns:a16="http://schemas.microsoft.com/office/drawing/2014/main" id="{E03656F8-4BE6-487D-E115-D6F74638EF49}"/>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F907D3-2200-8259-9E10-4C85199C2FC9}"/>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850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On-the-job training &amp; Apprenticeship</a:t>
            </a:r>
            <a:endParaRPr lang="en-US" sz="9600">
              <a:latin typeface="Myriad Pro" panose="020B0703030403020204" pitchFamily="34" charset="0"/>
            </a:endParaRPr>
          </a:p>
        </p:txBody>
      </p:sp>
      <p:sp>
        <p:nvSpPr>
          <p:cNvPr id="9" name="Rectangle 8">
            <a:extLst>
              <a:ext uri="{FF2B5EF4-FFF2-40B4-BE49-F238E27FC236}">
                <a16:creationId xmlns:a16="http://schemas.microsoft.com/office/drawing/2014/main" id="{2A751209-B6E1-6272-A016-85B729237D7C}"/>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8AF66900-3C61-4B79-3916-D9E76F73BA42}"/>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58190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0" name="Rectangle 9">
            <a:extLst>
              <a:ext uri="{FF2B5EF4-FFF2-40B4-BE49-F238E27FC236}">
                <a16:creationId xmlns:a16="http://schemas.microsoft.com/office/drawing/2014/main" id="{32FA971A-60A6-E112-2BFD-1BE01F1C8C5A}"/>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FAD438C-72A3-A307-936A-56F6279EE726}"/>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95399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flight</a:t>
            </a:r>
            <a:endParaRPr lang="en-US" sz="9600">
              <a:latin typeface="Myriad Pro" panose="020B0703030403020204" pitchFamily="34" charset="0"/>
            </a:endParaRPr>
          </a:p>
        </p:txBody>
      </p:sp>
      <p:sp>
        <p:nvSpPr>
          <p:cNvPr id="10" name="Rectangle 9">
            <a:extLst>
              <a:ext uri="{FF2B5EF4-FFF2-40B4-BE49-F238E27FC236}">
                <a16:creationId xmlns:a16="http://schemas.microsoft.com/office/drawing/2014/main" id="{FC13CE62-1746-494C-96B9-2DEA5DA8F968}"/>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6FC8215-8C85-60A7-AB16-BF3CC6B7C4B7}"/>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60188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496153153"/>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93" r:id="rId4"/>
    <p:sldLayoutId id="2147483729" r:id="rId5"/>
    <p:sldLayoutId id="2147483730" r:id="rId6"/>
    <p:sldLayoutId id="2147483731" r:id="rId7"/>
    <p:sldLayoutId id="2147483732" r:id="rId8"/>
    <p:sldLayoutId id="2147483735" r:id="rId9"/>
    <p:sldLayoutId id="2147483733" r:id="rId10"/>
    <p:sldLayoutId id="2147483728" r:id="rId11"/>
    <p:sldLayoutId id="2147483694" r:id="rId12"/>
    <p:sldLayoutId id="2147483736"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5.xml"/><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10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slide" Target="slide104.xml"/><Relationship Id="rId18" Type="http://schemas.openxmlformats.org/officeDocument/2006/relationships/slide" Target="slide2.xml"/><Relationship Id="rId3" Type="http://schemas.openxmlformats.org/officeDocument/2006/relationships/slide" Target="slide102.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1.svg"/><Relationship Id="rId2" Type="http://schemas.openxmlformats.org/officeDocument/2006/relationships/image" Target="../media/image59.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slide" Target="slide103.xml"/><Relationship Id="rId11"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5.svg"/><Relationship Id="rId19" Type="http://schemas.openxmlformats.org/officeDocument/2006/relationships/slide" Target="slide90.xml"/><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90.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76.png"/><Relationship Id="rId4" Type="http://schemas.openxmlformats.org/officeDocument/2006/relationships/image" Target="../media/image11.svg"/></Relationships>
</file>

<file path=ppt/slides/_rels/slide10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7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slide" Target="slide90.xml"/><Relationship Id="rId5" Type="http://schemas.openxmlformats.org/officeDocument/2006/relationships/image" Target="../media/image15.svg"/><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17.svg"/></Relationships>
</file>

<file path=ppt/slides/_rels/slide10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79.png"/><Relationship Id="rId4" Type="http://schemas.openxmlformats.org/officeDocument/2006/relationships/image" Target="../media/image19.svg"/><Relationship Id="rId9" Type="http://schemas.openxmlformats.org/officeDocument/2006/relationships/slide" Target="slide90.xml"/></Relationships>
</file>

<file path=ppt/slides/_rels/slide10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5" Type="http://schemas.openxmlformats.org/officeDocument/2006/relationships/slide" Target="slide90.xml"/><Relationship Id="rId4" Type="http://schemas.openxmlformats.org/officeDocument/2006/relationships/slide" Target="slide2.xml"/></Relationships>
</file>

<file path=ppt/slides/_rels/slide106.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108.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82.png"/><Relationship Id="rId21" Type="http://schemas.openxmlformats.org/officeDocument/2006/relationships/image" Target="../media/image23.svg"/><Relationship Id="rId7" Type="http://schemas.openxmlformats.org/officeDocument/2006/relationships/image" Target="../media/image11.sv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sv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slide" Target="slide109.xml"/><Relationship Id="rId15" Type="http://schemas.openxmlformats.org/officeDocument/2006/relationships/image" Target="../media/image18.png"/><Relationship Id="rId23" Type="http://schemas.openxmlformats.org/officeDocument/2006/relationships/slide" Target="slide90.xml"/><Relationship Id="rId10" Type="http://schemas.openxmlformats.org/officeDocument/2006/relationships/image" Target="../media/image13.svg"/><Relationship Id="rId19" Type="http://schemas.openxmlformats.org/officeDocument/2006/relationships/slide" Target="slide111.xml"/><Relationship Id="rId4" Type="http://schemas.openxmlformats.org/officeDocument/2006/relationships/slide" Target="slide122.xml"/><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slide" Target="slide2.xml"/></Relationships>
</file>

<file path=ppt/slides/_rels/slide109.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hyperlink" Target="https://www.va.gov/school-administrators/" TargetMode="External"/><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hyperlink" Target="https://www.va.gov/school-administrators/"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3.svg"/><Relationship Id="rId2" Type="http://schemas.openxmlformats.org/officeDocument/2006/relationships/image" Target="../media/image9.jpe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slide" Target="slide59.xm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1.xml"/><Relationship Id="rId16" Type="http://schemas.openxmlformats.org/officeDocument/2006/relationships/slide" Target="slide90.xml"/><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18.png"/><Relationship Id="rId5" Type="http://schemas.openxmlformats.org/officeDocument/2006/relationships/image" Target="../media/image83.png"/><Relationship Id="rId15" Type="http://schemas.openxmlformats.org/officeDocument/2006/relationships/slide" Target="slide2.xml"/><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image" Target="../media/image21.svg"/></Relationships>
</file>

<file path=ppt/slides/_rels/slide1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5.png"/><Relationship Id="rId7" Type="http://schemas.openxmlformats.org/officeDocument/2006/relationships/slide" Target="slide11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slide" Target="slide59.xml"/><Relationship Id="rId9" Type="http://schemas.openxmlformats.org/officeDocument/2006/relationships/slide" Target="slide90.xml"/></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113.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55.png"/><Relationship Id="rId7" Type="http://schemas.openxmlformats.org/officeDocument/2006/relationships/slide" Target="slide117.xml"/><Relationship Id="rId12" Type="http://schemas.openxmlformats.org/officeDocument/2006/relationships/image" Target="../media/image15.svg"/><Relationship Id="rId2" Type="http://schemas.openxmlformats.org/officeDocument/2006/relationships/notesSlide" Target="../notesSlides/notesSlide23.xml"/><Relationship Id="rId16" Type="http://schemas.openxmlformats.org/officeDocument/2006/relationships/slide" Target="slide90.xml"/><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slide" Target="slide2.xml"/><Relationship Id="rId10" Type="http://schemas.openxmlformats.org/officeDocument/2006/relationships/slide" Target="slide118.xml"/><Relationship Id="rId4" Type="http://schemas.openxmlformats.org/officeDocument/2006/relationships/slide" Target="slide116.xml"/><Relationship Id="rId9" Type="http://schemas.openxmlformats.org/officeDocument/2006/relationships/image" Target="../media/image13.svg"/><Relationship Id="rId14" Type="http://schemas.openxmlformats.org/officeDocument/2006/relationships/image" Target="../media/image17.svg"/></Relationships>
</file>

<file path=ppt/slides/_rels/slide116.xml.rels><?xml version="1.0" encoding="UTF-8" standalone="yes"?>
<Relationships xmlns="http://schemas.openxmlformats.org/package/2006/relationships"><Relationship Id="rId3" Type="http://schemas.openxmlformats.org/officeDocument/2006/relationships/hyperlink" Target="https://www.va.gov/school-administrators/" TargetMode="External"/><Relationship Id="rId7" Type="http://schemas.openxmlformats.org/officeDocument/2006/relationships/slide" Target="slide90.xml"/><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image" Target="../media/image88.png"/><Relationship Id="rId7" Type="http://schemas.openxmlformats.org/officeDocument/2006/relationships/slide" Target="slide2.xml"/><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10.xml"/></Relationships>
</file>

<file path=ppt/slides/_rels/slide1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4.png"/><Relationship Id="rId7" Type="http://schemas.openxmlformats.org/officeDocument/2006/relationships/image" Target="../media/image89.svg"/><Relationship Id="rId2"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slide" Target="slide117.xml"/><Relationship Id="rId4" Type="http://schemas.openxmlformats.org/officeDocument/2006/relationships/image" Target="../media/image39.svg"/><Relationship Id="rId9" Type="http://schemas.openxmlformats.org/officeDocument/2006/relationships/slide" Target="slide90.xml"/></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21.xml"/><Relationship Id="rId1" Type="http://schemas.openxmlformats.org/officeDocument/2006/relationships/slideLayout" Target="../slideLayouts/slideLayout13.xml"/><Relationship Id="rId4" Type="http://schemas.openxmlformats.org/officeDocument/2006/relationships/slide" Target="slide90.xml"/></Relationships>
</file>

<file path=ppt/slides/_rels/slide1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8" Type="http://schemas.openxmlformats.org/officeDocument/2006/relationships/hyperlink" Target="https://vba-tpss.vbatraining.org/assess/trkSignIn?refid=XSCO" TargetMode="External"/><Relationship Id="rId3" Type="http://schemas.openxmlformats.org/officeDocument/2006/relationships/hyperlink" Target="https://benefits.va.gov/gibill/enrollment-manager/enrollment-manager-frequently-asked-questions.asp" TargetMode="External"/><Relationship Id="rId7" Type="http://schemas.openxmlformats.org/officeDocument/2006/relationships/hyperlink" Target="https://help.id.me/hc/en-us/articles/4416188902039-VA-ID-me" TargetMode="Externa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hyperlink" Target="https://www.va.gov/resources/" TargetMode="External"/><Relationship Id="rId11" Type="http://schemas.openxmlformats.org/officeDocument/2006/relationships/hyperlink" Target="https://www.va.gov/school-administrators/" TargetMode="External"/><Relationship Id="rId5" Type="http://schemas.openxmlformats.org/officeDocument/2006/relationships/hyperlink" Target="https://help.id.me/hc/en-us" TargetMode="External"/><Relationship Id="rId10" Type="http://schemas.openxmlformats.org/officeDocument/2006/relationships/hyperlink" Target="https://nam04.safelinks.protection.outlook.com/?url=https%3A%2F%2Fwww.benefits.va.gov%2Fgibill%2Fvba_education_office_hours.asp&amp;data=05%7C01%7Cb-lilian.m.morales%40accenturefederal.com%7Cb410f9fdef6b4bc5231e08db0ddf3d83%7C0ee6c63b4eab4748b74ad1dc22fc1a24%7C0%7C0%7C638119024684371931%7CUnknown%7CTWFpbGZsb3d8eyJWIjoiMC4wLjAwMDAiLCJQIjoiV2luMzIiLCJBTiI6Ik1haWwiLCJXVCI6Mn0%3D%7C3000%7C%7C%7C&amp;sdata=GfF2vf13RaLaT0Wm%2Bq9tlV52AIubn4aBN6R2UVBfN28%3D&amp;reserved=0" TargetMode="External"/><Relationship Id="rId4" Type="http://schemas.openxmlformats.org/officeDocument/2006/relationships/hyperlink" Target="https://www.facebook.com/watch/?v=553956286064972" TargetMode="External"/><Relationship Id="rId9" Type="http://schemas.openxmlformats.org/officeDocument/2006/relationships/hyperlink" Target="https://www.benefits.va.gov/gibill/resources/education_resources/school_certifying_officials/presentations.asp"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35.xml"/><Relationship Id="rId18" Type="http://schemas.openxmlformats.org/officeDocument/2006/relationships/slide" Target="slide60.xml"/><Relationship Id="rId26" Type="http://schemas.openxmlformats.org/officeDocument/2006/relationships/slide" Target="slide113.xml"/><Relationship Id="rId3" Type="http://schemas.openxmlformats.org/officeDocument/2006/relationships/slide" Target="slide3.xml"/><Relationship Id="rId21" Type="http://schemas.openxmlformats.org/officeDocument/2006/relationships/slide" Target="slide75.xml"/><Relationship Id="rId7" Type="http://schemas.openxmlformats.org/officeDocument/2006/relationships/slide" Target="slide9.xml"/><Relationship Id="rId12" Type="http://schemas.openxmlformats.org/officeDocument/2006/relationships/slide" Target="slide34.xml"/><Relationship Id="rId17" Type="http://schemas.openxmlformats.org/officeDocument/2006/relationships/slide" Target="slide59.xml"/><Relationship Id="rId25" Type="http://schemas.openxmlformats.org/officeDocument/2006/relationships/slide" Target="slide99.xml"/><Relationship Id="rId2" Type="http://schemas.openxmlformats.org/officeDocument/2006/relationships/slide" Target="slide1.xml"/><Relationship Id="rId16" Type="http://schemas.openxmlformats.org/officeDocument/2006/relationships/slide" Target="slide51.xml"/><Relationship Id="rId20" Type="http://schemas.openxmlformats.org/officeDocument/2006/relationships/slide" Target="slide82.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6.xml"/><Relationship Id="rId24" Type="http://schemas.openxmlformats.org/officeDocument/2006/relationships/slide" Target="slide93.xml"/><Relationship Id="rId5" Type="http://schemas.openxmlformats.org/officeDocument/2006/relationships/slide" Target="slide5.xml"/><Relationship Id="rId15" Type="http://schemas.openxmlformats.org/officeDocument/2006/relationships/slide" Target="slide44.xml"/><Relationship Id="rId23" Type="http://schemas.openxmlformats.org/officeDocument/2006/relationships/slide" Target="slide91.xml"/><Relationship Id="rId28" Type="http://schemas.openxmlformats.org/officeDocument/2006/relationships/slide" Target="slide121.xml"/><Relationship Id="rId10" Type="http://schemas.openxmlformats.org/officeDocument/2006/relationships/slide" Target="slide19.xml"/><Relationship Id="rId19" Type="http://schemas.openxmlformats.org/officeDocument/2006/relationships/slide" Target="slide68.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38.xml"/><Relationship Id="rId22" Type="http://schemas.openxmlformats.org/officeDocument/2006/relationships/slide" Target="slide90.xml"/><Relationship Id="rId27" Type="http://schemas.openxmlformats.org/officeDocument/2006/relationships/slide" Target="slide106.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slide" Target="slide24.xml"/><Relationship Id="rId18" Type="http://schemas.openxmlformats.org/officeDocument/2006/relationships/image" Target="../media/image22.png"/><Relationship Id="rId3" Type="http://schemas.openxmlformats.org/officeDocument/2006/relationships/slide" Target="slide22.xml"/><Relationship Id="rId21" Type="http://schemas.openxmlformats.org/officeDocument/2006/relationships/slide" Target="slide9.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1.svg"/><Relationship Id="rId2" Type="http://schemas.openxmlformats.org/officeDocument/2006/relationships/image" Target="../media/image24.png"/><Relationship Id="rId16" Type="http://schemas.openxmlformats.org/officeDocument/2006/relationships/image" Target="../media/image20.png"/><Relationship Id="rId20"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23.xml"/><Relationship Id="rId11"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5.sv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2.xml"/><Relationship Id="rId7"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9.xml"/><Relationship Id="rId3" Type="http://schemas.openxmlformats.org/officeDocument/2006/relationships/slide" Target="slide23.xml"/><Relationship Id="rId7" Type="http://schemas.openxmlformats.org/officeDocument/2006/relationships/image" Target="../media/image34.png"/><Relationship Id="rId12"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9.xml"/><Relationship Id="rId3" Type="http://schemas.openxmlformats.org/officeDocument/2006/relationships/slide" Target="slide24.xml"/><Relationship Id="rId7" Type="http://schemas.openxmlformats.org/officeDocument/2006/relationships/image" Target="../media/image36.png"/><Relationship Id="rId12"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slide" Target="slide9.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svg"/><Relationship Id="rId18" Type="http://schemas.openxmlformats.org/officeDocument/2006/relationships/image" Target="../media/image19.svg"/><Relationship Id="rId3" Type="http://schemas.openxmlformats.org/officeDocument/2006/relationships/image" Target="../media/image38.png"/><Relationship Id="rId7" Type="http://schemas.openxmlformats.org/officeDocument/2006/relationships/slide" Target="slide30.xml"/><Relationship Id="rId12" Type="http://schemas.openxmlformats.org/officeDocument/2006/relationships/image" Target="../media/image15.sv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sv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slide" Target="slide31.xml"/><Relationship Id="rId19" Type="http://schemas.openxmlformats.org/officeDocument/2006/relationships/slide" Target="slide2.xml"/><Relationship Id="rId4" Type="http://schemas.openxmlformats.org/officeDocument/2006/relationships/slide" Target="slide29.xml"/><Relationship Id="rId9" Type="http://schemas.openxmlformats.org/officeDocument/2006/relationships/image" Target="../media/image13.svg"/><Relationship Id="rId14" Type="http://schemas.openxmlformats.org/officeDocument/2006/relationships/slide" Target="slide24.xml"/></Relationships>
</file>

<file path=ppt/slides/_rels/slide2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hyperlink" Target="https://www.va.gov/school-administrator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hyperlink" Target="https://www.benefits.va.gov/GIBILL/handouts_forms.asp" TargetMode="External"/><Relationship Id="rId4" Type="http://schemas.openxmlformats.org/officeDocument/2006/relationships/hyperlink" Target="https://vba-tpss.vbatraining.org/assess/trkSignIn?refid=XSCO"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image" Target="../media/image13.svg"/><Relationship Id="rId4" Type="http://schemas.openxmlformats.org/officeDocument/2006/relationships/image" Target="../media/image42.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7.svg"/><Relationship Id="rId3" Type="http://schemas.openxmlformats.org/officeDocument/2006/relationships/slide" Target="slide25.xml"/><Relationship Id="rId7" Type="http://schemas.openxmlformats.org/officeDocument/2006/relationships/image" Target="../media/image44.png"/><Relationship Id="rId12"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39.sv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slide" Target="slide24.xml"/><Relationship Id="rId5" Type="http://schemas.openxmlformats.org/officeDocument/2006/relationships/slide" Target="slide9.xml"/><Relationship Id="rId15" Type="http://schemas.openxmlformats.org/officeDocument/2006/relationships/image" Target="../media/image14.png"/><Relationship Id="rId10" Type="http://schemas.openxmlformats.org/officeDocument/2006/relationships/image" Target="../media/image13.svg"/><Relationship Id="rId4" Type="http://schemas.openxmlformats.org/officeDocument/2006/relationships/slide" Target="slide2.xml"/><Relationship Id="rId9" Type="http://schemas.openxmlformats.org/officeDocument/2006/relationships/image" Target="../media/image12.png"/><Relationship Id="rId1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slide" Target="slide9.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21.xml"/><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34.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image" Target="../media/image4.png"/><Relationship Id="rId2" Type="http://schemas.openxmlformats.org/officeDocument/2006/relationships/slide" Target="slide35.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51.xml"/><Relationship Id="rId4" Type="http://schemas.openxmlformats.org/officeDocument/2006/relationships/slide" Target="slide44.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hyperlink" Target="https://www.va.gov/school-administrators/"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3.svg"/><Relationship Id="rId2" Type="http://schemas.openxmlformats.org/officeDocument/2006/relationships/image" Target="../media/image9.jpe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slide" Target="slide59.xm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2.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slide" Target="slide34.xml"/></Relationships>
</file>

<file path=ppt/slides/_rels/slide4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slide" Target="slide49.xml"/><Relationship Id="rId18" Type="http://schemas.openxmlformats.org/officeDocument/2006/relationships/image" Target="../media/image22.png"/><Relationship Id="rId3" Type="http://schemas.openxmlformats.org/officeDocument/2006/relationships/slide" Target="slide47.xml"/><Relationship Id="rId21" Type="http://schemas.openxmlformats.org/officeDocument/2006/relationships/slide" Target="slide34.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1.svg"/><Relationship Id="rId2" Type="http://schemas.openxmlformats.org/officeDocument/2006/relationships/image" Target="../media/image24.png"/><Relationship Id="rId16" Type="http://schemas.openxmlformats.org/officeDocument/2006/relationships/image" Target="../media/image20.png"/><Relationship Id="rId20"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48.xml"/><Relationship Id="rId11"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5.sv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slide" Target="slide34.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49.png"/><Relationship Id="rId4" Type="http://schemas.openxmlformats.org/officeDocument/2006/relationships/image" Target="../media/image11.svg"/><Relationship Id="rId9" Type="http://schemas.openxmlformats.org/officeDocument/2006/relationships/image" Target="../media/image50.png"/></Relationships>
</file>

<file path=ppt/slides/_rels/slide4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0.png"/><Relationship Id="rId3" Type="http://schemas.openxmlformats.org/officeDocument/2006/relationships/image" Target="../media/image52.png"/><Relationship Id="rId7" Type="http://schemas.openxmlformats.org/officeDocument/2006/relationships/image" Target="../media/image14.png"/><Relationship Id="rId12" Type="http://schemas.openxmlformats.org/officeDocument/2006/relationships/slide" Target="slide34.xml"/><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slide" Target="slide2.xml"/><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slide" Target="slide10.xml"/><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slide" Target="slide34.xml"/><Relationship Id="rId3" Type="http://schemas.openxmlformats.org/officeDocument/2006/relationships/image" Target="../media/image36.png"/><Relationship Id="rId7" Type="http://schemas.openxmlformats.org/officeDocument/2006/relationships/image" Target="../media/image20.png"/><Relationship Id="rId12"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slide" Target="slide10.xml"/><Relationship Id="rId9" Type="http://schemas.openxmlformats.org/officeDocument/2006/relationships/slide" Target="slide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slide" Target="slide34.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30.xml"/><Relationship Id="rId18" Type="http://schemas.openxmlformats.org/officeDocument/2006/relationships/image" Target="../media/image19.svg"/><Relationship Id="rId3" Type="http://schemas.openxmlformats.org/officeDocument/2006/relationships/image" Target="../media/image55.png"/><Relationship Id="rId7" Type="http://schemas.openxmlformats.org/officeDocument/2006/relationships/slide" Target="slide55.xml"/><Relationship Id="rId12" Type="http://schemas.openxmlformats.org/officeDocument/2006/relationships/image" Target="../media/image15.svg"/><Relationship Id="rId17" Type="http://schemas.openxmlformats.org/officeDocument/2006/relationships/image" Target="../media/image18.png"/><Relationship Id="rId2" Type="http://schemas.openxmlformats.org/officeDocument/2006/relationships/notesSlide" Target="../notesSlides/notesSlide8.xml"/><Relationship Id="rId16" Type="http://schemas.openxmlformats.org/officeDocument/2006/relationships/image" Target="../media/image17.svg"/><Relationship Id="rId20"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slide" Target="slide56.xml"/><Relationship Id="rId19" Type="http://schemas.openxmlformats.org/officeDocument/2006/relationships/slide" Target="slide2.xml"/><Relationship Id="rId4" Type="http://schemas.openxmlformats.org/officeDocument/2006/relationships/slide" Target="slide54.xml"/><Relationship Id="rId9" Type="http://schemas.openxmlformats.org/officeDocument/2006/relationships/image" Target="../media/image13.svg"/><Relationship Id="rId14" Type="http://schemas.openxmlformats.org/officeDocument/2006/relationships/image" Target="../media/image39.svg"/></Relationships>
</file>

<file path=ppt/slides/_rels/slide5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2.xml"/><Relationship Id="rId10" Type="http://schemas.openxmlformats.org/officeDocument/2006/relationships/image" Target="../media/image50.png"/><Relationship Id="rId4" Type="http://schemas.openxmlformats.org/officeDocument/2006/relationships/image" Target="../media/image11.svg"/><Relationship Id="rId9" Type="http://schemas.openxmlformats.org/officeDocument/2006/relationships/image" Target="../media/image31.png"/></Relationships>
</file>

<file path=ppt/slides/_rels/slide5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 Target="slide10.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50.png"/><Relationship Id="rId5" Type="http://schemas.openxmlformats.org/officeDocument/2006/relationships/image" Target="../media/image13.svg"/><Relationship Id="rId10" Type="http://schemas.openxmlformats.org/officeDocument/2006/relationships/slide" Target="slide34.xml"/><Relationship Id="rId4" Type="http://schemas.openxmlformats.org/officeDocument/2006/relationships/image" Target="../media/image12.png"/><Relationship Id="rId9"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18.png"/><Relationship Id="rId3" Type="http://schemas.openxmlformats.org/officeDocument/2006/relationships/slide" Target="slide10.xml"/><Relationship Id="rId7" Type="http://schemas.openxmlformats.org/officeDocument/2006/relationships/image" Target="../media/image13.svg"/><Relationship Id="rId12" Type="http://schemas.openxmlformats.org/officeDocument/2006/relationships/image" Target="../media/image17.svg"/><Relationship Id="rId2" Type="http://schemas.openxmlformats.org/officeDocument/2006/relationships/notesSlide" Target="../notesSlides/notesSlide10.xml"/><Relationship Id="rId16"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58.png"/><Relationship Id="rId15" Type="http://schemas.openxmlformats.org/officeDocument/2006/relationships/slide" Target="slide2.xml"/><Relationship Id="rId10" Type="http://schemas.openxmlformats.org/officeDocument/2006/relationships/image" Target="../media/image39.svg"/><Relationship Id="rId4" Type="http://schemas.openxmlformats.org/officeDocument/2006/relationships/image" Target="../media/image43.png"/><Relationship Id="rId9" Type="http://schemas.openxmlformats.org/officeDocument/2006/relationships/image" Target="../media/image14.png"/><Relationship Id="rId14" Type="http://schemas.openxmlformats.org/officeDocument/2006/relationships/image" Target="../media/image19.sv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31.png"/><Relationship Id="rId4" Type="http://schemas.openxmlformats.org/officeDocument/2006/relationships/slide" Target="slide34.xml"/></Relationships>
</file>

<file path=ppt/slides/_rels/slide5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121.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slide" Target="slide62.xml"/><Relationship Id="rId7" Type="http://schemas.openxmlformats.org/officeDocument/2006/relationships/slide" Target="slide2.xml"/><Relationship Id="rId2" Type="http://schemas.openxmlformats.org/officeDocument/2006/relationships/slide" Target="slide60.xml"/><Relationship Id="rId1" Type="http://schemas.openxmlformats.org/officeDocument/2006/relationships/slideLayout" Target="../slideLayouts/slideLayout7.xml"/><Relationship Id="rId6" Type="http://schemas.openxmlformats.org/officeDocument/2006/relationships/slide" Target="slide75.xml"/><Relationship Id="rId5" Type="http://schemas.openxmlformats.org/officeDocument/2006/relationships/slide" Target="slide82.xml"/><Relationship Id="rId4" Type="http://schemas.openxmlformats.org/officeDocument/2006/relationships/slide" Target="slide68.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hyperlink" Target="https://www.va.gov/school-administrators/"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3.svg"/><Relationship Id="rId2" Type="http://schemas.openxmlformats.org/officeDocument/2006/relationships/image" Target="../media/image59.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slide" Target="slide47.xm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6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slide" Target="slide59.xml"/><Relationship Id="rId5" Type="http://schemas.openxmlformats.org/officeDocument/2006/relationships/slide" Target="slide2.xml"/><Relationship Id="rId4" Type="http://schemas.openxmlformats.org/officeDocument/2006/relationships/slide" Target="slide66.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6" Type="http://schemas.openxmlformats.org/officeDocument/2006/relationships/slide" Target="slide59.xml"/><Relationship Id="rId5" Type="http://schemas.openxmlformats.org/officeDocument/2006/relationships/slide" Target="slide2.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59.xml"/><Relationship Id="rId5" Type="http://schemas.openxmlformats.org/officeDocument/2006/relationships/slide" Target="slide2.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6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slide" Target="slide71.xml"/><Relationship Id="rId21" Type="http://schemas.openxmlformats.org/officeDocument/2006/relationships/slide" Target="slide59.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1.svg"/><Relationship Id="rId2" Type="http://schemas.openxmlformats.org/officeDocument/2006/relationships/image" Target="../media/image59.png"/><Relationship Id="rId16" Type="http://schemas.openxmlformats.org/officeDocument/2006/relationships/image" Target="../media/image20.png"/><Relationship Id="rId20"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72.xml"/><Relationship Id="rId11"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slide" Target="slide73.xml"/><Relationship Id="rId10" Type="http://schemas.openxmlformats.org/officeDocument/2006/relationships/image" Target="../media/image15.sv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svg"/></Relationships>
</file>

<file path=ppt/slides/_rels/slide71.xml.rels><?xml version="1.0" encoding="UTF-8" standalone="yes"?>
<Relationships xmlns="http://schemas.openxmlformats.org/package/2006/relationships"><Relationship Id="rId3" Type="http://schemas.openxmlformats.org/officeDocument/2006/relationships/hyperlink" Target="https://www.va.gov/school-administrators/" TargetMode="External"/><Relationship Id="rId7" Type="http://schemas.openxmlformats.org/officeDocument/2006/relationships/slide" Target="slide59.xml"/><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slide" Target="slide59.xml"/><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slide" Target="slide2.xm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slide" Target="slide10.xml"/><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59.xml"/><Relationship Id="rId11" Type="http://schemas.openxmlformats.org/officeDocument/2006/relationships/image" Target="../media/image64.png"/><Relationship Id="rId5" Type="http://schemas.openxmlformats.org/officeDocument/2006/relationships/image" Target="../media/image21.svg"/><Relationship Id="rId10" Type="http://schemas.openxmlformats.org/officeDocument/2006/relationships/slide" Target="slide2.xml"/><Relationship Id="rId4" Type="http://schemas.openxmlformats.org/officeDocument/2006/relationships/image" Target="../media/image20.png"/><Relationship Id="rId9" Type="http://schemas.openxmlformats.org/officeDocument/2006/relationships/hyperlink" Target="https://www.va.gov/school-administrators/" TargetMode="Externa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7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1.svg"/><Relationship Id="rId3" Type="http://schemas.openxmlformats.org/officeDocument/2006/relationships/image" Target="../media/image66.png"/><Relationship Id="rId21" Type="http://schemas.openxmlformats.org/officeDocument/2006/relationships/slide" Target="slide2.xml"/><Relationship Id="rId7" Type="http://schemas.openxmlformats.org/officeDocument/2006/relationships/slide" Target="slide79.xml"/><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13.xml"/><Relationship Id="rId16" Type="http://schemas.openxmlformats.org/officeDocument/2006/relationships/slide" Target="slide80.xml"/><Relationship Id="rId20"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5.svg"/><Relationship Id="rId5" Type="http://schemas.openxmlformats.org/officeDocument/2006/relationships/image" Target="../media/image10.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slide" Target="slide78.xml"/><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slide" Target="slide59.xml"/></Relationships>
</file>

<file path=ppt/slides/_rels/slide7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hyperlink" Target="https://www.va.gov/school-administrators/" TargetMode="External"/><Relationship Id="rId7" Type="http://schemas.openxmlformats.org/officeDocument/2006/relationships/slide" Target="slide2.xml"/><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85.xml"/></Relationships>
</file>

<file path=ppt/slides/_rels/slide7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2.xml"/><Relationship Id="rId3" Type="http://schemas.openxmlformats.org/officeDocument/2006/relationships/image" Target="../media/image67.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slide" Target="slide79.xml"/><Relationship Id="rId9" Type="http://schemas.openxmlformats.org/officeDocument/2006/relationships/image" Target="../media/image16.png"/><Relationship Id="rId14" Type="http://schemas.openxmlformats.org/officeDocument/2006/relationships/slide" Target="slide59.xml"/></Relationships>
</file>

<file path=ppt/slides/_rels/slide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90.xml"/><Relationship Id="rId4" Type="http://schemas.openxmlformats.org/officeDocument/2006/relationships/slide" Target="slide59.xml"/></Relationships>
</file>

<file path=ppt/slides/_rels/slide8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6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slide" Target="slide59.xml"/><Relationship Id="rId5" Type="http://schemas.openxmlformats.org/officeDocument/2006/relationships/image" Target="../media/image20.png"/><Relationship Id="rId10" Type="http://schemas.openxmlformats.org/officeDocument/2006/relationships/slide" Target="slide2.xml"/><Relationship Id="rId4" Type="http://schemas.openxmlformats.org/officeDocument/2006/relationships/slide" Target="slide80.xml"/><Relationship Id="rId9" Type="http://schemas.openxmlformats.org/officeDocument/2006/relationships/hyperlink" Target="https://www.va.gov/school-administrators/" TargetMode="Externa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8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8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55.png"/><Relationship Id="rId7" Type="http://schemas.openxmlformats.org/officeDocument/2006/relationships/slide" Target="slide86.xml"/><Relationship Id="rId12" Type="http://schemas.openxmlformats.org/officeDocument/2006/relationships/image" Target="../media/image15.svg"/><Relationship Id="rId2" Type="http://schemas.openxmlformats.org/officeDocument/2006/relationships/notesSlide" Target="../notesSlides/notesSlide16.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slide" Target="slide2.xml"/><Relationship Id="rId10" Type="http://schemas.openxmlformats.org/officeDocument/2006/relationships/slide" Target="slide87.xml"/><Relationship Id="rId4" Type="http://schemas.openxmlformats.org/officeDocument/2006/relationships/slide" Target="slide85.xml"/><Relationship Id="rId9" Type="http://schemas.openxmlformats.org/officeDocument/2006/relationships/image" Target="../media/image13.svg"/><Relationship Id="rId14" Type="http://schemas.openxmlformats.org/officeDocument/2006/relationships/image" Target="../media/image17.svg"/></Relationships>
</file>

<file path=ppt/slides/_rels/slide8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hyperlink" Target="https://www.va.gov/school-administrators/" TargetMode="External"/><Relationship Id="rId7" Type="http://schemas.openxmlformats.org/officeDocument/2006/relationships/slide" Target="slide2.xml"/><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85.xml"/></Relationships>
</file>

<file path=ppt/slides/_rels/slide8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71.png"/><Relationship Id="rId7" Type="http://schemas.openxmlformats.org/officeDocument/2006/relationships/image" Target="../media/image13.sv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86.xml"/><Relationship Id="rId4" Type="http://schemas.openxmlformats.org/officeDocument/2006/relationships/slide" Target="slide10.xml"/><Relationship Id="rId9" Type="http://schemas.openxmlformats.org/officeDocument/2006/relationships/slide" Target="slide59.xml"/></Relationships>
</file>

<file path=ppt/slides/_rels/slide8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87.xml"/><Relationship Id="rId7" Type="http://schemas.openxmlformats.org/officeDocument/2006/relationships/image" Target="../media/image17.sv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9.svg"/><Relationship Id="rId4" Type="http://schemas.openxmlformats.org/officeDocument/2006/relationships/image" Target="../media/image14.png"/><Relationship Id="rId9" Type="http://schemas.openxmlformats.org/officeDocument/2006/relationships/slide" Target="slide59.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21.xml"/><Relationship Id="rId1" Type="http://schemas.openxmlformats.org/officeDocument/2006/relationships/slideLayout" Target="../slideLayouts/slideLayout13.xml"/><Relationship Id="rId4" Type="http://schemas.openxmlformats.org/officeDocument/2006/relationships/slide" Target="slide5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26.xml"/><Relationship Id="rId5" Type="http://schemas.openxmlformats.org/officeDocument/2006/relationships/slide" Target="slide19.xml"/><Relationship Id="rId4" Type="http://schemas.openxmlformats.org/officeDocument/2006/relationships/slide" Target="slide13.xml"/></Relationships>
</file>

<file path=ppt/slides/_rels/slide9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93.xml"/><Relationship Id="rId7" Type="http://schemas.openxmlformats.org/officeDocument/2006/relationships/image" Target="../media/image4.png"/><Relationship Id="rId2" Type="http://schemas.openxmlformats.org/officeDocument/2006/relationships/slide" Target="slide91.xml"/><Relationship Id="rId1" Type="http://schemas.openxmlformats.org/officeDocument/2006/relationships/slideLayout" Target="../slideLayouts/slideLayout9.xml"/><Relationship Id="rId6" Type="http://schemas.openxmlformats.org/officeDocument/2006/relationships/slide" Target="slide106.xml"/><Relationship Id="rId5" Type="http://schemas.openxmlformats.org/officeDocument/2006/relationships/slide" Target="slide113.xml"/><Relationship Id="rId4" Type="http://schemas.openxmlformats.org/officeDocument/2006/relationships/slide" Target="slide99.xml"/></Relationships>
</file>

<file path=ppt/slides/_rels/slide9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hyperlink" Target="https://www.va.gov/school-administrators/" TargetMode="External"/><Relationship Id="rId2" Type="http://schemas.openxmlformats.org/officeDocument/2006/relationships/image" Target="../media/image59.png"/><Relationship Id="rId16"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7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93.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va.gov/school-administrators/" TargetMode="External"/><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slide" Target="slide90.xml"/><Relationship Id="rId5" Type="http://schemas.openxmlformats.org/officeDocument/2006/relationships/slide" Target="slide2.xml"/><Relationship Id="rId4" Type="http://schemas.openxmlformats.org/officeDocument/2006/relationships/slide" Target="slide97.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slide" Target="slide90.xml"/><Relationship Id="rId5" Type="http://schemas.openxmlformats.org/officeDocument/2006/relationships/slide" Target="slide2.xml"/><Relationship Id="rId4" Type="http://schemas.openxmlformats.org/officeDocument/2006/relationships/hyperlink" Target="https://www.va.gov/school-administrators/"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90.xml"/><Relationship Id="rId5" Type="http://schemas.openxmlformats.org/officeDocument/2006/relationships/slide" Target="slide2.xml"/><Relationship Id="rId4" Type="http://schemas.openxmlformats.org/officeDocument/2006/relationships/image" Target="../media/image75.pn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slide" Target="slide90.xml"/></Relationships>
</file>

<file path=ppt/slides/_rels/slide9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54D2FC-7A2B-82F4-54F9-AC47C2F10BE8}"/>
              </a:ext>
            </a:extLst>
          </p:cNvPr>
          <p:cNvSpPr>
            <a:spLocks noGrp="1"/>
          </p:cNvSpPr>
          <p:nvPr>
            <p:ph type="title"/>
          </p:nvPr>
        </p:nvSpPr>
        <p:spPr>
          <a:xfrm>
            <a:off x="1435547" y="2318273"/>
            <a:ext cx="9320907" cy="2221454"/>
          </a:xfrm>
        </p:spPr>
        <p:txBody>
          <a:bodyPr/>
          <a:lstStyle/>
          <a:p>
            <a:r>
              <a:rPr lang="en-US" sz="4800" dirty="0">
                <a:latin typeface="Arial"/>
                <a:cs typeface="Calibri"/>
              </a:rPr>
              <a:t>VA Paper-Based Forms to </a:t>
            </a:r>
            <a:br>
              <a:rPr lang="en-US" sz="4800" dirty="0">
                <a:latin typeface="Arial"/>
              </a:rPr>
            </a:br>
            <a:r>
              <a:rPr lang="en-US" sz="4800" dirty="0">
                <a:latin typeface="Arial"/>
                <a:cs typeface="Calibri"/>
              </a:rPr>
              <a:t>Enrollment Manager</a:t>
            </a:r>
            <a:br>
              <a:rPr lang="en-US" sz="4800" dirty="0">
                <a:latin typeface="Arial"/>
              </a:rPr>
            </a:br>
            <a:r>
              <a:rPr lang="en-US" sz="4800" dirty="0">
                <a:latin typeface="Arial"/>
                <a:cs typeface="Calibri"/>
              </a:rPr>
              <a:t>Crosswalk</a:t>
            </a:r>
            <a:br>
              <a:rPr lang="en-US" sz="4800" dirty="0">
                <a:latin typeface="Arial"/>
                <a:cs typeface="Calibri"/>
              </a:rPr>
            </a:br>
            <a:r>
              <a:rPr lang="en-US" sz="4000" b="0" dirty="0">
                <a:latin typeface="Arial"/>
                <a:cs typeface="Calibri"/>
              </a:rPr>
              <a:t>Version 2.0</a:t>
            </a:r>
            <a:endParaRPr lang="en-US" sz="4800" b="0" dirty="0">
              <a:latin typeface="Arial"/>
              <a:cs typeface="Calibri"/>
            </a:endParaRPr>
          </a:p>
        </p:txBody>
      </p:sp>
      <p:sp>
        <p:nvSpPr>
          <p:cNvPr id="2" name="Text Placeholder 1">
            <a:extLst>
              <a:ext uri="{FF2B5EF4-FFF2-40B4-BE49-F238E27FC236}">
                <a16:creationId xmlns:a16="http://schemas.microsoft.com/office/drawing/2014/main" id="{6E9DEBA5-0281-EE43-4A28-6CA1D28DE5E1}"/>
              </a:ext>
            </a:extLst>
          </p:cNvPr>
          <p:cNvSpPr txBox="1">
            <a:spLocks/>
          </p:cNvSpPr>
          <p:nvPr/>
        </p:nvSpPr>
        <p:spPr>
          <a:xfrm>
            <a:off x="6894835" y="5850889"/>
            <a:ext cx="4708307" cy="561200"/>
          </a:xfrm>
          <a:prstGeom prst="rect">
            <a:avLst/>
          </a:prstGeom>
        </p:spPr>
        <p:txBody>
          <a:bodyPr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r"/>
            <a:r>
              <a:rPr lang="en-US" dirty="0">
                <a:latin typeface="Arial"/>
                <a:cs typeface="Arial"/>
              </a:rPr>
              <a:t>Updated 2/1/2024</a:t>
            </a:r>
          </a:p>
        </p:txBody>
      </p:sp>
    </p:spTree>
    <p:extLst>
      <p:ext uri="{BB962C8B-B14F-4D97-AF65-F5344CB8AC3E}">
        <p14:creationId xmlns:p14="http://schemas.microsoft.com/office/powerpoint/2010/main" val="48407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a:xfrm>
            <a:off x="1767840" y="1888335"/>
            <a:ext cx="8656320" cy="2826150"/>
          </a:xfrm>
        </p:spPr>
        <p:txBody>
          <a:bodyPr/>
          <a:lstStyle/>
          <a:p>
            <a:pPr algn="ctr">
              <a:spcAft>
                <a:spcPts val="600"/>
              </a:spcAft>
            </a:pPr>
            <a:r>
              <a:rPr lang="en-US" sz="4000" b="1">
                <a:latin typeface="Arial"/>
                <a:cs typeface="Calibri"/>
              </a:rPr>
              <a:t>IHL</a:t>
            </a:r>
            <a:br>
              <a:rPr lang="en-US" sz="4000" b="1">
                <a:latin typeface="Arial"/>
              </a:rPr>
            </a:br>
            <a:r>
              <a:rPr lang="en-US" sz="4000" b="1">
                <a:latin typeface="Arial"/>
              </a:rPr>
              <a:t>VA </a:t>
            </a:r>
            <a:r>
              <a:rPr lang="en-US" sz="4000" b="1">
                <a:latin typeface="Arial"/>
                <a:cs typeface="Calibri"/>
              </a:rPr>
              <a:t>Form 22-1999 Side A – </a:t>
            </a:r>
            <a:br>
              <a:rPr lang="en-US" sz="4000" b="1">
                <a:latin typeface="Arial"/>
              </a:rPr>
            </a:br>
            <a:r>
              <a:rPr lang="en-US" sz="4000" b="1">
                <a:latin typeface="Arial"/>
                <a:cs typeface="Calibri"/>
              </a:rPr>
              <a:t>VA Enrollment Certification</a:t>
            </a:r>
          </a:p>
        </p:txBody>
      </p:sp>
      <p:sp>
        <p:nvSpPr>
          <p:cNvPr id="5" name="Rectangle: Rounded Corners 3" descr="Return to table of contents button.">
            <a:hlinkClick r:id="rId2" action="ppaction://hlinksldjump"/>
            <a:extLst>
              <a:ext uri="{FF2B5EF4-FFF2-40B4-BE49-F238E27FC236}">
                <a16:creationId xmlns:a16="http://schemas.microsoft.com/office/drawing/2014/main" id="{3F86439D-A7B6-292F-2351-9CF0816BC343}"/>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2">
            <a:extLst>
              <a:ext uri="{FF2B5EF4-FFF2-40B4-BE49-F238E27FC236}">
                <a16:creationId xmlns:a16="http://schemas.microsoft.com/office/drawing/2014/main" id="{4B9B6211-5EBB-8E0F-A08A-DE79EE422A01}"/>
              </a:ext>
              <a:ext uri="{C183D7F6-B498-43B3-948B-1728B52AA6E4}">
                <adec:decorative xmlns:adec="http://schemas.microsoft.com/office/drawing/2017/decorative" val="1"/>
              </a:ext>
            </a:extLst>
          </p:cNvPr>
          <p:cNvSpPr/>
          <p:nvPr/>
        </p:nvSpPr>
        <p:spPr>
          <a:xfrm>
            <a:off x="-19455" y="18799"/>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07710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4E8704-861E-557B-933C-768037E7F850}"/>
              </a:ext>
              <a:ext uri="{C183D7F6-B498-43B3-948B-1728B52AA6E4}">
                <adec:decorative xmlns:adec="http://schemas.microsoft.com/office/drawing/2017/decorative" val="1"/>
              </a:ext>
            </a:extLst>
          </p:cNvPr>
          <p:cNvSpPr txBox="1">
            <a:spLocks noGrp="1"/>
          </p:cNvSpPr>
          <p:nvPr>
            <p:ph type="title" idx="4294967295"/>
          </p:nvPr>
        </p:nvSpPr>
        <p:spPr>
          <a:xfrm>
            <a:off x="616830" y="8656230"/>
            <a:ext cx="9865000" cy="42505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rPr>
              <a:t>Flight: VA Form 22-1999 Side B vs EM Functionality Submitting an Enrollment </a:t>
            </a:r>
            <a:endParaRPr kumimoji="0" lang="en-US" sz="3200" b="1" i="0" u="none" strike="noStrike" kern="1200" cap="none" spc="0" normalizeH="0" baseline="0" noProof="0">
              <a:ln>
                <a:noFill/>
              </a:ln>
              <a:solidFill>
                <a:srgbClr val="004279"/>
              </a:solidFill>
              <a:effectLst/>
              <a:uLnTx/>
              <a:uFillTx/>
              <a:latin typeface="Calibri" panose="020F0502020204030204" pitchFamily="34" charset="0"/>
              <a:ea typeface="+mj-ea"/>
              <a:cs typeface="Calibri" panose="020F0502020204030204" pitchFamily="34" charset="0"/>
              <a:hlinkClick r:id="rId2" action="ppaction://hlinksldjump"/>
            </a:endParaRPr>
          </a:p>
        </p:txBody>
      </p:sp>
      <p:sp>
        <p:nvSpPr>
          <p:cNvPr id="4" name="Rectangle 3">
            <a:extLst>
              <a:ext uri="{FF2B5EF4-FFF2-40B4-BE49-F238E27FC236}">
                <a16:creationId xmlns:a16="http://schemas.microsoft.com/office/drawing/2014/main" id="{8A80B65F-B349-BCC4-1927-428257BB5D5B}"/>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9EAE0B8C-3A07-49AF-1DDC-BF92C2352EC4}"/>
              </a:ext>
            </a:extLst>
          </p:cNvPr>
          <p:cNvSpPr txBox="1">
            <a:spLocks/>
          </p:cNvSpPr>
          <p:nvPr/>
        </p:nvSpPr>
        <p:spPr>
          <a:xfrm>
            <a:off x="298175" y="139148"/>
            <a:ext cx="9865000" cy="42505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Flight: VA Form 22-1999 Side B vs EM Functionality</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3" y="480884"/>
            <a:ext cx="11595652" cy="1218708"/>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VA Form 22-1999 Side B and how the task is completed in EM. Each numbered task aligns with the numbered items in the pages that follow</a:t>
            </a:r>
            <a:r>
              <a:rPr lang="en-US">
                <a:solidFill>
                  <a:srgbClr val="002060"/>
                </a:solidFill>
                <a:latin typeface="Arial"/>
                <a:cs typeface="Calibri"/>
              </a:rPr>
              <a:t>. </a:t>
            </a:r>
            <a:r>
              <a:rPr kumimoji="0" lang="en-US" b="1" i="0" u="none" strike="noStrike" kern="1200" cap="none" spc="0" normalizeH="0" baseline="0" noProof="0">
                <a:ln>
                  <a:noFill/>
                </a:ln>
                <a:solidFill>
                  <a:srgbClr val="002060"/>
                </a:solidFill>
                <a:effectLst/>
                <a:uLnTx/>
                <a:uFillTx/>
                <a:latin typeface="Arial"/>
                <a:cs typeface="Calibri"/>
              </a:rPr>
              <a:t>Note: Regardless of training type, you must submit an enrollment before you can add monthly hours.</a:t>
            </a:r>
            <a:endPar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graphicFrame>
        <p:nvGraphicFramePr>
          <p:cNvPr id="8" name="Table 12">
            <a:extLst>
              <a:ext uri="{FF2B5EF4-FFF2-40B4-BE49-F238E27FC236}">
                <a16:creationId xmlns:a16="http://schemas.microsoft.com/office/drawing/2014/main" id="{E3A69FA4-9C82-1D26-8D4E-BFB9A294B4D6}"/>
              </a:ext>
            </a:extLst>
          </p:cNvPr>
          <p:cNvGraphicFramePr>
            <a:graphicFrameLocks noGrp="1"/>
          </p:cNvGraphicFramePr>
          <p:nvPr>
            <p:extLst>
              <p:ext uri="{D42A27DB-BD31-4B8C-83A1-F6EECF244321}">
                <p14:modId xmlns:p14="http://schemas.microsoft.com/office/powerpoint/2010/main" val="3985387836"/>
              </p:ext>
            </p:extLst>
          </p:nvPr>
        </p:nvGraphicFramePr>
        <p:xfrm>
          <a:off x="372517" y="1699592"/>
          <a:ext cx="11521439" cy="4515579"/>
        </p:xfrm>
        <a:graphic>
          <a:graphicData uri="http://schemas.openxmlformats.org/drawingml/2006/table">
            <a:tbl>
              <a:tblPr firstRow="1" bandRow="1">
                <a:tableStyleId>{5C22544A-7EE6-4342-B048-85BDC9FD1C3A}</a:tableStyleId>
              </a:tblPr>
              <a:tblGrid>
                <a:gridCol w="683895">
                  <a:extLst>
                    <a:ext uri="{9D8B030D-6E8A-4147-A177-3AD203B41FA5}">
                      <a16:colId xmlns:a16="http://schemas.microsoft.com/office/drawing/2014/main" val="1838318737"/>
                    </a:ext>
                  </a:extLst>
                </a:gridCol>
                <a:gridCol w="2238375">
                  <a:extLst>
                    <a:ext uri="{9D8B030D-6E8A-4147-A177-3AD203B41FA5}">
                      <a16:colId xmlns:a16="http://schemas.microsoft.com/office/drawing/2014/main" val="2694484242"/>
                    </a:ext>
                  </a:extLst>
                </a:gridCol>
                <a:gridCol w="4124712">
                  <a:extLst>
                    <a:ext uri="{9D8B030D-6E8A-4147-A177-3AD203B41FA5}">
                      <a16:colId xmlns:a16="http://schemas.microsoft.com/office/drawing/2014/main" val="2888116487"/>
                    </a:ext>
                  </a:extLst>
                </a:gridCol>
                <a:gridCol w="4474457">
                  <a:extLst>
                    <a:ext uri="{9D8B030D-6E8A-4147-A177-3AD203B41FA5}">
                      <a16:colId xmlns:a16="http://schemas.microsoft.com/office/drawing/2014/main" val="134663572"/>
                    </a:ext>
                  </a:extLst>
                </a:gridCol>
              </a:tblGrid>
              <a:tr h="23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22-1999 Side B</a:t>
                      </a:r>
                    </a:p>
                  </a:txBody>
                  <a:tcPr anchor="ctr">
                    <a:solidFill>
                      <a:srgbClr val="004279"/>
                    </a:solidFill>
                  </a:tcPr>
                </a:tc>
                <a:tc>
                  <a:txBody>
                    <a:bodyPr/>
                    <a:lstStyle/>
                    <a:p>
                      <a:pPr algn="ctr"/>
                      <a:r>
                        <a:rPr lang="en-US" sz="1600">
                          <a:latin typeface="Arial"/>
                          <a:cs typeface="Calibri"/>
                        </a:rPr>
                        <a:t>EM – FLIGHT</a:t>
                      </a:r>
                    </a:p>
                  </a:txBody>
                  <a:tcPr anchor="ctr">
                    <a:solidFill>
                      <a:srgbClr val="004279"/>
                    </a:solidFill>
                  </a:tcPr>
                </a:tc>
                <a:extLst>
                  <a:ext uri="{0D108BD9-81ED-4DB2-BD59-A6C34878D82A}">
                    <a16:rowId xmlns:a16="http://schemas.microsoft.com/office/drawing/2014/main" val="1574270989"/>
                  </a:ext>
                </a:extLst>
              </a:tr>
              <a:tr h="353427">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4196294487"/>
                  </a:ext>
                </a:extLst>
              </a:tr>
              <a:tr h="1345659">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Begin Date for Courses/Class of Medical Certificate</a:t>
                      </a:r>
                    </a:p>
                  </a:txBody>
                  <a:tcPr anchor="ctr">
                    <a:solidFill>
                      <a:schemeClr val="bg1">
                        <a:lumMod val="95000"/>
                      </a:schemeClr>
                    </a:solidFill>
                  </a:tcPr>
                </a:tc>
                <a:tc>
                  <a:txBody>
                    <a:bodyPr/>
                    <a:lstStyle/>
                    <a:p>
                      <a:r>
                        <a:rPr lang="en-US" sz="1200">
                          <a:solidFill>
                            <a:srgbClr val="002060"/>
                          </a:solidFill>
                          <a:latin typeface="Arial"/>
                          <a:cs typeface="Calibri"/>
                        </a:rPr>
                        <a:t>SCOs wrote the </a:t>
                      </a:r>
                      <a:r>
                        <a:rPr lang="en-US" sz="1200">
                          <a:solidFill>
                            <a:srgbClr val="002060"/>
                          </a:solidFill>
                          <a:latin typeface="+mn-lt"/>
                          <a:cs typeface="Calibri"/>
                        </a:rPr>
                        <a:t>begin date, class and date of last exam for </a:t>
                      </a:r>
                      <a:r>
                        <a:rPr lang="en-US" sz="1200">
                          <a:solidFill>
                            <a:srgbClr val="002060"/>
                          </a:solidFill>
                          <a:latin typeface="Arial"/>
                          <a:cs typeface="Calibri"/>
                        </a:rPr>
                        <a:t>the courses a student was completing.</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calendar icon to select the appropriate begin and exam date for student courses. Additionally, SCOs must enter the “Medical certificate type”. Note: The student’s begin date is the date the student enrolls not the first day of the actual training.</a:t>
                      </a:r>
                    </a:p>
                  </a:txBody>
                  <a:tcPr anchor="ctr">
                    <a:solidFill>
                      <a:schemeClr val="bg1">
                        <a:lumMod val="95000"/>
                      </a:schemeClr>
                    </a:solidFill>
                  </a:tcPr>
                </a:tc>
                <a:extLst>
                  <a:ext uri="{0D108BD9-81ED-4DB2-BD59-A6C34878D82A}">
                    <a16:rowId xmlns:a16="http://schemas.microsoft.com/office/drawing/2014/main" val="1335723679"/>
                  </a:ext>
                </a:extLst>
              </a:tr>
              <a:tr h="498010">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Courses Taken and Hours/Credit for Previous Training</a:t>
                      </a:r>
                    </a:p>
                  </a:txBody>
                  <a:tcPr anchor="ctr">
                    <a:solidFill>
                      <a:srgbClr val="C7D7EB"/>
                    </a:solidFill>
                  </a:tcPr>
                </a:tc>
                <a:tc>
                  <a:txBody>
                    <a:bodyPr/>
                    <a:lstStyle/>
                    <a:p>
                      <a:r>
                        <a:rPr lang="en-US" sz="1200" kern="1200">
                          <a:solidFill>
                            <a:srgbClr val="002060"/>
                          </a:solidFill>
                          <a:effectLst/>
                          <a:latin typeface="Arial"/>
                          <a:ea typeface="+mn-ea"/>
                          <a:cs typeface="Calibri"/>
                        </a:rPr>
                        <a:t>SCOs wrote the number of hours of credit allowed for prior training and the number of hours in their current course for each type of training.</a:t>
                      </a:r>
                      <a:endParaRPr lang="en-US" sz="1200">
                        <a:solidFill>
                          <a:srgbClr val="002060"/>
                        </a:solidFill>
                        <a:latin typeface="Arial"/>
                        <a:cs typeface="Calibri"/>
                      </a:endParaRPr>
                    </a:p>
                  </a:txBody>
                  <a:tcPr anchor="ctr">
                    <a:solidFill>
                      <a:srgbClr val="C7D7EB"/>
                    </a:solidFill>
                  </a:tcPr>
                </a:tc>
                <a:tc>
                  <a:txBody>
                    <a:bodyPr/>
                    <a:lstStyle/>
                    <a:p>
                      <a:r>
                        <a:rPr lang="en-US" sz="1200">
                          <a:solidFill>
                            <a:srgbClr val="002060"/>
                          </a:solidFill>
                          <a:latin typeface="Arial"/>
                          <a:cs typeface="Calibri"/>
                        </a:rPr>
                        <a:t>SCOs type the number of hours for each training type. SCOs also select the “Prior training time” dropdown menu and select the appropriate option.</a:t>
                      </a:r>
                    </a:p>
                  </a:txBody>
                  <a:tcPr anchor="ctr">
                    <a:solidFill>
                      <a:srgbClr val="C7D7EB"/>
                    </a:solidFill>
                  </a:tcPr>
                </a:tc>
                <a:extLst>
                  <a:ext uri="{0D108BD9-81ED-4DB2-BD59-A6C34878D82A}">
                    <a16:rowId xmlns:a16="http://schemas.microsoft.com/office/drawing/2014/main" val="1467988917"/>
                  </a:ext>
                </a:extLst>
              </a:tr>
              <a:tr h="267629">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Total Charges </a:t>
                      </a:r>
                    </a:p>
                  </a:txBody>
                  <a:tcPr anchor="ctr">
                    <a:solidFill>
                      <a:schemeClr val="bg1">
                        <a:lumMod val="95000"/>
                      </a:schemeClr>
                    </a:solidFill>
                  </a:tcPr>
                </a:tc>
                <a:tc>
                  <a:txBody>
                    <a:bodyPr/>
                    <a:lstStyle/>
                    <a:p>
                      <a:r>
                        <a:rPr lang="en-US" sz="1200">
                          <a:solidFill>
                            <a:srgbClr val="002060"/>
                          </a:solidFill>
                          <a:latin typeface="Arial"/>
                          <a:cs typeface="Calibri"/>
                        </a:rPr>
                        <a:t>SCOs wrote the total charges.</a:t>
                      </a:r>
                    </a:p>
                  </a:txBody>
                  <a:tcPr anchor="ctr">
                    <a:solidFill>
                      <a:schemeClr val="bg1">
                        <a:lumMod val="95000"/>
                      </a:schemeClr>
                    </a:solidFill>
                  </a:tcPr>
                </a:tc>
                <a:tc>
                  <a:txBody>
                    <a:bodyPr/>
                    <a:lstStyle/>
                    <a:p>
                      <a:r>
                        <a:rPr lang="en-US" sz="1200">
                          <a:solidFill>
                            <a:srgbClr val="002060"/>
                          </a:solidFill>
                          <a:latin typeface="Arial"/>
                          <a:cs typeface="Calibri"/>
                        </a:rPr>
                        <a:t>SCOs type the total charges for training in EM.</a:t>
                      </a:r>
                    </a:p>
                  </a:txBody>
                  <a:tcPr anchor="ctr">
                    <a:solidFill>
                      <a:schemeClr val="bg1">
                        <a:lumMod val="95000"/>
                      </a:schemeClr>
                    </a:solidFill>
                  </a:tcPr>
                </a:tc>
                <a:extLst>
                  <a:ext uri="{0D108BD9-81ED-4DB2-BD59-A6C34878D82A}">
                    <a16:rowId xmlns:a16="http://schemas.microsoft.com/office/drawing/2014/main" val="115359269"/>
                  </a:ext>
                </a:extLst>
              </a:tr>
              <a:tr h="642594">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Remarks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student.</a:t>
                      </a:r>
                    </a:p>
                  </a:txBody>
                  <a:tcPr anchor="ctr">
                    <a:solidFill>
                      <a:srgbClr val="C7D7E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SCOs can choose to add a Custom Remark if needed.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solidFill>
                            <a:srgbClr val="002060"/>
                          </a:solidFill>
                          <a:latin typeface="+mn-lt"/>
                          <a:cs typeface="Calibri"/>
                        </a:rPr>
                        <a:t>SCOs use the </a:t>
                      </a:r>
                      <a:r>
                        <a:rPr lang="en-US" sz="1200" kern="1200">
                          <a:solidFill>
                            <a:srgbClr val="002060"/>
                          </a:solidFill>
                          <a:effectLst/>
                          <a:latin typeface="+mn-lt"/>
                          <a:ea typeface="+mn-ea"/>
                          <a:cs typeface="Calibri"/>
                        </a:rPr>
                        <a:t>"Notes" section to capture student and facility specific information. </a:t>
                      </a:r>
                      <a:r>
                        <a:rPr lang="en-US" sz="1200" b="0" kern="1200">
                          <a:solidFill>
                            <a:srgbClr val="002060"/>
                          </a:solidFill>
                          <a:effectLst/>
                          <a:latin typeface="+mn-lt"/>
                          <a:ea typeface="+mn-ea"/>
                          <a:cs typeface="Calibri"/>
                        </a:rPr>
                        <a:t>Notes are not sent to VA </a:t>
                      </a:r>
                      <a:r>
                        <a:rPr lang="en-US" sz="1200" b="0">
                          <a:solidFill>
                            <a:srgbClr val="002060"/>
                          </a:solidFill>
                          <a:latin typeface="+mn-lt"/>
                          <a:cs typeface="Calibri"/>
                        </a:rPr>
                        <a:t>with the enrollment but can be reviewed by VA, if necessary.</a:t>
                      </a:r>
                      <a:endParaRPr lang="en-US" sz="1200" b="0">
                        <a:solidFill>
                          <a:srgbClr val="002060"/>
                        </a:solidFill>
                        <a:latin typeface="Arial"/>
                        <a:cs typeface="Calibri"/>
                      </a:endParaRPr>
                    </a:p>
                  </a:txBody>
                  <a:tcPr anchor="ctr">
                    <a:solidFill>
                      <a:srgbClr val="C7D7EB"/>
                    </a:solidFill>
                  </a:tcPr>
                </a:tc>
                <a:extLst>
                  <a:ext uri="{0D108BD9-81ED-4DB2-BD59-A6C34878D82A}">
                    <a16:rowId xmlns:a16="http://schemas.microsoft.com/office/drawing/2014/main" val="4207186992"/>
                  </a:ext>
                </a:extLst>
              </a:tr>
              <a:tr h="353427">
                <a:tc>
                  <a:txBody>
                    <a:bodyPr/>
                    <a:lstStyle/>
                    <a:p>
                      <a:pPr algn="ctr"/>
                      <a:r>
                        <a:rPr lang="en-US" sz="1200" b="1">
                          <a:latin typeface="Calibri"/>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SCO Certification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completed the form by certifying it by writing the appropriate information.</a:t>
                      </a:r>
                    </a:p>
                  </a:txBody>
                  <a:tcPr anchor="ctr">
                    <a:solidFill>
                      <a:schemeClr val="bg1">
                        <a:lumMod val="95000"/>
                      </a:schemeClr>
                    </a:solidFill>
                  </a:tcPr>
                </a:tc>
                <a:tc>
                  <a:txBody>
                    <a:bodyPr/>
                    <a:lstStyle/>
                    <a:p>
                      <a:r>
                        <a:rPr lang="en-US" sz="1200" b="0" dirty="0">
                          <a:solidFill>
                            <a:srgbClr val="002060"/>
                          </a:solidFill>
                          <a:latin typeface="Arial"/>
                          <a:cs typeface="Calibri"/>
                        </a:rPr>
                        <a:t>SCOs select the “Submit enrollment” button to submit the enrollment or select the “Save as draft” button.</a:t>
                      </a:r>
                    </a:p>
                  </a:txBody>
                  <a:tcPr anchor="ctr">
                    <a:solidFill>
                      <a:schemeClr val="bg1">
                        <a:lumMod val="95000"/>
                      </a:schemeClr>
                    </a:solidFill>
                  </a:tcPr>
                </a:tc>
                <a:extLst>
                  <a:ext uri="{0D108BD9-81ED-4DB2-BD59-A6C34878D82A}">
                    <a16:rowId xmlns:a16="http://schemas.microsoft.com/office/drawing/2014/main" val="56561898"/>
                  </a:ext>
                </a:extLst>
              </a:tr>
            </a:tbl>
          </a:graphicData>
        </a:graphic>
      </p:graphicFrame>
      <p:sp>
        <p:nvSpPr>
          <p:cNvPr id="5" name="Rectangle: Rounded Corners 3" descr="Return to table of contents button.">
            <a:hlinkClick r:id="rId3" action="ppaction://hlinksldjump"/>
            <a:extLst>
              <a:ext uri="{FF2B5EF4-FFF2-40B4-BE49-F238E27FC236}">
                <a16:creationId xmlns:a16="http://schemas.microsoft.com/office/drawing/2014/main" id="{CC01A7D7-5FD4-A660-5045-EC20BA4EF992}"/>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9" name="Rectangle: Rounded Corners 3" descr="Return to start of the Flight Sections. ">
            <a:hlinkClick r:id="rId4" action="ppaction://hlinksldjump"/>
            <a:extLst>
              <a:ext uri="{FF2B5EF4-FFF2-40B4-BE49-F238E27FC236}">
                <a16:creationId xmlns:a16="http://schemas.microsoft.com/office/drawing/2014/main" id="{D4C2CE95-BFF2-F5B4-F14C-92D7CE4CBAF0}"/>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8101062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AFEDB0-5C1A-5A3B-5595-6618F40A39E5}"/>
              </a:ext>
              <a:ext uri="{C183D7F6-B498-43B3-948B-1728B52AA6E4}">
                <adec:decorative xmlns:adec="http://schemas.microsoft.com/office/drawing/2017/decorative" val="1"/>
              </a:ext>
            </a:extLst>
          </p:cNvPr>
          <p:cNvSpPr txBox="1">
            <a:spLocks noGrp="1"/>
          </p:cNvSpPr>
          <p:nvPr>
            <p:ph type="title" idx="4294967295"/>
          </p:nvPr>
        </p:nvSpPr>
        <p:spPr>
          <a:xfrm>
            <a:off x="454177" y="8594661"/>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rPr>
              <a:t>Flight: VA Form 22-1999 Side B to EM Submitting an Enrollment </a:t>
            </a:r>
          </a:p>
        </p:txBody>
      </p:sp>
      <p:pic>
        <p:nvPicPr>
          <p:cNvPr id="55" name="Picture 2">
            <a:extLst>
              <a:ext uri="{FF2B5EF4-FFF2-40B4-BE49-F238E27FC236}">
                <a16:creationId xmlns:a16="http://schemas.microsoft.com/office/drawing/2014/main" id="{C5482CE7-74FE-4B07-9EE0-2862C545DA32}"/>
              </a:ext>
              <a:ext uri="{C183D7F6-B498-43B3-948B-1728B52AA6E4}">
                <adec:decorative xmlns:adec="http://schemas.microsoft.com/office/drawing/2017/decorative" val="1"/>
              </a:ext>
            </a:extLst>
          </p:cNvPr>
          <p:cNvPicPr>
            <a:picLocks noChangeArrowheads="1"/>
          </p:cNvPicPr>
          <p:nvPr/>
        </p:nvPicPr>
        <p:blipFill rotWithShape="1">
          <a:blip r:embed="rId2">
            <a:extLst>
              <a:ext uri="{28A0092B-C50C-407E-A947-70E740481C1C}">
                <a14:useLocalDpi xmlns:a14="http://schemas.microsoft.com/office/drawing/2010/main" val="0"/>
              </a:ext>
            </a:extLst>
          </a:blip>
          <a:srcRect t="5015" b="5103"/>
          <a:stretch/>
        </p:blipFill>
        <p:spPr bwMode="auto">
          <a:xfrm>
            <a:off x="6480936" y="56830"/>
            <a:ext cx="5625926" cy="65013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260FADA-FBE2-31EB-00BB-FC44276B7004}"/>
              </a:ext>
              <a:ext uri="{C183D7F6-B498-43B3-948B-1728B52AA6E4}">
                <adec:decorative xmlns:adec="http://schemas.microsoft.com/office/drawing/2017/decorative" val="1"/>
              </a:ext>
            </a:extLst>
          </p:cNvPr>
          <p:cNvSpPr/>
          <p:nvPr/>
        </p:nvSpPr>
        <p:spPr>
          <a:xfrm>
            <a:off x="6724213" y="2786644"/>
            <a:ext cx="3974480" cy="20796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9321219-4EF0-061D-31E3-6AA05CEED175}"/>
              </a:ext>
              <a:ext uri="{C183D7F6-B498-43B3-948B-1728B52AA6E4}">
                <adec:decorative xmlns:adec="http://schemas.microsoft.com/office/drawing/2017/decorative" val="1"/>
              </a:ext>
            </a:extLst>
          </p:cNvPr>
          <p:cNvSpPr/>
          <p:nvPr/>
        </p:nvSpPr>
        <p:spPr>
          <a:xfrm>
            <a:off x="6704616" y="480412"/>
            <a:ext cx="2839935" cy="831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D1E93A9-19F4-5950-6DA9-DC902B614B2B}"/>
              </a:ext>
              <a:ext uri="{C183D7F6-B498-43B3-948B-1728B52AA6E4}">
                <adec:decorative xmlns:adec="http://schemas.microsoft.com/office/drawing/2017/decorative" val="1"/>
              </a:ext>
            </a:extLst>
          </p:cNvPr>
          <p:cNvSpPr/>
          <p:nvPr/>
        </p:nvSpPr>
        <p:spPr>
          <a:xfrm>
            <a:off x="6692255" y="1314171"/>
            <a:ext cx="2871894" cy="50390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A8D445-D129-3DB7-8764-B0B4D689E055}"/>
              </a:ext>
              <a:ext uri="{C183D7F6-B498-43B3-948B-1728B52AA6E4}">
                <adec:decorative xmlns:adec="http://schemas.microsoft.com/office/drawing/2017/decorative" val="1"/>
              </a:ext>
            </a:extLst>
          </p:cNvPr>
          <p:cNvSpPr/>
          <p:nvPr/>
        </p:nvSpPr>
        <p:spPr>
          <a:xfrm>
            <a:off x="9556912" y="567734"/>
            <a:ext cx="2287716" cy="53764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208400A-5232-363D-4A3B-26E92F5185E3}"/>
              </a:ext>
              <a:ext uri="{C183D7F6-B498-43B3-948B-1728B52AA6E4}">
                <adec:decorative xmlns:adec="http://schemas.microsoft.com/office/drawing/2017/decorative" val="1"/>
              </a:ext>
            </a:extLst>
          </p:cNvPr>
          <p:cNvSpPr/>
          <p:nvPr/>
        </p:nvSpPr>
        <p:spPr>
          <a:xfrm>
            <a:off x="6738389" y="1947303"/>
            <a:ext cx="3974480" cy="82579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D54BCC3-1787-1E34-EE03-69C7B9B731AD}"/>
              </a:ext>
              <a:ext uri="{C183D7F6-B498-43B3-948B-1728B52AA6E4}">
                <adec:decorative xmlns:adec="http://schemas.microsoft.com/office/drawing/2017/decorative" val="1"/>
              </a:ext>
            </a:extLst>
          </p:cNvPr>
          <p:cNvSpPr/>
          <p:nvPr/>
        </p:nvSpPr>
        <p:spPr>
          <a:xfrm>
            <a:off x="10748594" y="1934085"/>
            <a:ext cx="1161169" cy="796893"/>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C95F9279-6929-CE96-9C29-E9656A138BD7}"/>
              </a:ext>
              <a:ext uri="{C183D7F6-B498-43B3-948B-1728B52AA6E4}">
                <adec:decorative xmlns:adec="http://schemas.microsoft.com/office/drawing/2017/decorative" val="1"/>
              </a:ext>
            </a:extLst>
          </p:cNvPr>
          <p:cNvSpPr/>
          <p:nvPr/>
        </p:nvSpPr>
        <p:spPr>
          <a:xfrm>
            <a:off x="6738389" y="4725073"/>
            <a:ext cx="5103668" cy="106638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CA0BFCBF-B67A-9D65-2F86-F22E6C629452}"/>
              </a:ext>
              <a:ext uri="{C183D7F6-B498-43B3-948B-1728B52AA6E4}">
                <adec:decorative xmlns:adec="http://schemas.microsoft.com/office/drawing/2017/decorative" val="1"/>
              </a:ext>
            </a:extLst>
          </p:cNvPr>
          <p:cNvSpPr/>
          <p:nvPr/>
        </p:nvSpPr>
        <p:spPr>
          <a:xfrm>
            <a:off x="6724213" y="5963533"/>
            <a:ext cx="5185550" cy="56937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36B4DC26-F97E-F3D3-44EC-595447A569A9}"/>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53" name="Title 1">
            <a:extLst>
              <a:ext uri="{FF2B5EF4-FFF2-40B4-BE49-F238E27FC236}">
                <a16:creationId xmlns:a16="http://schemas.microsoft.com/office/drawing/2014/main" id="{8514B3B6-D12D-1727-D6B0-61B46F3EA1B7}"/>
              </a:ext>
            </a:extLst>
          </p:cNvPr>
          <p:cNvSpPr txBox="1">
            <a:spLocks/>
          </p:cNvSpPr>
          <p:nvPr/>
        </p:nvSpPr>
        <p:spPr>
          <a:xfrm>
            <a:off x="298547" y="144348"/>
            <a:ext cx="6386472"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700" b="1" i="0" u="none" strike="noStrike" kern="1200" cap="none" spc="0" normalizeH="0" baseline="0" noProof="0">
                <a:ln>
                  <a:noFill/>
                </a:ln>
                <a:solidFill>
                  <a:srgbClr val="002060"/>
                </a:solidFill>
                <a:effectLst/>
                <a:uLnTx/>
                <a:uFillTx/>
                <a:latin typeface="Arial"/>
                <a:cs typeface="Calibri"/>
              </a:rPr>
              <a:t>Flight: VA Form 22-1999 Side B to EM</a:t>
            </a:r>
            <a:endParaRPr lang="en-US" sz="2700" b="1" i="0" u="none" strike="noStrike" kern="1200" cap="none" spc="0" normalizeH="0" baseline="0" noProof="0">
              <a:ln>
                <a:noFill/>
              </a:ln>
              <a:solidFill>
                <a:srgbClr val="002060"/>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a:ln>
                  <a:noFill/>
                </a:ln>
                <a:solidFill>
                  <a:srgbClr val="002060"/>
                </a:solidFill>
                <a:effectLst/>
                <a:uLnTx/>
                <a:uFillTx/>
                <a:latin typeface="Arial"/>
                <a:cs typeface="Calibri"/>
              </a:rPr>
              <a:t>The following section aligns with VA Form 22-1999 Side B actions for Submitting an Enrollment in EM.</a:t>
            </a:r>
            <a:r>
              <a:rPr lang="en-US" b="1">
                <a:solidFill>
                  <a:srgbClr val="002060"/>
                </a:solidFill>
                <a:latin typeface="Arial"/>
                <a:cs typeface="Calibri"/>
              </a:rPr>
              <a:t> </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2" name="Rectangle 1">
            <a:extLst>
              <a:ext uri="{FF2B5EF4-FFF2-40B4-BE49-F238E27FC236}">
                <a16:creationId xmlns:a16="http://schemas.microsoft.com/office/drawing/2014/main" id="{412761D7-215C-14B2-04C4-8653161A5C83}"/>
              </a:ext>
              <a:ext uri="{C183D7F6-B498-43B3-948B-1728B52AA6E4}">
                <adec:decorative xmlns:adec="http://schemas.microsoft.com/office/drawing/2017/decorative" val="0"/>
              </a:ext>
            </a:extLst>
          </p:cNvPr>
          <p:cNvSpPr/>
          <p:nvPr/>
        </p:nvSpPr>
        <p:spPr>
          <a:xfrm>
            <a:off x="454177" y="1369962"/>
            <a:ext cx="5567545"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Submitting Enrollments</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35" name="TextBox 34">
            <a:extLst>
              <a:ext uri="{FF2B5EF4-FFF2-40B4-BE49-F238E27FC236}">
                <a16:creationId xmlns:a16="http://schemas.microsoft.com/office/drawing/2014/main" id="{A4270B22-6E13-F9D7-5B4F-147CFF7D14E3}"/>
              </a:ext>
            </a:extLst>
          </p:cNvPr>
          <p:cNvSpPr txBox="1"/>
          <p:nvPr/>
        </p:nvSpPr>
        <p:spPr>
          <a:xfrm>
            <a:off x="597403" y="1908945"/>
            <a:ext cx="4861570" cy="3716792"/>
          </a:xfrm>
          <a:prstGeom prst="rect">
            <a:avLst/>
          </a:prstGeom>
          <a:noFill/>
        </p:spPr>
        <p:txBody>
          <a:bodyPr wrap="square" lIns="0" tIns="0" rIns="0" bIns="0" rtlCol="0" anchor="t">
            <a:noAutofit/>
          </a:bodyPr>
          <a:lstStyle/>
          <a:p>
            <a:pPr defTabSz="228600">
              <a:spcAft>
                <a:spcPts val="1200"/>
              </a:spcAft>
              <a:defRPr/>
            </a:pPr>
            <a:r>
              <a:rPr kumimoji="0" lang="en-US" b="0" u="none" strike="noStrike" kern="1200" cap="none" spc="0" normalizeH="0" baseline="0" noProof="0">
                <a:ln>
                  <a:noFill/>
                </a:ln>
                <a:solidFill>
                  <a:srgbClr val="002060"/>
                </a:solidFill>
                <a:effectLst/>
                <a:uLnTx/>
                <a:uFillTx/>
                <a:latin typeface="Arial"/>
                <a:cs typeface="Calibri"/>
              </a:rPr>
              <a:t>Please note the following while reviewing this form:</a:t>
            </a:r>
            <a:r>
              <a:rPr lang="en-US">
                <a:solidFill>
                  <a:srgbClr val="002060"/>
                </a:solidFill>
                <a:latin typeface="Arial"/>
                <a:cs typeface="Calibri"/>
              </a:rPr>
              <a:t> </a:t>
            </a:r>
            <a:endParaRPr lang="en-US" b="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u="none" strike="noStrike" kern="1200" cap="none" spc="0" normalizeH="0" baseline="0" noProof="0">
                <a:ln>
                  <a:noFill/>
                </a:ln>
                <a:solidFill>
                  <a:srgbClr val="002060"/>
                </a:solidFill>
                <a:effectLst/>
                <a:uLnTx/>
                <a:uFillTx/>
                <a:latin typeface="Arial"/>
                <a:cs typeface="Calibri"/>
              </a:rPr>
              <a:t>“CTRL” + select </a:t>
            </a:r>
            <a:r>
              <a:rPr kumimoji="0" lang="en-US" b="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sz="1800" b="1" i="0" u="none" strike="noStrike" kern="1200" cap="none" spc="0" normalizeH="0" baseline="0" noProof="0">
                <a:ln>
                  <a:noFill/>
                </a:ln>
                <a:solidFill>
                  <a:srgbClr val="002060"/>
                </a:solidFill>
                <a:effectLst/>
                <a:uLnTx/>
                <a:uFillTx/>
                <a:latin typeface="Arial"/>
                <a:cs typeface="Calibri"/>
              </a:rPr>
              <a:t>VA File Numbers/Social Security numbers (SSNs) </a:t>
            </a:r>
            <a:r>
              <a:rPr kumimoji="0" lang="en-US" sz="1800" i="0" u="none" strike="noStrike" kern="1200" cap="none" spc="0" normalizeH="0" baseline="0" noProof="0">
                <a:ln>
                  <a:noFill/>
                </a:ln>
                <a:solidFill>
                  <a:srgbClr val="002060"/>
                </a:solidFill>
                <a:effectLst/>
                <a:uLnTx/>
                <a:uFillTx/>
                <a:latin typeface="Arial"/>
                <a:cs typeface="Calibri"/>
              </a:rPr>
              <a:t>are only used when creating a new trainee. SSNs cannot be edited or searched in EM. SSNs can only be viewed when printing the certification</a:t>
            </a:r>
            <a:r>
              <a:rPr kumimoji="0" lang="en-US" sz="1800" b="1" i="0" u="none" strike="noStrike" kern="1200" cap="none" spc="0" normalizeH="0" baseline="0" noProof="0">
                <a:ln>
                  <a:noFill/>
                </a:ln>
                <a:solidFill>
                  <a:srgbClr val="002060"/>
                </a:solidFill>
                <a:effectLst/>
                <a:uLnTx/>
                <a:uFillTx/>
                <a:latin typeface="Arial"/>
                <a:cs typeface="Calibri"/>
              </a:rPr>
              <a:t>.</a:t>
            </a:r>
          </a:p>
          <a:p>
            <a:pPr marL="342900" indent="-342900" defTabSz="228600">
              <a:spcAft>
                <a:spcPts val="1200"/>
              </a:spcAft>
              <a:buFont typeface="Arial" panose="020B0604020202020204" pitchFamily="34" charset="0"/>
              <a:buChar char="•"/>
              <a:defRPr/>
            </a:pPr>
            <a:r>
              <a:rPr kumimoji="0" lang="en-US" b="1" u="none" strike="noStrike" kern="1200" cap="none" spc="0" normalizeH="0" baseline="0" noProof="0">
                <a:ln>
                  <a:noFill/>
                </a:ln>
                <a:solidFill>
                  <a:srgbClr val="002060"/>
                </a:solidFill>
                <a:effectLst/>
                <a:uLnTx/>
                <a:uFillTx/>
                <a:latin typeface="Arial"/>
                <a:ea typeface="MS Mincho"/>
                <a:cs typeface="Calibri"/>
              </a:rPr>
              <a:t>Type of Training</a:t>
            </a:r>
            <a:r>
              <a:rPr kumimoji="0" lang="en-US" b="0" u="none" strike="noStrike" kern="1200" cap="none" spc="0" normalizeH="0" baseline="0" noProof="0">
                <a:ln>
                  <a:noFill/>
                </a:ln>
                <a:solidFill>
                  <a:srgbClr val="002060"/>
                </a:solidFill>
                <a:effectLst/>
                <a:uLnTx/>
                <a:uFillTx/>
                <a:latin typeface="Arial"/>
                <a:ea typeface="MS Mincho"/>
                <a:cs typeface="Calibri"/>
              </a:rPr>
              <a:t> automatically populates in EM based on the program selection.</a:t>
            </a:r>
            <a:r>
              <a:rPr lang="en-US">
                <a:solidFill>
                  <a:srgbClr val="002060"/>
                </a:solidFill>
                <a:latin typeface="Arial"/>
                <a:ea typeface="MS Mincho"/>
                <a:cs typeface="Calibri"/>
              </a:rPr>
              <a:t> </a:t>
            </a:r>
            <a:endParaRPr lang="en-US" b="0" u="none" strike="noStrike" kern="1200" cap="none" spc="0" normalizeH="0" baseline="0" noProof="0">
              <a:ln>
                <a:noFill/>
              </a:ln>
              <a:solidFill>
                <a:srgbClr val="002060"/>
              </a:solidFill>
              <a:effectLst/>
              <a:uLnTx/>
              <a:uFillTx/>
              <a:latin typeface="Arial"/>
              <a:ea typeface="MS Mincho"/>
              <a:cs typeface="Calibri" panose="020F0502020204030204" pitchFamily="34" charset="0"/>
            </a:endParaRPr>
          </a:p>
          <a:p>
            <a:pPr defTabSz="228600">
              <a:spcAft>
                <a:spcPts val="1200"/>
              </a:spcAft>
            </a:pPr>
            <a:endParaRPr kumimoji="0" lang="en-US" sz="2000" b="0" i="0" u="none" strike="noStrike" kern="1200" cap="none" spc="0" normalizeH="0" baseline="0" noProof="0">
              <a:ln>
                <a:noFill/>
              </a:ln>
              <a:effectLst/>
              <a:highlight>
                <a:srgbClr val="FFFF00"/>
              </a:highlight>
              <a:uLnTx/>
              <a:uFillTx/>
              <a:latin typeface="Calibri" panose="020F0502020204030204" pitchFamily="34" charset="0"/>
              <a:ea typeface="MS Mincho"/>
              <a:cs typeface="Calibri" panose="020F0502020204030204" pitchFamily="34" charset="0"/>
            </a:endParaRPr>
          </a:p>
        </p:txBody>
      </p:sp>
      <p:grpSp>
        <p:nvGrpSpPr>
          <p:cNvPr id="4" name="Group 3" descr="The image shows Paper 22-1999 Side B Form with highlighted fields. Fields are highlighted according to whether they align to the Submitting an Enrollment process, Creating a Student process, or both in Enrollment Manager. Submitting Enrollments fields are highlighted and illustrated by callout numbers of 1,2,3,4,5,and 6. This first callout is a green circle with a &quot;1&quot; in the middle.">
            <a:extLst>
              <a:ext uri="{FF2B5EF4-FFF2-40B4-BE49-F238E27FC236}">
                <a16:creationId xmlns:a16="http://schemas.microsoft.com/office/drawing/2014/main" id="{23928608-E00E-4E85-D614-674B6C926CBC}"/>
              </a:ext>
            </a:extLst>
          </p:cNvPr>
          <p:cNvGrpSpPr/>
          <p:nvPr/>
        </p:nvGrpSpPr>
        <p:grpSpPr>
          <a:xfrm>
            <a:off x="8247608" y="671075"/>
            <a:ext cx="434307" cy="434307"/>
            <a:chOff x="8554625" y="-545463"/>
            <a:chExt cx="434307" cy="434307"/>
          </a:xfrm>
        </p:grpSpPr>
        <p:sp>
          <p:nvSpPr>
            <p:cNvPr id="8" name="Oval 7">
              <a:extLst>
                <a:ext uri="{FF2B5EF4-FFF2-40B4-BE49-F238E27FC236}">
                  <a16:creationId xmlns:a16="http://schemas.microsoft.com/office/drawing/2014/main" id="{015C4FB4-DED0-3F4E-79EF-484CD05CCE4D}"/>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Graphic 15">
              <a:hlinkClick r:id="rId3" action="ppaction://hlinksldjump"/>
              <a:extLst>
                <a:ext uri="{FF2B5EF4-FFF2-40B4-BE49-F238E27FC236}">
                  <a16:creationId xmlns:a16="http://schemas.microsoft.com/office/drawing/2014/main" id="{8812ED5B-B330-F62E-E8A3-2BEDC183D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grpSp>
        <p:nvGrpSpPr>
          <p:cNvPr id="18" name="Group 17" descr="Green circle with a &quot;2&quot; in the middle.">
            <a:extLst>
              <a:ext uri="{FF2B5EF4-FFF2-40B4-BE49-F238E27FC236}">
                <a16:creationId xmlns:a16="http://schemas.microsoft.com/office/drawing/2014/main" id="{CA65045C-D758-A1C4-431A-8579512D4878}"/>
              </a:ext>
            </a:extLst>
          </p:cNvPr>
          <p:cNvGrpSpPr/>
          <p:nvPr/>
        </p:nvGrpSpPr>
        <p:grpSpPr>
          <a:xfrm>
            <a:off x="10679141" y="1976969"/>
            <a:ext cx="436999" cy="436999"/>
            <a:chOff x="10349594" y="-524906"/>
            <a:chExt cx="436999" cy="436999"/>
          </a:xfrm>
        </p:grpSpPr>
        <p:sp>
          <p:nvSpPr>
            <p:cNvPr id="20" name="Oval 19">
              <a:extLst>
                <a:ext uri="{FF2B5EF4-FFF2-40B4-BE49-F238E27FC236}">
                  <a16:creationId xmlns:a16="http://schemas.microsoft.com/office/drawing/2014/main" id="{29958E9D-1360-03AC-8DAA-85B1E611B837}"/>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a:hlinkClick r:id="rId6" action="ppaction://hlinksldjump"/>
              <a:extLst>
                <a:ext uri="{FF2B5EF4-FFF2-40B4-BE49-F238E27FC236}">
                  <a16:creationId xmlns:a16="http://schemas.microsoft.com/office/drawing/2014/main" id="{6C513B54-6C42-723B-A779-DE91BBF53E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49594" y="-524906"/>
              <a:ext cx="436999" cy="436999"/>
            </a:xfrm>
            <a:prstGeom prst="rect">
              <a:avLst/>
            </a:prstGeom>
          </p:spPr>
        </p:pic>
      </p:grpSp>
      <p:grpSp>
        <p:nvGrpSpPr>
          <p:cNvPr id="34" name="Group 33" descr="Green circle with a &quot;2&quot; in the middle.">
            <a:extLst>
              <a:ext uri="{FF2B5EF4-FFF2-40B4-BE49-F238E27FC236}">
                <a16:creationId xmlns:a16="http://schemas.microsoft.com/office/drawing/2014/main" id="{DC8BB9B0-AD7C-9ACF-3659-0C516D738EC4}"/>
              </a:ext>
            </a:extLst>
          </p:cNvPr>
          <p:cNvGrpSpPr/>
          <p:nvPr/>
        </p:nvGrpSpPr>
        <p:grpSpPr>
          <a:xfrm>
            <a:off x="10275870" y="2671796"/>
            <a:ext cx="436999" cy="436999"/>
            <a:chOff x="10349594" y="-524906"/>
            <a:chExt cx="436999" cy="436999"/>
          </a:xfrm>
        </p:grpSpPr>
        <p:sp>
          <p:nvSpPr>
            <p:cNvPr id="38" name="Oval 37">
              <a:extLst>
                <a:ext uri="{FF2B5EF4-FFF2-40B4-BE49-F238E27FC236}">
                  <a16:creationId xmlns:a16="http://schemas.microsoft.com/office/drawing/2014/main" id="{F77011BD-AD5D-3482-92AE-5476E01AAA8F}"/>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7" name="Graphic 46">
              <a:hlinkClick r:id="rId6" action="ppaction://hlinksldjump"/>
              <a:extLst>
                <a:ext uri="{FF2B5EF4-FFF2-40B4-BE49-F238E27FC236}">
                  <a16:creationId xmlns:a16="http://schemas.microsoft.com/office/drawing/2014/main" id="{56E7A8DF-EC30-ED20-9109-E809D5E78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49594" y="-524906"/>
              <a:ext cx="436999" cy="436999"/>
            </a:xfrm>
            <a:prstGeom prst="rect">
              <a:avLst/>
            </a:prstGeom>
          </p:spPr>
        </p:pic>
      </p:grpSp>
      <p:grpSp>
        <p:nvGrpSpPr>
          <p:cNvPr id="13" name="Group 12" descr="Green circle with a &quot;3&quot; in the middle.">
            <a:extLst>
              <a:ext uri="{FF2B5EF4-FFF2-40B4-BE49-F238E27FC236}">
                <a16:creationId xmlns:a16="http://schemas.microsoft.com/office/drawing/2014/main" id="{5B31D276-F15A-B8C0-3A6E-319BBAA67B23}"/>
              </a:ext>
            </a:extLst>
          </p:cNvPr>
          <p:cNvGrpSpPr/>
          <p:nvPr/>
        </p:nvGrpSpPr>
        <p:grpSpPr>
          <a:xfrm>
            <a:off x="8293133" y="2196781"/>
            <a:ext cx="436999" cy="436999"/>
            <a:chOff x="8612692" y="-402419"/>
            <a:chExt cx="436999" cy="436999"/>
          </a:xfrm>
        </p:grpSpPr>
        <p:sp>
          <p:nvSpPr>
            <p:cNvPr id="14" name="Oval 13">
              <a:extLst>
                <a:ext uri="{FF2B5EF4-FFF2-40B4-BE49-F238E27FC236}">
                  <a16:creationId xmlns:a16="http://schemas.microsoft.com/office/drawing/2014/main" id="{632FBF58-14BA-EA40-CBAB-DF46C57148FE}"/>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hlinkClick r:id="rId6" action="ppaction://hlinksldjump"/>
              <a:extLst>
                <a:ext uri="{FF2B5EF4-FFF2-40B4-BE49-F238E27FC236}">
                  <a16:creationId xmlns:a16="http://schemas.microsoft.com/office/drawing/2014/main" id="{B6218D12-DD3A-2A5C-A853-F1D944578F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2692" y="-402419"/>
              <a:ext cx="436999" cy="436999"/>
            </a:xfrm>
            <a:prstGeom prst="rect">
              <a:avLst/>
            </a:prstGeom>
          </p:spPr>
        </p:pic>
      </p:grpSp>
      <p:grpSp>
        <p:nvGrpSpPr>
          <p:cNvPr id="31" name="Group 30" descr="Green circle with a &quot;4&quot; in the middle.">
            <a:extLst>
              <a:ext uri="{FF2B5EF4-FFF2-40B4-BE49-F238E27FC236}">
                <a16:creationId xmlns:a16="http://schemas.microsoft.com/office/drawing/2014/main" id="{6436A12D-E730-712A-8306-68234119BCF2}"/>
              </a:ext>
            </a:extLst>
          </p:cNvPr>
          <p:cNvGrpSpPr/>
          <p:nvPr/>
        </p:nvGrpSpPr>
        <p:grpSpPr>
          <a:xfrm>
            <a:off x="11485738" y="2336101"/>
            <a:ext cx="436999" cy="436999"/>
            <a:chOff x="5726058" y="2773100"/>
            <a:chExt cx="436999" cy="436999"/>
          </a:xfrm>
        </p:grpSpPr>
        <p:grpSp>
          <p:nvGrpSpPr>
            <p:cNvPr id="40" name="Group 39">
              <a:extLst>
                <a:ext uri="{FF2B5EF4-FFF2-40B4-BE49-F238E27FC236}">
                  <a16:creationId xmlns:a16="http://schemas.microsoft.com/office/drawing/2014/main" id="{1C20B09F-D34A-D4F2-F35E-88400A56FFA3}"/>
                </a:ext>
              </a:extLst>
            </p:cNvPr>
            <p:cNvGrpSpPr/>
            <p:nvPr/>
          </p:nvGrpSpPr>
          <p:grpSpPr>
            <a:xfrm>
              <a:off x="5826804" y="2854439"/>
              <a:ext cx="274320" cy="274320"/>
              <a:chOff x="8151122" y="-486917"/>
              <a:chExt cx="274320" cy="274320"/>
            </a:xfrm>
          </p:grpSpPr>
          <p:sp>
            <p:nvSpPr>
              <p:cNvPr id="41" name="TextBox 40">
                <a:extLst>
                  <a:ext uri="{FF2B5EF4-FFF2-40B4-BE49-F238E27FC236}">
                    <a16:creationId xmlns:a16="http://schemas.microsoft.com/office/drawing/2014/main" id="{591085D3-C07F-92C1-F9CF-1D2306A3D698}"/>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Oval 41">
                <a:extLst>
                  <a:ext uri="{FF2B5EF4-FFF2-40B4-BE49-F238E27FC236}">
                    <a16:creationId xmlns:a16="http://schemas.microsoft.com/office/drawing/2014/main" id="{257FF486-2A80-CD42-3AAC-7E10C5438F3F}"/>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2" name="Group 21">
              <a:extLst>
                <a:ext uri="{FF2B5EF4-FFF2-40B4-BE49-F238E27FC236}">
                  <a16:creationId xmlns:a16="http://schemas.microsoft.com/office/drawing/2014/main" id="{06A7A3DD-AC40-2E34-6304-4E90A2C281BA}"/>
                </a:ext>
              </a:extLst>
            </p:cNvPr>
            <p:cNvGrpSpPr/>
            <p:nvPr/>
          </p:nvGrpSpPr>
          <p:grpSpPr>
            <a:xfrm>
              <a:off x="5726058" y="2773100"/>
              <a:ext cx="436999" cy="436999"/>
              <a:chOff x="6941171" y="-523481"/>
              <a:chExt cx="436999" cy="436999"/>
            </a:xfrm>
          </p:grpSpPr>
          <p:sp>
            <p:nvSpPr>
              <p:cNvPr id="23" name="Oval 22">
                <a:extLst>
                  <a:ext uri="{FF2B5EF4-FFF2-40B4-BE49-F238E27FC236}">
                    <a16:creationId xmlns:a16="http://schemas.microsoft.com/office/drawing/2014/main" id="{3A27D145-7237-EBD3-FDCD-6E0AE7897C32}"/>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DDC1B014-2A2B-A67B-C380-CBF893536A26}"/>
                  </a:ext>
                </a:extLst>
              </p:cNvPr>
              <p:cNvGrpSpPr/>
              <p:nvPr/>
            </p:nvGrpSpPr>
            <p:grpSpPr>
              <a:xfrm>
                <a:off x="6941171" y="-523481"/>
                <a:ext cx="436999" cy="436999"/>
                <a:chOff x="6941171" y="-523481"/>
                <a:chExt cx="436999" cy="436999"/>
              </a:xfrm>
            </p:grpSpPr>
            <p:sp>
              <p:nvSpPr>
                <p:cNvPr id="25" name="Oval 24">
                  <a:extLst>
                    <a:ext uri="{FF2B5EF4-FFF2-40B4-BE49-F238E27FC236}">
                      <a16:creationId xmlns:a16="http://schemas.microsoft.com/office/drawing/2014/main" id="{D975F039-4436-99C9-6BE0-3B377B96FE11}"/>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a:extLst>
                    <a:ext uri="{FF2B5EF4-FFF2-40B4-BE49-F238E27FC236}">
                      <a16:creationId xmlns:a16="http://schemas.microsoft.com/office/drawing/2014/main" id="{5F858049-8CC7-6643-6EC2-4CAA6FDC0C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1171" y="-523481"/>
                  <a:ext cx="436999" cy="436999"/>
                </a:xfrm>
                <a:prstGeom prst="rect">
                  <a:avLst/>
                </a:prstGeom>
              </p:spPr>
            </p:pic>
          </p:grpSp>
        </p:grpSp>
      </p:grpSp>
      <p:grpSp>
        <p:nvGrpSpPr>
          <p:cNvPr id="48" name="Group 47" descr="Green circle with a &quot;5&quot; in the middle.">
            <a:extLst>
              <a:ext uri="{FF2B5EF4-FFF2-40B4-BE49-F238E27FC236}">
                <a16:creationId xmlns:a16="http://schemas.microsoft.com/office/drawing/2014/main" id="{B6DCCFF0-FA1F-E8BD-BBC7-13FA28CE31AA}"/>
              </a:ext>
            </a:extLst>
          </p:cNvPr>
          <p:cNvGrpSpPr/>
          <p:nvPr/>
        </p:nvGrpSpPr>
        <p:grpSpPr>
          <a:xfrm>
            <a:off x="9127150" y="5091479"/>
            <a:ext cx="436999" cy="436999"/>
            <a:chOff x="5529066" y="4288074"/>
            <a:chExt cx="436999" cy="436999"/>
          </a:xfrm>
        </p:grpSpPr>
        <p:sp>
          <p:nvSpPr>
            <p:cNvPr id="45" name="Oval 44">
              <a:extLst>
                <a:ext uri="{FF2B5EF4-FFF2-40B4-BE49-F238E27FC236}">
                  <a16:creationId xmlns:a16="http://schemas.microsoft.com/office/drawing/2014/main" id="{3BC78909-5E88-662E-A2B9-F7926091AA6B}"/>
                </a:ext>
              </a:extLst>
            </p:cNvPr>
            <p:cNvSpPr/>
            <p:nvPr/>
          </p:nvSpPr>
          <p:spPr>
            <a:xfrm>
              <a:off x="5610405" y="4369413"/>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Graphic 4">
              <a:hlinkClick r:id="rId13" action="ppaction://hlinksldjump"/>
              <a:extLst>
                <a:ext uri="{FF2B5EF4-FFF2-40B4-BE49-F238E27FC236}">
                  <a16:creationId xmlns:a16="http://schemas.microsoft.com/office/drawing/2014/main" id="{01ACAD11-4F95-D172-1299-02BF190344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9066" y="4288074"/>
              <a:ext cx="436999" cy="436999"/>
            </a:xfrm>
            <a:prstGeom prst="rect">
              <a:avLst/>
            </a:prstGeom>
          </p:spPr>
        </p:pic>
      </p:grpSp>
      <p:grpSp>
        <p:nvGrpSpPr>
          <p:cNvPr id="49" name="Group 48" descr="Green circle with a &quot;6&quot; in the middle.">
            <a:extLst>
              <a:ext uri="{FF2B5EF4-FFF2-40B4-BE49-F238E27FC236}">
                <a16:creationId xmlns:a16="http://schemas.microsoft.com/office/drawing/2014/main" id="{A456DEC9-5115-4DDE-91BA-64EC87C5DEE4}"/>
              </a:ext>
            </a:extLst>
          </p:cNvPr>
          <p:cNvGrpSpPr/>
          <p:nvPr/>
        </p:nvGrpSpPr>
        <p:grpSpPr>
          <a:xfrm>
            <a:off x="10010537" y="5963533"/>
            <a:ext cx="436999" cy="436999"/>
            <a:chOff x="5575197" y="4684725"/>
            <a:chExt cx="436999" cy="436999"/>
          </a:xfrm>
        </p:grpSpPr>
        <p:sp>
          <p:nvSpPr>
            <p:cNvPr id="9" name="Oval 8">
              <a:extLst>
                <a:ext uri="{FF2B5EF4-FFF2-40B4-BE49-F238E27FC236}">
                  <a16:creationId xmlns:a16="http://schemas.microsoft.com/office/drawing/2014/main" id="{F0FC9FF8-057D-9C42-F3FB-D60DC0607E19}"/>
                </a:ext>
              </a:extLst>
            </p:cNvPr>
            <p:cNvSpPr/>
            <p:nvPr/>
          </p:nvSpPr>
          <p:spPr>
            <a:xfrm>
              <a:off x="5656536" y="4766064"/>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hlinkClick r:id="rId6" action="ppaction://hlinksldjump"/>
              <a:extLst>
                <a:ext uri="{FF2B5EF4-FFF2-40B4-BE49-F238E27FC236}">
                  <a16:creationId xmlns:a16="http://schemas.microsoft.com/office/drawing/2014/main" id="{4E49C07C-F8FB-549C-5310-F0F289162E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75197" y="4684725"/>
              <a:ext cx="436999" cy="436999"/>
            </a:xfrm>
            <a:prstGeom prst="rect">
              <a:avLst/>
            </a:prstGeom>
          </p:spPr>
        </p:pic>
      </p:grpSp>
      <p:sp>
        <p:nvSpPr>
          <p:cNvPr id="58" name="Rectangle: Rounded Corners 3" descr="Return to table of contents button.">
            <a:hlinkClick r:id="rId18" action="ppaction://hlinksldjump"/>
            <a:extLst>
              <a:ext uri="{FF2B5EF4-FFF2-40B4-BE49-F238E27FC236}">
                <a16:creationId xmlns:a16="http://schemas.microsoft.com/office/drawing/2014/main" id="{DDF68042-001A-C896-F300-EAEB7C80033A}"/>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0" name="Rectangle: Rounded Corners 3" descr="Return to start of the Flight Sections. ">
            <a:hlinkClick r:id="rId19" action="ppaction://hlinksldjump"/>
            <a:extLst>
              <a:ext uri="{FF2B5EF4-FFF2-40B4-BE49-F238E27FC236}">
                <a16:creationId xmlns:a16="http://schemas.microsoft.com/office/drawing/2014/main" id="{A9437D1D-7463-D8BF-1BB9-803177FC0F3D}"/>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9"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0393556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6AE0A-54E1-E77B-9B2A-62A1925C2F8E}"/>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Flight: EM View </a:t>
            </a:r>
            <a:r>
              <a:rPr lang="en-US" sz="2800" baseline="0">
                <a:latin typeface="Arial"/>
                <a:cs typeface="Calibri"/>
              </a:rPr>
              <a:t>of Submitting an Enrollment</a:t>
            </a:r>
            <a:endParaRPr lang="en-US" sz="2800" b="1" i="0" u="none" strike="noStrike" kern="1200" cap="none" spc="0" normalizeH="0" baseline="0" noProof="0">
              <a:ln>
                <a:noFill/>
              </a:ln>
              <a:effectLst/>
              <a:uLnTx/>
              <a:uFillTx/>
              <a:latin typeface="Arial"/>
              <a:cs typeface="Calibri"/>
            </a:endParaRPr>
          </a:p>
        </p:txBody>
      </p:sp>
      <p:sp>
        <p:nvSpPr>
          <p:cNvPr id="27" name="TextBox 26">
            <a:extLst>
              <a:ext uri="{FF2B5EF4-FFF2-40B4-BE49-F238E27FC236}">
                <a16:creationId xmlns:a16="http://schemas.microsoft.com/office/drawing/2014/main" id="{DA20F294-ADDE-4339-988B-C32D82CAEDA3}"/>
              </a:ext>
            </a:extLst>
          </p:cNvPr>
          <p:cNvSpPr txBox="1"/>
          <p:nvPr/>
        </p:nvSpPr>
        <p:spPr>
          <a:xfrm>
            <a:off x="298174" y="497359"/>
            <a:ext cx="11769500" cy="1017775"/>
          </a:xfrm>
          <a:prstGeom prst="rect">
            <a:avLst/>
          </a:prstGeom>
          <a:noFill/>
        </p:spPr>
        <p:txBody>
          <a:bodyPr wrap="square" lIns="0" tIns="0" rIns="0" bIns="0" rtlCol="0" anchor="t">
            <a:noAutofit/>
          </a:bodyPr>
          <a:lstStyle/>
          <a:p>
            <a:pPr defTabSz="228600">
              <a:defRPr/>
            </a:pPr>
            <a:r>
              <a:rPr lang="en-US" sz="2000">
                <a:solidFill>
                  <a:srgbClr val="004279"/>
                </a:solidFill>
                <a:latin typeface="Arial"/>
                <a:cs typeface="Calibri"/>
              </a:rPr>
              <a:t>Before submitting an enrollment, p</a:t>
            </a:r>
            <a:r>
              <a:rPr kumimoji="0" lang="en-US" sz="2000" i="0" u="none" strike="noStrike" kern="1200" cap="none" spc="0" normalizeH="0" baseline="0" noProof="0">
                <a:ln>
                  <a:noFill/>
                </a:ln>
                <a:solidFill>
                  <a:srgbClr val="004279"/>
                </a:solidFill>
                <a:effectLst/>
                <a:uLnTx/>
                <a:uFillTx/>
                <a:latin typeface="Arial"/>
                <a:cs typeface="Calibri"/>
              </a:rPr>
              <a:t>lease review </a:t>
            </a:r>
            <a:r>
              <a:rPr kumimoji="0" lang="en-US" sz="2000" b="1" i="0" u="none" strike="noStrike" kern="1200" cap="none" spc="0" normalizeH="0" baseline="0" noProof="0">
                <a:ln>
                  <a:noFill/>
                </a:ln>
                <a:solidFill>
                  <a:srgbClr val="004279"/>
                </a:solidFill>
                <a:effectLst/>
                <a:uLnTx/>
                <a:uFillTx/>
                <a:latin typeface="Arial"/>
                <a:cs typeface="Calibri"/>
              </a:rPr>
              <a:t>EM User Guide </a:t>
            </a:r>
            <a:r>
              <a:rPr kumimoji="0" lang="en-US" sz="2000" i="0" u="none" strike="noStrike" kern="1200" cap="none" spc="0" normalizeH="0" baseline="0" noProof="0">
                <a:ln>
                  <a:noFill/>
                </a:ln>
                <a:solidFill>
                  <a:srgbClr val="004279"/>
                </a:solidFill>
                <a:effectLst/>
                <a:uLnTx/>
                <a:uFillTx/>
                <a:latin typeface="Arial"/>
                <a:cs typeface="Calibri"/>
              </a:rPr>
              <a:t>on the </a:t>
            </a:r>
            <a:r>
              <a:rPr kumimoji="0" lang="en-US" sz="2000" i="0" u="none" strike="noStrike" kern="1200" cap="none" spc="0" normalizeH="0" baseline="0" noProof="0">
                <a:ln>
                  <a:noFill/>
                </a:ln>
                <a:solidFill>
                  <a:srgbClr val="004279"/>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i="0" u="none" strike="noStrike" kern="1200" cap="none" spc="0" normalizeH="0" baseline="0" noProof="0">
                <a:ln>
                  <a:noFill/>
                </a:ln>
                <a:solidFill>
                  <a:srgbClr val="004279"/>
                </a:solidFill>
                <a:effectLst/>
                <a:uLnTx/>
                <a:uFillTx/>
                <a:latin typeface="Arial"/>
                <a:cs typeface="Calibri"/>
              </a:rPr>
              <a:t> </a:t>
            </a:r>
            <a:r>
              <a:rPr lang="en-US" sz="2000">
                <a:solidFill>
                  <a:srgbClr val="004279"/>
                </a:solidFill>
                <a:latin typeface="Arial"/>
                <a:cs typeface="Calibri"/>
              </a:rPr>
              <a:t>for a </a:t>
            </a:r>
            <a:r>
              <a:rPr kumimoji="0" lang="en-US" sz="2000" i="0" u="none" strike="noStrike" kern="1200" cap="none" spc="0" normalizeH="0" baseline="0" noProof="0">
                <a:ln>
                  <a:noFill/>
                </a:ln>
                <a:solidFill>
                  <a:srgbClr val="004279"/>
                </a:solidFill>
                <a:effectLst/>
                <a:uLnTx/>
                <a:uFillTx/>
                <a:latin typeface="Arial"/>
                <a:cs typeface="Calibri"/>
              </a:rPr>
              <a:t>step-by-step</a:t>
            </a:r>
            <a:r>
              <a:rPr lang="en-US" sz="2000">
                <a:solidFill>
                  <a:srgbClr val="004279"/>
                </a:solidFill>
                <a:latin typeface="Arial"/>
                <a:cs typeface="Calibri"/>
              </a:rPr>
              <a:t> explanation on </a:t>
            </a:r>
            <a:r>
              <a:rPr kumimoji="0" lang="en-US" sz="2000" i="0" u="none" strike="noStrike" kern="1200" cap="none" spc="0" normalizeH="0" baseline="0" noProof="0">
                <a:ln>
                  <a:noFill/>
                </a:ln>
                <a:solidFill>
                  <a:srgbClr val="004279"/>
                </a:solidFill>
                <a:effectLst/>
                <a:uLnTx/>
                <a:uFillTx/>
                <a:latin typeface="Arial"/>
                <a:cs typeface="Calibri"/>
              </a:rPr>
              <a:t>how to:</a:t>
            </a:r>
            <a:endParaRPr lang="en-US" sz="2000">
              <a:solidFill>
                <a:srgbClr val="004279"/>
              </a:solidFill>
              <a:latin typeface="Arial"/>
              <a:cs typeface="Calibri"/>
            </a:endParaRPr>
          </a:p>
          <a:p>
            <a:pPr marL="342900" indent="-342900" defTabSz="228600">
              <a:buFont typeface="Arial" panose="020B0604020202020204" pitchFamily="34" charset="0"/>
              <a:buChar char="•"/>
              <a:defRPr/>
            </a:pPr>
            <a:r>
              <a:rPr lang="en-US" sz="2000" b="1">
                <a:solidFill>
                  <a:srgbClr val="004279"/>
                </a:solidFill>
                <a:cs typeface="Calibri"/>
              </a:rPr>
              <a:t>Enter flight instruction</a:t>
            </a:r>
          </a:p>
          <a:p>
            <a:pPr marL="342900" marR="0" lvl="0" indent="-342900" algn="l" defTabSz="228600" rtl="0" eaLnBrk="1" fontAlgn="auto" latinLnBrk="0" hangingPunct="1">
              <a:lnSpc>
                <a:spcPct val="100000"/>
              </a:lnSpc>
              <a:spcBef>
                <a:spcPts val="0"/>
              </a:spcBef>
              <a:buClrTx/>
              <a:buSzTx/>
              <a:buFont typeface="Arial" panose="020B0604020202020204" pitchFamily="34" charset="0"/>
              <a:buChar char="•"/>
              <a:tabLst/>
              <a:defRPr/>
            </a:pPr>
            <a:r>
              <a:rPr lang="en-US" sz="2000" b="1">
                <a:solidFill>
                  <a:srgbClr val="004279"/>
                </a:solidFill>
                <a:latin typeface="Arial"/>
                <a:cs typeface="Calibri"/>
              </a:rPr>
              <a:t>N</a:t>
            </a:r>
            <a:r>
              <a:rPr kumimoji="0" lang="en-US" sz="2000" b="1" i="0" u="none" strike="noStrike" kern="1200" cap="none" spc="0" normalizeH="0" baseline="0" noProof="0" err="1">
                <a:ln>
                  <a:noFill/>
                </a:ln>
                <a:solidFill>
                  <a:srgbClr val="004279"/>
                </a:solidFill>
                <a:effectLst/>
                <a:uLnTx/>
                <a:uFillTx/>
                <a:latin typeface="Arial"/>
                <a:cs typeface="Calibri"/>
              </a:rPr>
              <a:t>avigate</a:t>
            </a:r>
            <a:r>
              <a:rPr kumimoji="0" lang="en-US" sz="2000" b="1" i="0" u="none" strike="noStrike" kern="1200" cap="none" spc="0" normalizeH="0" baseline="0" noProof="0">
                <a:ln>
                  <a:noFill/>
                </a:ln>
                <a:solidFill>
                  <a:srgbClr val="004279"/>
                </a:solidFill>
                <a:effectLst/>
                <a:uLnTx/>
                <a:uFillTx/>
                <a:latin typeface="Arial"/>
                <a:cs typeface="Calibri"/>
              </a:rPr>
              <a:t> to the Student Profile </a:t>
            </a:r>
            <a:r>
              <a:rPr kumimoji="0" lang="en-US" sz="2000" b="0" i="0" u="none" strike="noStrike" kern="1200" cap="none" spc="0" normalizeH="0" baseline="0" noProof="0">
                <a:ln>
                  <a:noFill/>
                </a:ln>
                <a:solidFill>
                  <a:srgbClr val="004279"/>
                </a:solidFill>
                <a:effectLst/>
                <a:uLnTx/>
                <a:uFillTx/>
                <a:latin typeface="Arial"/>
                <a:cs typeface="Calibri"/>
              </a:rPr>
              <a:t>through searching for a student</a:t>
            </a:r>
            <a:r>
              <a:rPr lang="en-US" sz="2000">
                <a:solidFill>
                  <a:srgbClr val="004279"/>
                </a:solidFill>
                <a:latin typeface="Arial"/>
                <a:cs typeface="Calibri"/>
              </a:rPr>
              <a:t> or creating a student</a:t>
            </a:r>
            <a:endParaRPr lang="en-US" sz="2000" b="0" i="0" u="none" strike="noStrike" kern="1200" cap="none" spc="0" normalizeH="0" baseline="0" noProof="0">
              <a:ln>
                <a:noFill/>
              </a:ln>
              <a:solidFill>
                <a:srgbClr val="004279"/>
              </a:solidFill>
              <a:effectLst/>
              <a:uLnTx/>
              <a:uFillTx/>
              <a:latin typeface="Arial"/>
              <a:cs typeface="Calibri"/>
            </a:endParaRPr>
          </a:p>
          <a:p>
            <a:pPr marL="0" marR="0" lvl="0" indent="0" algn="l" defTabSz="228600" rtl="0" eaLnBrk="1" fontAlgn="auto" latinLnBrk="0" hangingPunct="1">
              <a:lnSpc>
                <a:spcPct val="100000"/>
              </a:lnSpc>
              <a:spcBef>
                <a:spcPts val="0"/>
              </a:spcBef>
              <a:buClrTx/>
              <a:buSzTx/>
              <a:buFontTx/>
              <a:buNone/>
              <a:tabLst/>
              <a:defRPr/>
            </a:pPr>
            <a:endPar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D4C73022-EC3B-6C90-EF4E-4BEB8EB58B2D}"/>
              </a:ext>
            </a:extLst>
          </p:cNvPr>
          <p:cNvSpPr txBox="1"/>
          <p:nvPr/>
        </p:nvSpPr>
        <p:spPr>
          <a:xfrm>
            <a:off x="464203" y="2062512"/>
            <a:ext cx="4018840" cy="886119"/>
          </a:xfrm>
          <a:prstGeom prst="rect">
            <a:avLst/>
          </a:prstGeom>
          <a:noFill/>
        </p:spPr>
        <p:txBody>
          <a:bodyPr wrap="square" lIns="0" tIns="0" rIns="0" bIns="0" rtlCol="0">
            <a:noAutofit/>
          </a:bodyPr>
          <a:lstStyle/>
          <a:p>
            <a:pPr defTabSz="228600">
              <a:spcAft>
                <a:spcPts val="1200"/>
              </a:spcAft>
            </a:pPr>
            <a:r>
              <a:rPr kumimoji="0" lang="en-US" sz="2000" b="0" i="0" u="none" strike="noStrike" kern="1200" cap="none" spc="0" normalizeH="0" baseline="0" noProof="0">
                <a:ln>
                  <a:noFill/>
                </a:ln>
                <a:solidFill>
                  <a:srgbClr val="004279"/>
                </a:solidFill>
                <a:effectLst/>
                <a:uLnTx/>
                <a:uFillTx/>
                <a:latin typeface="Arial"/>
                <a:cs typeface="Calibri"/>
              </a:rPr>
              <a:t>Once those actions are completed, select the “</a:t>
            </a:r>
            <a:r>
              <a:rPr kumimoji="0" lang="en-US" sz="2000" b="1" i="0" u="none" strike="noStrike" kern="1200" cap="none" spc="0" normalizeH="0" baseline="0" noProof="0">
                <a:ln>
                  <a:noFill/>
                </a:ln>
                <a:solidFill>
                  <a:srgbClr val="004279"/>
                </a:solidFill>
                <a:effectLst/>
                <a:uLnTx/>
                <a:uFillTx/>
                <a:latin typeface="Arial"/>
                <a:cs typeface="Calibri"/>
              </a:rPr>
              <a:t>Add enrollment</a:t>
            </a:r>
            <a:r>
              <a:rPr kumimoji="0" lang="en-US" sz="2000" b="0" i="0" u="none" strike="noStrike" kern="1200" cap="none" spc="0" normalizeH="0" baseline="0" noProof="0">
                <a:ln>
                  <a:noFill/>
                </a:ln>
                <a:solidFill>
                  <a:srgbClr val="004279"/>
                </a:solidFill>
                <a:effectLst/>
                <a:uLnTx/>
                <a:uFillTx/>
                <a:latin typeface="Arial"/>
                <a:cs typeface="Calibri"/>
              </a:rPr>
              <a:t>” button to start adding an enrollment.</a:t>
            </a:r>
            <a:endParaRPr lang="en-US" sz="2000" b="0" i="0" u="none" strike="noStrike" kern="1200" cap="none" spc="0" normalizeH="0" baseline="0" noProof="0">
              <a:ln>
                <a:noFill/>
              </a:ln>
              <a:solidFill>
                <a:srgbClr val="004279"/>
              </a:solidFill>
              <a:effectLst/>
              <a:uLnTx/>
              <a:uFillTx/>
              <a:latin typeface="Arial"/>
              <a:cs typeface="Calibri"/>
            </a:endParaRPr>
          </a:p>
          <a:p>
            <a:pPr algn="l" defTabSz="228600">
              <a:spcAft>
                <a:spcPts val="1200"/>
              </a:spcAft>
            </a:pPr>
            <a:endParaRPr lang="en-US" noProof="0"/>
          </a:p>
        </p:txBody>
      </p:sp>
      <p:sp>
        <p:nvSpPr>
          <p:cNvPr id="10" name="TextBox 9">
            <a:extLst>
              <a:ext uri="{FF2B5EF4-FFF2-40B4-BE49-F238E27FC236}">
                <a16:creationId xmlns:a16="http://schemas.microsoft.com/office/drawing/2014/main" id="{B11EFFFE-889A-4EC8-9638-65064C248886}"/>
              </a:ext>
            </a:extLst>
          </p:cNvPr>
          <p:cNvSpPr txBox="1"/>
          <p:nvPr/>
        </p:nvSpPr>
        <p:spPr>
          <a:xfrm>
            <a:off x="291317" y="3112946"/>
            <a:ext cx="4191725" cy="248657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1.</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Located at the top of the screen, EM displays the trainee’s name once the trainee is created and/or found in EM and you navigate to that Student’s 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The student’s address is located on the right-hand bottom side of the screen.</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22" name="Straight Arrow Connector 21" descr="Arrow pointing to circle &quot;1&quot;. ">
            <a:extLst>
              <a:ext uri="{FF2B5EF4-FFF2-40B4-BE49-F238E27FC236}">
                <a16:creationId xmlns:a16="http://schemas.microsoft.com/office/drawing/2014/main" id="{C9747064-B308-3E16-5853-CB9ADDC4AD3E}"/>
              </a:ext>
            </a:extLst>
          </p:cNvPr>
          <p:cNvCxnSpPr>
            <a:cxnSpLocks/>
          </p:cNvCxnSpPr>
          <p:nvPr/>
        </p:nvCxnSpPr>
        <p:spPr>
          <a:xfrm flipV="1">
            <a:off x="4563036" y="2756214"/>
            <a:ext cx="511108" cy="15178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5F5A106-0C1D-6087-F8DB-C950AACD2160}"/>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8" name="Rectangle 27">
            <a:extLst>
              <a:ext uri="{FF2B5EF4-FFF2-40B4-BE49-F238E27FC236}">
                <a16:creationId xmlns:a16="http://schemas.microsoft.com/office/drawing/2014/main" id="{19410946-58A6-4597-A04D-CDB22C54CA62}"/>
              </a:ext>
              <a:ext uri="{C183D7F6-B498-43B3-948B-1728B52AA6E4}">
                <adec:decorative xmlns:adec="http://schemas.microsoft.com/office/drawing/2017/decorative" val="1"/>
              </a:ext>
            </a:extLst>
          </p:cNvPr>
          <p:cNvSpPr/>
          <p:nvPr/>
        </p:nvSpPr>
        <p:spPr>
          <a:xfrm>
            <a:off x="9014307" y="3257804"/>
            <a:ext cx="875564" cy="2595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 name="Group 2" descr="Green circle with a &quot;1&quot; in the middle.">
            <a:extLst>
              <a:ext uri="{FF2B5EF4-FFF2-40B4-BE49-F238E27FC236}">
                <a16:creationId xmlns:a16="http://schemas.microsoft.com/office/drawing/2014/main" id="{26DBA87B-ED3C-EC1A-87BB-3E6661E0203D}"/>
              </a:ext>
            </a:extLst>
          </p:cNvPr>
          <p:cNvGrpSpPr/>
          <p:nvPr/>
        </p:nvGrpSpPr>
        <p:grpSpPr>
          <a:xfrm>
            <a:off x="4856991" y="2321908"/>
            <a:ext cx="434307" cy="434307"/>
            <a:chOff x="8554625" y="-545463"/>
            <a:chExt cx="434307" cy="434307"/>
          </a:xfrm>
        </p:grpSpPr>
        <p:sp>
          <p:nvSpPr>
            <p:cNvPr id="5" name="Oval 4">
              <a:extLst>
                <a:ext uri="{FF2B5EF4-FFF2-40B4-BE49-F238E27FC236}">
                  <a16:creationId xmlns:a16="http://schemas.microsoft.com/office/drawing/2014/main" id="{EED1DB18-DD05-5F36-CD4A-F7622ADDFDD1}"/>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Graphic 6">
              <a:hlinkClick r:id="" action="ppaction://noaction"/>
              <a:extLst>
                <a:ext uri="{FF2B5EF4-FFF2-40B4-BE49-F238E27FC236}">
                  <a16:creationId xmlns:a16="http://schemas.microsoft.com/office/drawing/2014/main" id="{8BA2CE72-605C-5E35-D51F-BBDC4BCD1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pic>
        <p:nvPicPr>
          <p:cNvPr id="19" name="Picture 2" descr="Screenshot of Student Profile in EM. ">
            <a:extLst>
              <a:ext uri="{FF2B5EF4-FFF2-40B4-BE49-F238E27FC236}">
                <a16:creationId xmlns:a16="http://schemas.microsoft.com/office/drawing/2014/main" id="{90F014FA-5D3A-B300-CCFA-D43990D62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298" y="2217559"/>
            <a:ext cx="6557464" cy="382885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6" name="Rectangle: Rounded Corners 3" descr="Return to table of contents button.">
            <a:hlinkClick r:id="rId6" action="ppaction://hlinksldjump"/>
            <a:extLst>
              <a:ext uri="{FF2B5EF4-FFF2-40B4-BE49-F238E27FC236}">
                <a16:creationId xmlns:a16="http://schemas.microsoft.com/office/drawing/2014/main" id="{7980A606-9635-6D00-FA74-08E369877160}"/>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the Flight Sections. ">
            <a:hlinkClick r:id="rId7" action="ppaction://hlinksldjump"/>
            <a:extLst>
              <a:ext uri="{FF2B5EF4-FFF2-40B4-BE49-F238E27FC236}">
                <a16:creationId xmlns:a16="http://schemas.microsoft.com/office/drawing/2014/main" id="{A488AB37-D4ED-3629-A1A0-1E92254D7197}"/>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7"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
        <p:nvSpPr>
          <p:cNvPr id="8" name="Rectangle 7">
            <a:extLst>
              <a:ext uri="{FF2B5EF4-FFF2-40B4-BE49-F238E27FC236}">
                <a16:creationId xmlns:a16="http://schemas.microsoft.com/office/drawing/2014/main" id="{21BF9119-F973-5353-E904-FC4BABA051E1}"/>
              </a:ext>
              <a:ext uri="{C183D7F6-B498-43B3-948B-1728B52AA6E4}">
                <adec:decorative xmlns:adec="http://schemas.microsoft.com/office/drawing/2017/decorative" val="1"/>
              </a:ext>
            </a:extLst>
          </p:cNvPr>
          <p:cNvSpPr/>
          <p:nvPr/>
        </p:nvSpPr>
        <p:spPr>
          <a:xfrm>
            <a:off x="9014306" y="3257804"/>
            <a:ext cx="875563" cy="2595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5374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1EFC5-B2F7-B482-DDB7-EAB811509350}"/>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9" name="Title 1">
            <a:extLst>
              <a:ext uri="{FF2B5EF4-FFF2-40B4-BE49-F238E27FC236}">
                <a16:creationId xmlns:a16="http://schemas.microsoft.com/office/drawing/2014/main" id="{FDE639C0-8486-1D9B-DB2A-F994EA767FBD}"/>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Flight: EM View </a:t>
            </a:r>
            <a:r>
              <a:rPr lang="en-US" sz="2800" baseline="0">
                <a:latin typeface="Arial"/>
                <a:cs typeface="Calibri"/>
              </a:rPr>
              <a:t>of Submitting an Enrollment </a:t>
            </a:r>
            <a:br>
              <a:rPr lang="en-US" sz="2800" baseline="0">
                <a:latin typeface="Arial"/>
              </a:rPr>
            </a:br>
            <a:endParaRPr lang="en-US" sz="2800" b="1" i="0" u="none" strike="noStrike" kern="1200" cap="none" spc="0" normalizeH="0" baseline="0" noProof="0">
              <a:ln>
                <a:noFill/>
              </a:ln>
              <a:effectLst/>
              <a:uLnTx/>
              <a:uFillTx/>
              <a:latin typeface="Arial"/>
              <a:cs typeface="Calibri" panose="020F0502020204030204" pitchFamily="34" charset="0"/>
            </a:endParaRPr>
          </a:p>
        </p:txBody>
      </p:sp>
      <p:cxnSp>
        <p:nvCxnSpPr>
          <p:cNvPr id="13" name="Straight Arrow Connector 12">
            <a:extLst>
              <a:ext uri="{FF2B5EF4-FFF2-40B4-BE49-F238E27FC236}">
                <a16:creationId xmlns:a16="http://schemas.microsoft.com/office/drawing/2014/main" id="{04152455-A6E1-B220-BE52-F4A9953B1E4D}"/>
              </a:ext>
              <a:ext uri="{C183D7F6-B498-43B3-948B-1728B52AA6E4}">
                <adec:decorative xmlns:adec="http://schemas.microsoft.com/office/drawing/2017/decorative" val="1"/>
              </a:ext>
            </a:extLst>
          </p:cNvPr>
          <p:cNvCxnSpPr>
            <a:cxnSpLocks/>
          </p:cNvCxnSpPr>
          <p:nvPr/>
        </p:nvCxnSpPr>
        <p:spPr>
          <a:xfrm>
            <a:off x="6777003" y="672199"/>
            <a:ext cx="1321300" cy="40495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2BA848E-5685-EFA3-3281-0AC304498484}"/>
              </a:ext>
            </a:extLst>
          </p:cNvPr>
          <p:cNvSpPr txBox="1"/>
          <p:nvPr/>
        </p:nvSpPr>
        <p:spPr>
          <a:xfrm>
            <a:off x="2970837" y="511757"/>
            <a:ext cx="4151728" cy="79135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SCOs must select the “Training facility” for the enrollment from the assigned facilities.</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cxnSp>
        <p:nvCxnSpPr>
          <p:cNvPr id="6" name="Straight Arrow Connector 5">
            <a:extLst>
              <a:ext uri="{FF2B5EF4-FFF2-40B4-BE49-F238E27FC236}">
                <a16:creationId xmlns:a16="http://schemas.microsoft.com/office/drawing/2014/main" id="{F521A2DE-96FD-F294-565A-77017F44E50E}"/>
              </a:ext>
              <a:ext uri="{C183D7F6-B498-43B3-948B-1728B52AA6E4}">
                <adec:decorative xmlns:adec="http://schemas.microsoft.com/office/drawing/2017/decorative" val="1"/>
              </a:ext>
            </a:extLst>
          </p:cNvPr>
          <p:cNvCxnSpPr>
            <a:cxnSpLocks/>
          </p:cNvCxnSpPr>
          <p:nvPr/>
        </p:nvCxnSpPr>
        <p:spPr>
          <a:xfrm flipV="1">
            <a:off x="4166675" y="1859475"/>
            <a:ext cx="3148969" cy="94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ED7E0A-B4A1-414D-79A5-6DD53C41BC17}"/>
              </a:ext>
            </a:extLst>
          </p:cNvPr>
          <p:cNvSpPr txBox="1"/>
          <p:nvPr/>
        </p:nvSpPr>
        <p:spPr>
          <a:xfrm>
            <a:off x="565141" y="1371396"/>
            <a:ext cx="5222272" cy="2342423"/>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2.</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Enter the appropriate “Begin date” for the student’s course. The student’s “Begin date” is the date the student enrolls, not the first day of the actual training.​ Select the appropriate “Medical certificate type” and enter the date of the student’s medical certificate in the “Exam date” box. The exam date must be before the begin date of the enrollment.</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7" name="Group 6" descr="Green circle with a &quot;2&quot; in the middle.">
            <a:extLst>
              <a:ext uri="{FF2B5EF4-FFF2-40B4-BE49-F238E27FC236}">
                <a16:creationId xmlns:a16="http://schemas.microsoft.com/office/drawing/2014/main" id="{0904BEDB-57D8-0455-E7CE-30972E53069F}"/>
              </a:ext>
            </a:extLst>
          </p:cNvPr>
          <p:cNvGrpSpPr/>
          <p:nvPr/>
        </p:nvGrpSpPr>
        <p:grpSpPr>
          <a:xfrm>
            <a:off x="7356314" y="1642660"/>
            <a:ext cx="436999" cy="436999"/>
            <a:chOff x="10349594" y="-524906"/>
            <a:chExt cx="436999" cy="436999"/>
          </a:xfrm>
        </p:grpSpPr>
        <p:sp>
          <p:nvSpPr>
            <p:cNvPr id="10" name="Oval 9">
              <a:extLst>
                <a:ext uri="{FF2B5EF4-FFF2-40B4-BE49-F238E27FC236}">
                  <a16:creationId xmlns:a16="http://schemas.microsoft.com/office/drawing/2014/main" id="{943FDAE6-CDD3-7EEF-9455-3D6EBFD98654}"/>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2ADCA970-2DDC-F8A7-ABC5-1FEB299E2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9594" y="-524906"/>
              <a:ext cx="436999" cy="436999"/>
            </a:xfrm>
            <a:prstGeom prst="rect">
              <a:avLst/>
            </a:prstGeom>
          </p:spPr>
        </p:pic>
      </p:grpSp>
      <p:sp>
        <p:nvSpPr>
          <p:cNvPr id="22" name="Right Brace 21">
            <a:extLst>
              <a:ext uri="{FF2B5EF4-FFF2-40B4-BE49-F238E27FC236}">
                <a16:creationId xmlns:a16="http://schemas.microsoft.com/office/drawing/2014/main" id="{17C16CCE-70B4-423A-8E0A-1C2705D408CB}"/>
              </a:ext>
              <a:ext uri="{C183D7F6-B498-43B3-948B-1728B52AA6E4}">
                <adec:decorative xmlns:adec="http://schemas.microsoft.com/office/drawing/2017/decorative" val="1"/>
              </a:ext>
            </a:extLst>
          </p:cNvPr>
          <p:cNvSpPr/>
          <p:nvPr/>
        </p:nvSpPr>
        <p:spPr>
          <a:xfrm flipH="1">
            <a:off x="7824767" y="1371396"/>
            <a:ext cx="397742" cy="1076235"/>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9" name="Straight Arrow Connector 58">
            <a:extLst>
              <a:ext uri="{FF2B5EF4-FFF2-40B4-BE49-F238E27FC236}">
                <a16:creationId xmlns:a16="http://schemas.microsoft.com/office/drawing/2014/main" id="{48193F39-03C9-4662-8E47-35B020AA1740}"/>
              </a:ext>
              <a:ext uri="{C183D7F6-B498-43B3-948B-1728B52AA6E4}">
                <adec:decorative xmlns:adec="http://schemas.microsoft.com/office/drawing/2017/decorative" val="1"/>
              </a:ext>
            </a:extLst>
          </p:cNvPr>
          <p:cNvCxnSpPr>
            <a:cxnSpLocks/>
          </p:cNvCxnSpPr>
          <p:nvPr/>
        </p:nvCxnSpPr>
        <p:spPr>
          <a:xfrm flipV="1">
            <a:off x="4751754" y="4387379"/>
            <a:ext cx="2581016" cy="2314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02FDAB6D-E7F6-4B63-8032-39A2FDE26469}"/>
              </a:ext>
              <a:ext uri="{C183D7F6-B498-43B3-948B-1728B52AA6E4}">
                <adec:decorative xmlns:adec="http://schemas.microsoft.com/office/drawing/2017/decorative" val="1"/>
              </a:ext>
            </a:extLst>
          </p:cNvPr>
          <p:cNvSpPr/>
          <p:nvPr/>
        </p:nvSpPr>
        <p:spPr>
          <a:xfrm flipH="1">
            <a:off x="7840492" y="3226499"/>
            <a:ext cx="397742" cy="2544899"/>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06224D50-F923-A028-25CA-AC17BDAC9D54}"/>
              </a:ext>
            </a:extLst>
          </p:cNvPr>
          <p:cNvSpPr txBox="1"/>
          <p:nvPr/>
        </p:nvSpPr>
        <p:spPr>
          <a:xfrm>
            <a:off x="1100413" y="3771852"/>
            <a:ext cx="4151728" cy="162796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3.</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Enter the number of hours completed for each type of training. </a:t>
            </a:r>
            <a:r>
              <a:rPr lang="en-US" sz="1600" b="1">
                <a:solidFill>
                  <a:srgbClr val="002060"/>
                </a:solidFill>
                <a:latin typeface="Arial"/>
                <a:cs typeface="Calibri"/>
              </a:rPr>
              <a:t>S</a:t>
            </a:r>
            <a:r>
              <a:rPr kumimoji="0" lang="en-US" sz="1600" b="1" i="0" u="none" strike="noStrike" kern="1200" cap="none" spc="0" normalizeH="0" baseline="0" noProof="0">
                <a:ln>
                  <a:noFill/>
                </a:ln>
                <a:solidFill>
                  <a:srgbClr val="002060"/>
                </a:solidFill>
                <a:effectLst/>
                <a:uLnTx/>
                <a:uFillTx/>
                <a:latin typeface="Arial"/>
                <a:cs typeface="Calibri"/>
              </a:rPr>
              <a:t>COs also select the “Prior training time” dropdown menu and select the appropriate option.</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15" name="Group 14" descr="Green circle with a &quot;3&quot; in the middle.">
            <a:extLst>
              <a:ext uri="{FF2B5EF4-FFF2-40B4-BE49-F238E27FC236}">
                <a16:creationId xmlns:a16="http://schemas.microsoft.com/office/drawing/2014/main" id="{3BC6A107-71CC-3C75-F659-9C6A406A8A60}"/>
              </a:ext>
            </a:extLst>
          </p:cNvPr>
          <p:cNvGrpSpPr/>
          <p:nvPr/>
        </p:nvGrpSpPr>
        <p:grpSpPr>
          <a:xfrm>
            <a:off x="7364178" y="4182510"/>
            <a:ext cx="436999" cy="436999"/>
            <a:chOff x="8612692" y="-402419"/>
            <a:chExt cx="436999" cy="436999"/>
          </a:xfrm>
        </p:grpSpPr>
        <p:sp>
          <p:nvSpPr>
            <p:cNvPr id="16" name="Oval 15">
              <a:extLst>
                <a:ext uri="{FF2B5EF4-FFF2-40B4-BE49-F238E27FC236}">
                  <a16:creationId xmlns:a16="http://schemas.microsoft.com/office/drawing/2014/main" id="{CFCE0022-5358-C5DC-3A72-87871D7BE9C1}"/>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Graphic 16">
              <a:extLst>
                <a:ext uri="{FF2B5EF4-FFF2-40B4-BE49-F238E27FC236}">
                  <a16:creationId xmlns:a16="http://schemas.microsoft.com/office/drawing/2014/main" id="{87915F79-C50F-C596-FBD2-2013036BB0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2692" y="-402419"/>
              <a:ext cx="436999" cy="436999"/>
            </a:xfrm>
            <a:prstGeom prst="rect">
              <a:avLst/>
            </a:prstGeom>
          </p:spPr>
        </p:pic>
      </p:grpSp>
      <p:cxnSp>
        <p:nvCxnSpPr>
          <p:cNvPr id="34" name="Straight Arrow Connector 33">
            <a:extLst>
              <a:ext uri="{FF2B5EF4-FFF2-40B4-BE49-F238E27FC236}">
                <a16:creationId xmlns:a16="http://schemas.microsoft.com/office/drawing/2014/main" id="{99542E45-135D-C28B-ABF9-D9731217583F}"/>
              </a:ext>
              <a:ext uri="{C183D7F6-B498-43B3-948B-1728B52AA6E4}">
                <adec:decorative xmlns:adec="http://schemas.microsoft.com/office/drawing/2017/decorative" val="1"/>
              </a:ext>
            </a:extLst>
          </p:cNvPr>
          <p:cNvCxnSpPr>
            <a:cxnSpLocks/>
          </p:cNvCxnSpPr>
          <p:nvPr/>
        </p:nvCxnSpPr>
        <p:spPr>
          <a:xfrm>
            <a:off x="4716291" y="6073003"/>
            <a:ext cx="3350623"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54C24A6D-44FC-4103-8F9B-55C25FB09553}"/>
              </a:ext>
              <a:ext uri="{C183D7F6-B498-43B3-948B-1728B52AA6E4}">
                <adec:decorative xmlns:adec="http://schemas.microsoft.com/office/drawing/2017/decorative" val="1"/>
              </a:ext>
            </a:extLst>
          </p:cNvPr>
          <p:cNvGrpSpPr/>
          <p:nvPr/>
        </p:nvGrpSpPr>
        <p:grpSpPr>
          <a:xfrm>
            <a:off x="8118396" y="25023"/>
            <a:ext cx="3663230" cy="6232085"/>
            <a:chOff x="8118396" y="139148"/>
            <a:chExt cx="3663230" cy="6232085"/>
          </a:xfrm>
        </p:grpSpPr>
        <p:pic>
          <p:nvPicPr>
            <p:cNvPr id="3086" name="Picture 14">
              <a:extLst>
                <a:ext uri="{FF2B5EF4-FFF2-40B4-BE49-F238E27FC236}">
                  <a16:creationId xmlns:a16="http://schemas.microsoft.com/office/drawing/2014/main" id="{E1550A9D-8499-C4FF-E5A0-2D5ADB63B4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9730" y="3164178"/>
              <a:ext cx="3651896" cy="320705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48BAE56D-45D4-C5D3-095C-74A248C24E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8396" y="139148"/>
              <a:ext cx="3651897" cy="300616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D0F5F13D-9CDD-8ADF-E08D-3F58C06E55AD}"/>
              </a:ext>
            </a:extLst>
          </p:cNvPr>
          <p:cNvSpPr txBox="1"/>
          <p:nvPr/>
        </p:nvSpPr>
        <p:spPr>
          <a:xfrm>
            <a:off x="1100413" y="5447458"/>
            <a:ext cx="4151728" cy="773303"/>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4.</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Type the total charges for training.</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19" name="Group 18" descr="Green circle with a &quot;4&quot; in the middle.">
            <a:extLst>
              <a:ext uri="{FF2B5EF4-FFF2-40B4-BE49-F238E27FC236}">
                <a16:creationId xmlns:a16="http://schemas.microsoft.com/office/drawing/2014/main" id="{7AC70FB6-5F6C-62EC-BBD9-FDA217EC8405}"/>
              </a:ext>
            </a:extLst>
          </p:cNvPr>
          <p:cNvGrpSpPr/>
          <p:nvPr/>
        </p:nvGrpSpPr>
        <p:grpSpPr>
          <a:xfrm>
            <a:off x="8066914" y="5879039"/>
            <a:ext cx="436999" cy="436999"/>
            <a:chOff x="5726058" y="2773100"/>
            <a:chExt cx="436999" cy="436999"/>
          </a:xfrm>
        </p:grpSpPr>
        <p:grpSp>
          <p:nvGrpSpPr>
            <p:cNvPr id="24" name="Group 23">
              <a:extLst>
                <a:ext uri="{FF2B5EF4-FFF2-40B4-BE49-F238E27FC236}">
                  <a16:creationId xmlns:a16="http://schemas.microsoft.com/office/drawing/2014/main" id="{F12A6182-750B-5350-9C77-6D2C65666219}"/>
                </a:ext>
              </a:extLst>
            </p:cNvPr>
            <p:cNvGrpSpPr/>
            <p:nvPr/>
          </p:nvGrpSpPr>
          <p:grpSpPr>
            <a:xfrm>
              <a:off x="5826804" y="2854439"/>
              <a:ext cx="274320" cy="274320"/>
              <a:chOff x="8151122" y="-486917"/>
              <a:chExt cx="274320" cy="274320"/>
            </a:xfrm>
          </p:grpSpPr>
          <p:sp>
            <p:nvSpPr>
              <p:cNvPr id="32" name="TextBox 31">
                <a:extLst>
                  <a:ext uri="{FF2B5EF4-FFF2-40B4-BE49-F238E27FC236}">
                    <a16:creationId xmlns:a16="http://schemas.microsoft.com/office/drawing/2014/main" id="{3E77170D-17FF-B9C0-B843-9833B5D95926}"/>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7D9480ED-4C6E-D2EC-6F7C-7310997B9430}"/>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38B6652B-D56A-511E-A87E-F49ED935ED6B}"/>
                </a:ext>
              </a:extLst>
            </p:cNvPr>
            <p:cNvGrpSpPr/>
            <p:nvPr/>
          </p:nvGrpSpPr>
          <p:grpSpPr>
            <a:xfrm>
              <a:off x="5726058" y="2773100"/>
              <a:ext cx="436999" cy="436999"/>
              <a:chOff x="6941171" y="-523481"/>
              <a:chExt cx="436999" cy="436999"/>
            </a:xfrm>
          </p:grpSpPr>
          <p:sp>
            <p:nvSpPr>
              <p:cNvPr id="26" name="Oval 25">
                <a:extLst>
                  <a:ext uri="{FF2B5EF4-FFF2-40B4-BE49-F238E27FC236}">
                    <a16:creationId xmlns:a16="http://schemas.microsoft.com/office/drawing/2014/main" id="{69D3A503-45F5-2D31-08BF-791AFE5517A2}"/>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EDED8971-1EC7-5AC3-958D-75F868126996}"/>
                  </a:ext>
                </a:extLst>
              </p:cNvPr>
              <p:cNvGrpSpPr/>
              <p:nvPr/>
            </p:nvGrpSpPr>
            <p:grpSpPr>
              <a:xfrm>
                <a:off x="6941171" y="-523481"/>
                <a:ext cx="436999" cy="436999"/>
                <a:chOff x="6941171" y="-523481"/>
                <a:chExt cx="436999" cy="436999"/>
              </a:xfrm>
            </p:grpSpPr>
            <p:sp>
              <p:nvSpPr>
                <p:cNvPr id="30" name="Oval 29">
                  <a:extLst>
                    <a:ext uri="{FF2B5EF4-FFF2-40B4-BE49-F238E27FC236}">
                      <a16:creationId xmlns:a16="http://schemas.microsoft.com/office/drawing/2014/main" id="{D111AAC9-9F78-0A5A-BA60-C815EA8E5C27}"/>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a:extLst>
                    <a:ext uri="{FF2B5EF4-FFF2-40B4-BE49-F238E27FC236}">
                      <a16:creationId xmlns:a16="http://schemas.microsoft.com/office/drawing/2014/main" id="{09CA1144-9715-DF6A-0001-EA8587C539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1171" y="-523481"/>
                  <a:ext cx="436999" cy="436999"/>
                </a:xfrm>
                <a:prstGeom prst="rect">
                  <a:avLst/>
                </a:prstGeom>
              </p:spPr>
            </p:pic>
          </p:grpSp>
        </p:grpSp>
      </p:grpSp>
      <p:sp>
        <p:nvSpPr>
          <p:cNvPr id="37" name="Rectangle: Rounded Corners 3" descr="Return to table of contents button.">
            <a:hlinkClick r:id="rId10" action="ppaction://hlinksldjump"/>
            <a:extLst>
              <a:ext uri="{FF2B5EF4-FFF2-40B4-BE49-F238E27FC236}">
                <a16:creationId xmlns:a16="http://schemas.microsoft.com/office/drawing/2014/main" id="{5C8519AC-8685-09B5-2662-4CD5328B046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Rounded Corners 3" descr="Return to start of the Flight Sections. ">
            <a:hlinkClick r:id="rId11" action="ppaction://hlinksldjump"/>
            <a:extLst>
              <a:ext uri="{FF2B5EF4-FFF2-40B4-BE49-F238E27FC236}">
                <a16:creationId xmlns:a16="http://schemas.microsoft.com/office/drawing/2014/main" id="{477003B1-1DE5-A046-3BCC-770F4E064404}"/>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1"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615741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FCCA24-FA39-3026-E49F-9C3F12075E7A}"/>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Submitting an </a:t>
            </a:r>
            <a:br>
              <a:rPr lang="en-US" sz="2800" baseline="0">
                <a:solidFill>
                  <a:srgbClr val="002060"/>
                </a:solidFill>
                <a:latin typeface="Arial"/>
              </a:rPr>
            </a:br>
            <a:r>
              <a:rPr lang="en-US" sz="2800" baseline="0">
                <a:solidFill>
                  <a:srgbClr val="002060"/>
                </a:solidFill>
                <a:latin typeface="Arial"/>
                <a:cs typeface="Calibri"/>
              </a:rPr>
              <a:t>Enrollment</a:t>
            </a:r>
            <a:r>
              <a:rPr lang="en-US" sz="2800">
                <a:solidFill>
                  <a:srgbClr val="002060"/>
                </a:solidFill>
                <a:latin typeface="Arial"/>
                <a:cs typeface="Calibri"/>
              </a:rPr>
              <a:t> </a:t>
            </a:r>
            <a:endParaRPr kumimoji="0" lang="en-US" sz="2800" b="1" i="0" u="none" strike="noStrike" kern="1200" cap="none" spc="0" normalizeH="0" baseline="0" noProof="0">
              <a:ln>
                <a:noFill/>
              </a:ln>
              <a:solidFill>
                <a:srgbClr val="002060"/>
              </a:solidFill>
              <a:effectLst/>
              <a:uLnTx/>
              <a:uFillTx/>
              <a:latin typeface="Calibri"/>
              <a:cs typeface="Calibri"/>
              <a:hlinkClick r:id="rId2" action="ppaction://hlinksldjump">
                <a:extLst>
                  <a:ext uri="{A12FA001-AC4F-418D-AE19-62706E023703}">
                    <ahyp:hlinkClr xmlns:ahyp="http://schemas.microsoft.com/office/drawing/2018/hyperlinkcolor" val="tx"/>
                  </a:ext>
                </a:extLst>
              </a:hlinkClick>
            </a:endParaRPr>
          </a:p>
        </p:txBody>
      </p:sp>
      <p:cxnSp>
        <p:nvCxnSpPr>
          <p:cNvPr id="36" name="Straight Arrow Connector 35">
            <a:extLst>
              <a:ext uri="{FF2B5EF4-FFF2-40B4-BE49-F238E27FC236}">
                <a16:creationId xmlns:a16="http://schemas.microsoft.com/office/drawing/2014/main" id="{193EC011-424C-D135-4147-E9EB83E99128}"/>
              </a:ext>
              <a:ext uri="{C183D7F6-B498-43B3-948B-1728B52AA6E4}">
                <adec:decorative xmlns:adec="http://schemas.microsoft.com/office/drawing/2017/decorative" val="1"/>
              </a:ext>
            </a:extLst>
          </p:cNvPr>
          <p:cNvCxnSpPr>
            <a:cxnSpLocks/>
          </p:cNvCxnSpPr>
          <p:nvPr/>
        </p:nvCxnSpPr>
        <p:spPr>
          <a:xfrm>
            <a:off x="4572000" y="2745526"/>
            <a:ext cx="1695017" cy="333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descr="The image on this slide shows the EM screen of the Remarks and Notes (optional) section. &#10;&#10;SCOs can choose to add a VBA remark or custom remark if needed. Custom remarks slow down processing time. &#10;SCOs should use the &quot;Notes&quot; section to capture student and school specific information. Notes are not sent to VA with the enrollment but can be reviewed by VA, if necessary.&#10;">
            <a:extLst>
              <a:ext uri="{FF2B5EF4-FFF2-40B4-BE49-F238E27FC236}">
                <a16:creationId xmlns:a16="http://schemas.microsoft.com/office/drawing/2014/main" id="{6A80102E-2AC1-B26C-F5A9-514400FBF781}"/>
              </a:ext>
            </a:extLst>
          </p:cNvPr>
          <p:cNvSpPr txBox="1"/>
          <p:nvPr/>
        </p:nvSpPr>
        <p:spPr>
          <a:xfrm>
            <a:off x="493100" y="1052830"/>
            <a:ext cx="4151728" cy="2436253"/>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4279"/>
                </a:solidFill>
                <a:latin typeface="Arial"/>
                <a:cs typeface="Calibri"/>
              </a:rPr>
              <a:t>5</a:t>
            </a:r>
            <a:r>
              <a:rPr kumimoji="0" lang="en-US" sz="1600" b="1" i="0" u="none" strike="noStrike" kern="1200" cap="none" spc="0" normalizeH="0" baseline="0" noProof="0">
                <a:ln>
                  <a:noFill/>
                </a:ln>
                <a:solidFill>
                  <a:srgbClr val="004279"/>
                </a:solidFill>
                <a:effectLst/>
                <a:uLnTx/>
                <a:uFillTx/>
                <a:latin typeface="Arial"/>
                <a:cs typeface="Calibri"/>
              </a:rPr>
              <a:t>.</a:t>
            </a:r>
            <a:endParaRPr lang="en-US" sz="1600" b="1" i="0" u="none" strike="noStrike" kern="1200" cap="none" spc="0" normalizeH="0" baseline="0" noProof="0">
              <a:ln>
                <a:noFill/>
              </a:ln>
              <a:solidFill>
                <a:srgbClr val="004279"/>
              </a:solidFill>
              <a:effectLst/>
              <a:uLnTx/>
              <a:uFillTx/>
              <a:latin typeface="Arial"/>
              <a:cs typeface="Calibri"/>
            </a:endParaRPr>
          </a:p>
          <a:p>
            <a:pPr algn="ctr">
              <a:defRPr/>
            </a:pPr>
            <a:r>
              <a:rPr lang="en-US" sz="1600" b="1">
                <a:solidFill>
                  <a:schemeClr val="accent2"/>
                </a:solidFill>
                <a:latin typeface="Arial"/>
                <a:cs typeface="Calibri"/>
              </a:rPr>
              <a:t>Add a Custom Remark if needed. </a:t>
            </a:r>
            <a:endParaRPr lang="en-US" sz="1600" b="1">
              <a:solidFill>
                <a:schemeClr val="accent2"/>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en-US" sz="1600" b="1" kern="1200">
              <a:solidFill>
                <a:schemeClr val="accent2"/>
              </a:solidFill>
              <a:effectLst/>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1" kern="1200">
                <a:solidFill>
                  <a:schemeClr val="accent2"/>
                </a:solidFill>
                <a:effectLst/>
                <a:latin typeface="Arial"/>
                <a:cs typeface="Calibri"/>
              </a:rPr>
              <a:t>Use the "Notes" section to capture student and school specific information. Notes are not sent to VA </a:t>
            </a:r>
            <a:r>
              <a:rPr lang="en-US" sz="1600" b="1">
                <a:solidFill>
                  <a:schemeClr val="accent2"/>
                </a:solidFill>
                <a:latin typeface="Arial"/>
                <a:cs typeface="Calibri"/>
              </a:rPr>
              <a:t>with the enrollment but can be reviewed by VA, if necessary.</a:t>
            </a:r>
          </a:p>
        </p:txBody>
      </p:sp>
      <p:grpSp>
        <p:nvGrpSpPr>
          <p:cNvPr id="22" name="Group 21" descr="Green circle with a &quot;5&quot; in the middle.">
            <a:extLst>
              <a:ext uri="{FF2B5EF4-FFF2-40B4-BE49-F238E27FC236}">
                <a16:creationId xmlns:a16="http://schemas.microsoft.com/office/drawing/2014/main" id="{4C261B70-E057-5684-B53F-6587B2F2BF02}"/>
              </a:ext>
            </a:extLst>
          </p:cNvPr>
          <p:cNvGrpSpPr/>
          <p:nvPr/>
        </p:nvGrpSpPr>
        <p:grpSpPr>
          <a:xfrm>
            <a:off x="6310309" y="2527027"/>
            <a:ext cx="436999" cy="436999"/>
            <a:chOff x="8112325" y="-568256"/>
            <a:chExt cx="436999" cy="436999"/>
          </a:xfrm>
        </p:grpSpPr>
        <p:sp>
          <p:nvSpPr>
            <p:cNvPr id="23" name="TextBox 22">
              <a:extLst>
                <a:ext uri="{FF2B5EF4-FFF2-40B4-BE49-F238E27FC236}">
                  <a16:creationId xmlns:a16="http://schemas.microsoft.com/office/drawing/2014/main" id="{2B7148D4-B7FC-0608-CC0F-06D0BC366DC6}"/>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24" name="Oval 23">
              <a:extLst>
                <a:ext uri="{FF2B5EF4-FFF2-40B4-BE49-F238E27FC236}">
                  <a16:creationId xmlns:a16="http://schemas.microsoft.com/office/drawing/2014/main" id="{4AE90EE0-EA82-B568-3462-B6516DD04E6E}"/>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86A88C34-A834-22AC-CC96-CC7F08D22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325" y="-568256"/>
              <a:ext cx="436999" cy="436999"/>
            </a:xfrm>
            <a:prstGeom prst="rect">
              <a:avLst/>
            </a:prstGeom>
          </p:spPr>
        </p:pic>
      </p:grpSp>
      <p:cxnSp>
        <p:nvCxnSpPr>
          <p:cNvPr id="37" name="Straight Arrow Connector 36">
            <a:extLst>
              <a:ext uri="{FF2B5EF4-FFF2-40B4-BE49-F238E27FC236}">
                <a16:creationId xmlns:a16="http://schemas.microsoft.com/office/drawing/2014/main" id="{BE9D4BE1-476E-6D2B-D828-8F1B7266B512}"/>
              </a:ext>
              <a:ext uri="{C183D7F6-B498-43B3-948B-1728B52AA6E4}">
                <adec:decorative xmlns:adec="http://schemas.microsoft.com/office/drawing/2017/decorative" val="1"/>
              </a:ext>
            </a:extLst>
          </p:cNvPr>
          <p:cNvCxnSpPr>
            <a:cxnSpLocks/>
          </p:cNvCxnSpPr>
          <p:nvPr/>
        </p:nvCxnSpPr>
        <p:spPr>
          <a:xfrm>
            <a:off x="4443046" y="4570190"/>
            <a:ext cx="2487694" cy="12456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a:extLst>
              <a:ext uri="{FF2B5EF4-FFF2-40B4-BE49-F238E27FC236}">
                <a16:creationId xmlns:a16="http://schemas.microsoft.com/office/drawing/2014/main" id="{4C36B8EE-38E8-7E25-B7DA-40E82910097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2390" y="131752"/>
            <a:ext cx="4831979" cy="597599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5F3C064-CB78-24A3-B496-6D94FDEC9DFA}"/>
              </a:ext>
            </a:extLst>
          </p:cNvPr>
          <p:cNvSpPr txBox="1"/>
          <p:nvPr/>
        </p:nvSpPr>
        <p:spPr>
          <a:xfrm>
            <a:off x="462746" y="3829963"/>
            <a:ext cx="4151728" cy="1245619"/>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6</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Select the “Submit enrollment” button to submit the enrollment or select the “Save as draft” button.</a:t>
            </a:r>
          </a:p>
        </p:txBody>
      </p:sp>
      <p:grpSp>
        <p:nvGrpSpPr>
          <p:cNvPr id="33" name="Group 32" descr="Green circle with a &quot;6&quot; in the middle.">
            <a:extLst>
              <a:ext uri="{FF2B5EF4-FFF2-40B4-BE49-F238E27FC236}">
                <a16:creationId xmlns:a16="http://schemas.microsoft.com/office/drawing/2014/main" id="{CDDBBDC9-F6B1-83F8-4CB1-373CACC0752C}"/>
              </a:ext>
            </a:extLst>
          </p:cNvPr>
          <p:cNvGrpSpPr/>
          <p:nvPr/>
        </p:nvGrpSpPr>
        <p:grpSpPr>
          <a:xfrm>
            <a:off x="6886958" y="5670748"/>
            <a:ext cx="436999" cy="436999"/>
            <a:chOff x="5731220" y="-598616"/>
            <a:chExt cx="436999" cy="436999"/>
          </a:xfrm>
        </p:grpSpPr>
        <p:sp>
          <p:nvSpPr>
            <p:cNvPr id="34" name="Oval 33">
              <a:extLst>
                <a:ext uri="{FF2B5EF4-FFF2-40B4-BE49-F238E27FC236}">
                  <a16:creationId xmlns:a16="http://schemas.microsoft.com/office/drawing/2014/main" id="{D93AD3C7-11B4-26F3-EA92-7AD1A8DFE8FC}"/>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Graphic 34">
              <a:extLst>
                <a:ext uri="{FF2B5EF4-FFF2-40B4-BE49-F238E27FC236}">
                  <a16:creationId xmlns:a16="http://schemas.microsoft.com/office/drawing/2014/main" id="{F0E973D8-B4D5-AE27-BBCD-7D5627EF82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1220" y="-598616"/>
              <a:ext cx="436999" cy="436999"/>
            </a:xfrm>
            <a:prstGeom prst="rect">
              <a:avLst/>
            </a:prstGeom>
          </p:spPr>
        </p:pic>
      </p:grpSp>
      <p:sp>
        <p:nvSpPr>
          <p:cNvPr id="2" name="Rectangle 1">
            <a:extLst>
              <a:ext uri="{FF2B5EF4-FFF2-40B4-BE49-F238E27FC236}">
                <a16:creationId xmlns:a16="http://schemas.microsoft.com/office/drawing/2014/main" id="{DA2E4759-7E9F-9DBD-167B-80C28B7EA7A5}"/>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9" name="Rectangle 38">
            <a:extLst>
              <a:ext uri="{FF2B5EF4-FFF2-40B4-BE49-F238E27FC236}">
                <a16:creationId xmlns:a16="http://schemas.microsoft.com/office/drawing/2014/main" id="{DD0B11D4-24A0-49DA-C5C7-89FB41DD0426}"/>
              </a:ext>
              <a:ext uri="{C183D7F6-B498-43B3-948B-1728B52AA6E4}">
                <adec:decorative xmlns:adec="http://schemas.microsoft.com/office/drawing/2017/decorative" val="1"/>
              </a:ext>
            </a:extLst>
          </p:cNvPr>
          <p:cNvSpPr/>
          <p:nvPr/>
        </p:nvSpPr>
        <p:spPr>
          <a:xfrm>
            <a:off x="7323957" y="5701411"/>
            <a:ext cx="2257365" cy="27432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Rectangle: Rounded Corners 3" descr="Return to table of contents button.">
            <a:hlinkClick r:id="rId8" action="ppaction://hlinksldjump"/>
            <a:extLst>
              <a:ext uri="{FF2B5EF4-FFF2-40B4-BE49-F238E27FC236}">
                <a16:creationId xmlns:a16="http://schemas.microsoft.com/office/drawing/2014/main" id="{EE535448-2584-13FC-6122-4708A1C81E4B}"/>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the Flight Sections. ">
            <a:hlinkClick r:id="rId9" action="ppaction://hlinksldjump"/>
            <a:extLst>
              <a:ext uri="{FF2B5EF4-FFF2-40B4-BE49-F238E27FC236}">
                <a16:creationId xmlns:a16="http://schemas.microsoft.com/office/drawing/2014/main" id="{5D609025-D37F-2A8A-5A7F-F933E4E4B442}"/>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9"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
        <p:nvSpPr>
          <p:cNvPr id="32" name="Left Brace 31">
            <a:extLst>
              <a:ext uri="{FF2B5EF4-FFF2-40B4-BE49-F238E27FC236}">
                <a16:creationId xmlns:a16="http://schemas.microsoft.com/office/drawing/2014/main" id="{506D85CC-8D85-172E-0466-1FD4AEAA4AD1}"/>
              </a:ext>
              <a:ext uri="{C183D7F6-B498-43B3-948B-1728B52AA6E4}">
                <adec:decorative xmlns:adec="http://schemas.microsoft.com/office/drawing/2017/decorative" val="1"/>
              </a:ext>
            </a:extLst>
          </p:cNvPr>
          <p:cNvSpPr/>
          <p:nvPr/>
        </p:nvSpPr>
        <p:spPr>
          <a:xfrm>
            <a:off x="6779172" y="519450"/>
            <a:ext cx="404650" cy="4782439"/>
          </a:xfrm>
          <a:prstGeom prst="leftBrace">
            <a:avLst>
              <a:gd name="adj1" fmla="val 8333"/>
              <a:gd name="adj2" fmla="val 4719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21351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30337E-633F-933B-5DA0-8985948CF5F8}"/>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Flight: EM View </a:t>
            </a:r>
            <a:r>
              <a:rPr lang="en-US" sz="2800" baseline="0">
                <a:latin typeface="Arial"/>
                <a:cs typeface="Calibri"/>
              </a:rPr>
              <a:t>of Submitting an Enrollment </a:t>
            </a:r>
            <a:r>
              <a:rPr lang="en-US" sz="2800">
                <a:latin typeface="Arial"/>
                <a:cs typeface="Calibri"/>
              </a:rPr>
              <a:t> </a:t>
            </a:r>
            <a:endParaRPr lang="en-US" sz="2800" b="1" i="0" u="none" strike="noStrike" kern="1200" cap="none" spc="0" normalizeH="0" baseline="0" noProof="0">
              <a:ln>
                <a:noFill/>
              </a:ln>
              <a:effectLst/>
              <a:uLnTx/>
              <a:uFillTx/>
              <a:latin typeface="Arial"/>
              <a:cs typeface="Calibri" panose="020F0502020204030204" pitchFamily="34" charset="0"/>
            </a:endParaRPr>
          </a:p>
        </p:txBody>
      </p:sp>
      <p:sp>
        <p:nvSpPr>
          <p:cNvPr id="4" name="TextBox 3">
            <a:extLst>
              <a:ext uri="{FF2B5EF4-FFF2-40B4-BE49-F238E27FC236}">
                <a16:creationId xmlns:a16="http://schemas.microsoft.com/office/drawing/2014/main" id="{42C0590A-9DB7-460E-6D61-895720924EDC}"/>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b="1">
                <a:solidFill>
                  <a:srgbClr val="004279"/>
                </a:solidFill>
                <a:latin typeface="Arial"/>
                <a:cs typeface="Calibri"/>
              </a:rPr>
              <a:t>A Success banner displays once the enrollment has been successfully submitted.  </a:t>
            </a:r>
            <a:endParaRPr lang="en-US" sz="20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grpSp>
        <p:nvGrpSpPr>
          <p:cNvPr id="3" name="Group 2" descr="EM screen with the Success baner! diaplyed showing the enrollment was successfully added. ">
            <a:extLst>
              <a:ext uri="{FF2B5EF4-FFF2-40B4-BE49-F238E27FC236}">
                <a16:creationId xmlns:a16="http://schemas.microsoft.com/office/drawing/2014/main" id="{AC2F86C2-D146-4DFF-A83C-D6985168F3A0}"/>
              </a:ext>
            </a:extLst>
          </p:cNvPr>
          <p:cNvGrpSpPr/>
          <p:nvPr/>
        </p:nvGrpSpPr>
        <p:grpSpPr>
          <a:xfrm>
            <a:off x="2574472" y="1058754"/>
            <a:ext cx="7043057" cy="4656246"/>
            <a:chOff x="3521284" y="1300769"/>
            <a:chExt cx="6019295" cy="4401940"/>
          </a:xfrm>
        </p:grpSpPr>
        <p:pic>
          <p:nvPicPr>
            <p:cNvPr id="6" name="Picture 5" descr="Screenshot of the &quot;Enrollments&quot; tab of Orville Wright's student profile. A blue box highlights the arrow under the &quot;Amend&quot; button next to the newly added enrollment. When selected, this arrow displays an overview of the corresponding enrollment.">
              <a:extLst>
                <a:ext uri="{FF2B5EF4-FFF2-40B4-BE49-F238E27FC236}">
                  <a16:creationId xmlns:a16="http://schemas.microsoft.com/office/drawing/2014/main" id="{357EB62B-4287-498E-AA95-3CAEF534F1AC}"/>
                </a:ext>
              </a:extLst>
            </p:cNvPr>
            <p:cNvPicPr>
              <a:picLocks noChangeAspect="1"/>
            </p:cNvPicPr>
            <p:nvPr/>
          </p:nvPicPr>
          <p:blipFill>
            <a:blip r:embed="rId2"/>
            <a:stretch>
              <a:fillRect/>
            </a:stretch>
          </p:blipFill>
          <p:spPr>
            <a:xfrm>
              <a:off x="3521284" y="2138040"/>
              <a:ext cx="6019294" cy="3564669"/>
            </a:xfrm>
            <a:prstGeom prst="rect">
              <a:avLst/>
            </a:prstGeom>
            <a:ln>
              <a:solidFill>
                <a:schemeClr val="tx1"/>
              </a:solidFill>
            </a:ln>
          </p:spPr>
        </p:pic>
        <p:pic>
          <p:nvPicPr>
            <p:cNvPr id="7" name="Picture 6" descr="Screenshot of the &quot;Students&quot; tab of Enrollment Manager with a blue box highlighting the green &quot;Success!&quot; banner at the top of the page, indicating that the new enrollment has been added.">
              <a:extLst>
                <a:ext uri="{FF2B5EF4-FFF2-40B4-BE49-F238E27FC236}">
                  <a16:creationId xmlns:a16="http://schemas.microsoft.com/office/drawing/2014/main" id="{BDD0D484-2FAE-49AF-9CEC-8F65CA0BBC26}"/>
                </a:ext>
              </a:extLst>
            </p:cNvPr>
            <p:cNvPicPr>
              <a:picLocks noChangeAspect="1"/>
            </p:cNvPicPr>
            <p:nvPr/>
          </p:nvPicPr>
          <p:blipFill rotWithShape="1">
            <a:blip r:embed="rId3"/>
            <a:srcRect l="2571" t="19222" r="9908" b="61915"/>
            <a:stretch/>
          </p:blipFill>
          <p:spPr bwMode="auto">
            <a:xfrm>
              <a:off x="3521284" y="1300769"/>
              <a:ext cx="6019295" cy="837272"/>
            </a:xfrm>
            <a:prstGeom prst="rect">
              <a:avLst/>
            </a:prstGeom>
            <a:ln>
              <a:solidFill>
                <a:schemeClr val="tx1"/>
              </a:solidFill>
            </a:ln>
            <a:extLst>
              <a:ext uri="{53640926-AAD7-44D8-BBD7-CCE9431645EC}">
                <a14:shadowObscured xmlns:a14="http://schemas.microsoft.com/office/drawing/2010/main"/>
              </a:ext>
            </a:extLst>
          </p:spPr>
        </p:pic>
      </p:grpSp>
      <p:sp>
        <p:nvSpPr>
          <p:cNvPr id="9" name="Rectangle: Rounded Corners 3" descr="Return to table of contents button.">
            <a:hlinkClick r:id="rId4" action="ppaction://hlinksldjump"/>
            <a:extLst>
              <a:ext uri="{FF2B5EF4-FFF2-40B4-BE49-F238E27FC236}">
                <a16:creationId xmlns:a16="http://schemas.microsoft.com/office/drawing/2014/main" id="{2D561AA5-FB53-56AC-9B47-916C94C07412}"/>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Rounded Corners 3" descr="Return to start of the Flight Sections. ">
            <a:hlinkClick r:id="rId5" action="ppaction://hlinksldjump"/>
            <a:extLst>
              <a:ext uri="{FF2B5EF4-FFF2-40B4-BE49-F238E27FC236}">
                <a16:creationId xmlns:a16="http://schemas.microsoft.com/office/drawing/2014/main" id="{B1A10857-08D3-F9A0-3D1A-74EE2EDC79CF}"/>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5"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
        <p:nvSpPr>
          <p:cNvPr id="2" name="Rectangle 1">
            <a:extLst>
              <a:ext uri="{FF2B5EF4-FFF2-40B4-BE49-F238E27FC236}">
                <a16:creationId xmlns:a16="http://schemas.microsoft.com/office/drawing/2014/main" id="{DA2E4759-7E9F-9DBD-167B-80C28B7EA7A5}"/>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16848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C7961-AF6D-DAEE-09C4-ED22C797D34A}"/>
              </a:ext>
            </a:extLst>
          </p:cNvPr>
          <p:cNvSpPr txBox="1">
            <a:spLocks noGrp="1"/>
          </p:cNvSpPr>
          <p:nvPr>
            <p:ph type="title" idx="4294967295"/>
          </p:nvPr>
        </p:nvSpPr>
        <p:spPr>
          <a:xfrm>
            <a:off x="1767840" y="2015925"/>
            <a:ext cx="8656320" cy="28261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all" spc="75" normalizeH="0" baseline="0" noProof="0">
                <a:ln>
                  <a:noFill/>
                </a:ln>
                <a:effectLst/>
                <a:uLnTx/>
                <a:uFillTx/>
                <a:latin typeface="Arial"/>
                <a:cs typeface="Calibri"/>
              </a:rPr>
              <a:t>Flight</a:t>
            </a:r>
            <a:endParaRPr lang="en-US" sz="4000" b="1" i="0" u="none" strike="noStrike" kern="1200" cap="none" spc="0" normalizeH="0" baseline="0" noProof="0">
              <a:ln>
                <a:noFill/>
              </a:ln>
              <a:effectLst/>
              <a:uLnTx/>
              <a:uFillTx/>
              <a:latin typeface="Arial"/>
              <a:cs typeface="Calibri"/>
            </a:endParaRPr>
          </a:p>
          <a:p>
            <a:pPr>
              <a:spcAft>
                <a:spcPts val="600"/>
              </a:spcAft>
              <a:defRPr/>
            </a:pPr>
            <a:r>
              <a:rPr kumimoji="0" lang="en-US" sz="4000" b="1" i="0" u="none" strike="noStrike" kern="1200" cap="none" spc="0" normalizeH="0" baseline="0" noProof="0">
                <a:ln>
                  <a:noFill/>
                </a:ln>
                <a:effectLst/>
                <a:uLnTx/>
                <a:uFillTx/>
                <a:latin typeface="Arial"/>
                <a:cs typeface="Calibri"/>
              </a:rPr>
              <a:t>VA Form 22-6553c –</a:t>
            </a:r>
            <a:r>
              <a:rPr lang="en-US" sz="4000">
                <a:latin typeface="Arial"/>
                <a:cs typeface="Calibri"/>
              </a:rPr>
              <a:t> </a:t>
            </a:r>
            <a:endParaRPr lang="en-US" sz="4000" b="1" i="0" u="none" strike="noStrike" kern="1200" cap="none" spc="0" normalizeH="0" baseline="0" noProof="0">
              <a:ln>
                <a:noFill/>
              </a:ln>
              <a:effectLst/>
              <a:uLnTx/>
              <a:uFillTx/>
              <a:latin typeface="Arial"/>
              <a:cs typeface="Calibri" panose="020F0502020204030204" pitchFamily="34" charset="0"/>
            </a:endParaRP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none" spc="0" normalizeH="0" baseline="0" noProof="0">
                <a:ln>
                  <a:noFill/>
                </a:ln>
                <a:effectLst/>
                <a:uLnTx/>
                <a:uFillTx/>
                <a:latin typeface="Arial"/>
                <a:cs typeface="Calibri"/>
              </a:rPr>
              <a:t>Monthly Certification of Flight Training</a:t>
            </a:r>
            <a:endParaRPr lang="en-US" sz="4000" b="1" i="0" u="none" strike="noStrike" kern="1200" cap="none" spc="0" normalizeH="0" baseline="0" noProof="0">
              <a:ln>
                <a:noFill/>
              </a:ln>
              <a:effectLst/>
              <a:uLnTx/>
              <a:uFillTx/>
              <a:latin typeface="Arial"/>
              <a:cs typeface="Calibri"/>
            </a:endParaRPr>
          </a:p>
        </p:txBody>
      </p:sp>
      <p:sp>
        <p:nvSpPr>
          <p:cNvPr id="4" name="Title 3" descr="Return to table of contents button.">
            <a:hlinkClick r:id="rId2" action="ppaction://hlinksldjump"/>
            <a:extLst>
              <a:ext uri="{FF2B5EF4-FFF2-40B4-BE49-F238E27FC236}">
                <a16:creationId xmlns:a16="http://schemas.microsoft.com/office/drawing/2014/main" id="{A65C7C57-2EEF-8ACF-9F71-EC07069DB215}"/>
              </a:ext>
            </a:extLst>
          </p:cNvPr>
          <p:cNvSpPr>
            <a:spLocks/>
          </p:cNvSpPr>
          <p:nvPr/>
        </p:nvSpPr>
        <p:spPr>
          <a:xfrm>
            <a:off x="3366363" y="6316039"/>
            <a:ext cx="2766874" cy="365761"/>
          </a:xfrm>
          <a:prstGeom prst="roundRect">
            <a:avLst/>
          </a:prstGeom>
          <a:solidFill>
            <a:srgbClr val="F3C300"/>
          </a:solidFill>
          <a:ln w="12700" cap="flat" cmpd="sng" algn="ctr">
            <a:solidFill>
              <a:srgbClr val="A3DFD6"/>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lumMod val="50000"/>
                  </a:schemeClr>
                </a:solidFill>
                <a:effectLst/>
                <a:uLnTx/>
                <a:uFillTx/>
                <a:latin typeface="+mn-lt"/>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chemeClr val="accent1">
                  <a:lumMod val="50000"/>
                </a:schemeClr>
              </a:solidFill>
              <a:effectLst/>
              <a:uLnTx/>
              <a:uFillTx/>
              <a:latin typeface="+mn-lt"/>
              <a:ea typeface="+mn-ea"/>
              <a:cs typeface="+mn-cs"/>
            </a:endParaRPr>
          </a:p>
        </p:txBody>
      </p:sp>
      <p:sp>
        <p:nvSpPr>
          <p:cNvPr id="3" name="Rectangle: Rounded Corners 3" descr="Return to start of the Flight Sections. ">
            <a:hlinkClick r:id="rId3" action="ppaction://hlinksldjump"/>
            <a:extLst>
              <a:ext uri="{FF2B5EF4-FFF2-40B4-BE49-F238E27FC236}">
                <a16:creationId xmlns:a16="http://schemas.microsoft.com/office/drawing/2014/main" id="{60225739-5C83-7339-464B-6F92F8F8F00D}"/>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bg1"/>
              </a:solidFill>
            </a:endParaRPr>
          </a:p>
        </p:txBody>
      </p:sp>
    </p:spTree>
    <p:extLst>
      <p:ext uri="{BB962C8B-B14F-4D97-AF65-F5344CB8AC3E}">
        <p14:creationId xmlns:p14="http://schemas.microsoft.com/office/powerpoint/2010/main" val="20342946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37A8F1-9BFB-2E76-A2A4-866CD4819BFA}"/>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0925A3AB-8F98-46FD-AF64-B11CB63126CA}"/>
              </a:ext>
            </a:extLst>
          </p:cNvPr>
          <p:cNvSpPr>
            <a:spLocks noGrp="1"/>
          </p:cNvSpPr>
          <p:nvPr>
            <p:ph type="title"/>
          </p:nvPr>
        </p:nvSpPr>
        <p:spPr>
          <a:xfrm>
            <a:off x="298175" y="139148"/>
            <a:ext cx="8458200" cy="362609"/>
          </a:xfrm>
        </p:spPr>
        <p:txBody>
          <a:bodyPr/>
          <a:lstStyle/>
          <a:p>
            <a:r>
              <a:rPr kumimoji="0" lang="en-US" sz="2800" b="1" i="0" u="none" strike="noStrike" kern="1200" cap="none" spc="0" normalizeH="0" baseline="0" noProof="0">
                <a:ln>
                  <a:noFill/>
                </a:ln>
                <a:effectLst/>
                <a:uLnTx/>
                <a:uFillTx/>
                <a:latin typeface="Arial"/>
                <a:cs typeface="Calibri"/>
              </a:rPr>
              <a:t>Flight: VA Form </a:t>
            </a:r>
            <a:r>
              <a:rPr lang="en-US" sz="2800">
                <a:latin typeface="Arial"/>
                <a:cs typeface="Calibri"/>
              </a:rPr>
              <a:t>22-6553c vs EM Functionality</a:t>
            </a:r>
            <a:br>
              <a:rPr lang="en-US" sz="2800">
                <a:latin typeface="Arial"/>
              </a:rPr>
            </a:br>
            <a:endParaRPr lang="en-US" sz="2800">
              <a:latin typeface="Arial"/>
            </a:endParaRPr>
          </a:p>
        </p:txBody>
      </p:sp>
      <p:sp>
        <p:nvSpPr>
          <p:cNvPr id="7" name="TextBox 6">
            <a:extLst>
              <a:ext uri="{FF2B5EF4-FFF2-40B4-BE49-F238E27FC236}">
                <a16:creationId xmlns:a16="http://schemas.microsoft.com/office/drawing/2014/main" id="{4B8C621F-D391-9C6B-8BFC-E788F338DFE8}"/>
              </a:ext>
            </a:extLst>
          </p:cNvPr>
          <p:cNvSpPr txBox="1"/>
          <p:nvPr/>
        </p:nvSpPr>
        <p:spPr>
          <a:xfrm>
            <a:off x="298175" y="443448"/>
            <a:ext cx="11521440" cy="512034"/>
          </a:xfrm>
          <a:prstGeom prst="rect">
            <a:avLst/>
          </a:prstGeom>
          <a:noFill/>
        </p:spPr>
        <p:txBody>
          <a:bodyPr wrap="square" lIns="0" tIns="0" rIns="0" bIns="0" rtlCol="0" anchor="t">
            <a:noAutofit/>
          </a:bodyPr>
          <a:lstStyle/>
          <a:p>
            <a:pPr defTabSz="228600">
              <a:spcAft>
                <a:spcPts val="1200"/>
              </a:spcAft>
            </a:pPr>
            <a:r>
              <a:rPr lang="en-US" sz="1600" noProof="0">
                <a:solidFill>
                  <a:srgbClr val="002060"/>
                </a:solidFill>
                <a:latin typeface="Arial"/>
                <a:cs typeface="Calibri"/>
              </a:rPr>
              <a:t>This section outlines how to submit a monthly </a:t>
            </a:r>
            <a:r>
              <a:rPr lang="en-US" sz="1600">
                <a:solidFill>
                  <a:srgbClr val="002060"/>
                </a:solidFill>
                <a:latin typeface="Arial"/>
                <a:cs typeface="Calibri"/>
              </a:rPr>
              <a:t>certification. Begin with the table below to identify the task as it is completed using VA Form 22-6553c and how the task is completed in EM. Each numbered task aligns with the numbered items in the pages that follow. </a:t>
            </a:r>
          </a:p>
        </p:txBody>
      </p:sp>
      <p:sp>
        <p:nvSpPr>
          <p:cNvPr id="2" name="TextBox 1">
            <a:extLst>
              <a:ext uri="{FF2B5EF4-FFF2-40B4-BE49-F238E27FC236}">
                <a16:creationId xmlns:a16="http://schemas.microsoft.com/office/drawing/2014/main" id="{77A4F3F0-349A-3D30-65F0-52BB89FBB077}"/>
              </a:ext>
            </a:extLst>
          </p:cNvPr>
          <p:cNvSpPr txBox="1"/>
          <p:nvPr/>
        </p:nvSpPr>
        <p:spPr>
          <a:xfrm>
            <a:off x="298175" y="1164244"/>
            <a:ext cx="11589025" cy="256016"/>
          </a:xfrm>
          <a:prstGeom prst="rect">
            <a:avLst/>
          </a:prstGeom>
          <a:noFill/>
        </p:spPr>
        <p:txBody>
          <a:bodyPr wrap="square" lIns="0" tIns="0" rIns="0" bIns="0" rtlCol="0">
            <a:noAutofit/>
          </a:bodyPr>
          <a:lstStyle/>
          <a:p>
            <a:pPr defTabSz="228600">
              <a:spcAft>
                <a:spcPts val="1200"/>
              </a:spcAft>
            </a:pPr>
            <a:r>
              <a:rPr lang="en-US" sz="1100" dirty="0">
                <a:solidFill>
                  <a:srgbClr val="002060"/>
                </a:solidFill>
                <a:latin typeface="Arial"/>
                <a:cs typeface="Calibri"/>
              </a:rPr>
              <a:t>Note: SCOs cannot submit monthly hours until an enrollment is submitted that is equivalent to the originally submitted paper Side B VA Form 22-1999. Monthly Certifications submitted on paper must be resubmitted as Monthly Certifications in EM.</a:t>
            </a:r>
          </a:p>
        </p:txBody>
      </p:sp>
      <p:graphicFrame>
        <p:nvGraphicFramePr>
          <p:cNvPr id="8" name="Table 12">
            <a:extLst>
              <a:ext uri="{FF2B5EF4-FFF2-40B4-BE49-F238E27FC236}">
                <a16:creationId xmlns:a16="http://schemas.microsoft.com/office/drawing/2014/main" id="{53E6DD1C-7990-462F-9B34-358B52599EEA}"/>
              </a:ext>
            </a:extLst>
          </p:cNvPr>
          <p:cNvGraphicFramePr>
            <a:graphicFrameLocks noGrp="1"/>
          </p:cNvGraphicFramePr>
          <p:nvPr>
            <p:extLst>
              <p:ext uri="{D42A27DB-BD31-4B8C-83A1-F6EECF244321}">
                <p14:modId xmlns:p14="http://schemas.microsoft.com/office/powerpoint/2010/main" val="3137232661"/>
              </p:ext>
            </p:extLst>
          </p:nvPr>
        </p:nvGraphicFramePr>
        <p:xfrm>
          <a:off x="575898" y="1530005"/>
          <a:ext cx="11114677" cy="4786033"/>
        </p:xfrm>
        <a:graphic>
          <a:graphicData uri="http://schemas.openxmlformats.org/drawingml/2006/table">
            <a:tbl>
              <a:tblPr firstRow="1" bandRow="1">
                <a:tableStyleId>{5C22544A-7EE6-4342-B048-85BDC9FD1C3A}</a:tableStyleId>
              </a:tblPr>
              <a:tblGrid>
                <a:gridCol w="573661">
                  <a:extLst>
                    <a:ext uri="{9D8B030D-6E8A-4147-A177-3AD203B41FA5}">
                      <a16:colId xmlns:a16="http://schemas.microsoft.com/office/drawing/2014/main" val="1838318737"/>
                    </a:ext>
                  </a:extLst>
                </a:gridCol>
                <a:gridCol w="2245438">
                  <a:extLst>
                    <a:ext uri="{9D8B030D-6E8A-4147-A177-3AD203B41FA5}">
                      <a16:colId xmlns:a16="http://schemas.microsoft.com/office/drawing/2014/main" val="2694484242"/>
                    </a:ext>
                  </a:extLst>
                </a:gridCol>
                <a:gridCol w="3979090">
                  <a:extLst>
                    <a:ext uri="{9D8B030D-6E8A-4147-A177-3AD203B41FA5}">
                      <a16:colId xmlns:a16="http://schemas.microsoft.com/office/drawing/2014/main" val="2888116487"/>
                    </a:ext>
                  </a:extLst>
                </a:gridCol>
                <a:gridCol w="4316488">
                  <a:extLst>
                    <a:ext uri="{9D8B030D-6E8A-4147-A177-3AD203B41FA5}">
                      <a16:colId xmlns:a16="http://schemas.microsoft.com/office/drawing/2014/main" val="134663572"/>
                    </a:ext>
                  </a:extLst>
                </a:gridCol>
              </a:tblGrid>
              <a:tr h="318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22-6553c</a:t>
                      </a:r>
                    </a:p>
                  </a:txBody>
                  <a:tcPr anchor="ctr">
                    <a:solidFill>
                      <a:srgbClr val="004279"/>
                    </a:solidFill>
                  </a:tcPr>
                </a:tc>
                <a:tc>
                  <a:txBody>
                    <a:bodyPr/>
                    <a:lstStyle/>
                    <a:p>
                      <a:pPr algn="ctr"/>
                      <a:r>
                        <a:rPr lang="en-US" sz="1600">
                          <a:latin typeface="Arial"/>
                          <a:cs typeface="Calibri"/>
                        </a:rPr>
                        <a:t>EM – Flight</a:t>
                      </a:r>
                    </a:p>
                  </a:txBody>
                  <a:tcPr anchor="ctr">
                    <a:solidFill>
                      <a:srgbClr val="004279"/>
                    </a:solidFill>
                  </a:tcPr>
                </a:tc>
                <a:extLst>
                  <a:ext uri="{0D108BD9-81ED-4DB2-BD59-A6C34878D82A}">
                    <a16:rowId xmlns:a16="http://schemas.microsoft.com/office/drawing/2014/main" val="1574270989"/>
                  </a:ext>
                </a:extLst>
              </a:tr>
              <a:tr h="608199">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2668392910"/>
                  </a:ext>
                </a:extLst>
              </a:tr>
              <a:tr h="434428">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Reporting Period Dates</a:t>
                      </a:r>
                    </a:p>
                  </a:txBody>
                  <a:tcPr anchor="ctr">
                    <a:solidFill>
                      <a:schemeClr val="bg1">
                        <a:lumMod val="95000"/>
                      </a:schemeClr>
                    </a:solidFill>
                  </a:tcPr>
                </a:tc>
                <a:tc>
                  <a:txBody>
                    <a:bodyPr/>
                    <a:lstStyle/>
                    <a:p>
                      <a:r>
                        <a:rPr lang="en-US" sz="1200">
                          <a:solidFill>
                            <a:srgbClr val="002060"/>
                          </a:solidFill>
                          <a:latin typeface="Arial"/>
                          <a:cs typeface="Calibri"/>
                        </a:rPr>
                        <a:t>SCOs wrote the student’s reporting period begin and end date.</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use the calendar icon to select the reporting period begin and end date.</a:t>
                      </a:r>
                    </a:p>
                  </a:txBody>
                  <a:tcPr anchor="ctr">
                    <a:solidFill>
                      <a:schemeClr val="bg1">
                        <a:lumMod val="95000"/>
                      </a:schemeClr>
                    </a:solidFill>
                  </a:tcPr>
                </a:tc>
                <a:extLst>
                  <a:ext uri="{0D108BD9-81ED-4DB2-BD59-A6C34878D82A}">
                    <a16:rowId xmlns:a16="http://schemas.microsoft.com/office/drawing/2014/main" val="2131076853"/>
                  </a:ext>
                </a:extLst>
              </a:tr>
              <a:tr h="608199">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Reporting Completed Training</a:t>
                      </a:r>
                    </a:p>
                  </a:txBody>
                  <a:tcPr anchor="ctr">
                    <a:solidFill>
                      <a:srgbClr val="C7D7EB"/>
                    </a:solidFill>
                  </a:tcPr>
                </a:tc>
                <a:tc>
                  <a:txBody>
                    <a:bodyPr/>
                    <a:lstStyle/>
                    <a:p>
                      <a:r>
                        <a:rPr lang="en-US" sz="1200">
                          <a:solidFill>
                            <a:srgbClr val="002060"/>
                          </a:solidFill>
                          <a:latin typeface="Arial"/>
                          <a:cs typeface="Calibri"/>
                        </a:rPr>
                        <a:t>SCOs wrote the completed training during a reporting period.</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select the “Add Flight Instruction” button to type the necessary data, e.g., “begin date, end date, category, flight, total cost, instruction, etc.</a:t>
                      </a:r>
                    </a:p>
                  </a:txBody>
                  <a:tcPr anchor="ctr">
                    <a:solidFill>
                      <a:srgbClr val="C7D7EB"/>
                    </a:solidFill>
                  </a:tcPr>
                </a:tc>
                <a:extLst>
                  <a:ext uri="{0D108BD9-81ED-4DB2-BD59-A6C34878D82A}">
                    <a16:rowId xmlns:a16="http://schemas.microsoft.com/office/drawing/2014/main" val="4028322430"/>
                  </a:ext>
                </a:extLst>
              </a:tr>
              <a:tr h="434428">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Total Flight Costs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various costs.</a:t>
                      </a:r>
                    </a:p>
                  </a:txBody>
                  <a:tcPr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EM automatically calculates total costs based on inputs to the Course hours and charges section. </a:t>
                      </a:r>
                    </a:p>
                  </a:txBody>
                  <a:tcPr anchor="ctr">
                    <a:solidFill>
                      <a:schemeClr val="bg1">
                        <a:lumMod val="95000"/>
                      </a:schemeClr>
                    </a:solidFill>
                  </a:tcPr>
                </a:tc>
                <a:extLst>
                  <a:ext uri="{0D108BD9-81ED-4DB2-BD59-A6C34878D82A}">
                    <a16:rowId xmlns:a16="http://schemas.microsoft.com/office/drawing/2014/main" val="1335723679"/>
                  </a:ext>
                </a:extLst>
              </a:tr>
              <a:tr h="434428">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State and Local Taxes</a:t>
                      </a:r>
                    </a:p>
                  </a:txBody>
                  <a:tcPr anchor="ctr">
                    <a:solidFill>
                      <a:srgbClr val="C7D7EB"/>
                    </a:solidFill>
                  </a:tcPr>
                </a:tc>
                <a:tc>
                  <a:txBody>
                    <a:bodyPr/>
                    <a:lstStyle/>
                    <a:p>
                      <a:r>
                        <a:rPr lang="en-US" sz="1200">
                          <a:solidFill>
                            <a:srgbClr val="002060"/>
                          </a:solidFill>
                          <a:latin typeface="Arial"/>
                          <a:cs typeface="Calibri"/>
                        </a:rPr>
                        <a:t>SCOs wrote state and local taxes. </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select the “state and local taxes apply to this period” checkbox and type the necessary data.</a:t>
                      </a:r>
                    </a:p>
                  </a:txBody>
                  <a:tcPr anchor="ctr">
                    <a:solidFill>
                      <a:srgbClr val="C7D7EB"/>
                    </a:solidFill>
                  </a:tcPr>
                </a:tc>
                <a:extLst>
                  <a:ext uri="{0D108BD9-81ED-4DB2-BD59-A6C34878D82A}">
                    <a16:rowId xmlns:a16="http://schemas.microsoft.com/office/drawing/2014/main" val="4213045938"/>
                  </a:ext>
                </a:extLst>
              </a:tr>
              <a:tr h="434428">
                <a:tc>
                  <a:txBody>
                    <a:bodyPr/>
                    <a:lstStyle/>
                    <a:p>
                      <a:pPr algn="ctr"/>
                      <a:r>
                        <a:rPr lang="en-US" sz="1200" b="1">
                          <a:latin typeface="Calibri"/>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Summary of Total Hours</a:t>
                      </a:r>
                    </a:p>
                  </a:txBody>
                  <a:tcPr anchor="ctr">
                    <a:solidFill>
                      <a:schemeClr val="bg1">
                        <a:lumMod val="95000"/>
                      </a:schemeClr>
                    </a:solidFill>
                  </a:tcPr>
                </a:tc>
                <a:tc>
                  <a:txBody>
                    <a:bodyPr/>
                    <a:lstStyle/>
                    <a:p>
                      <a:r>
                        <a:rPr lang="en-US" sz="1200">
                          <a:solidFill>
                            <a:srgbClr val="002060"/>
                          </a:solidFill>
                          <a:latin typeface="Arial"/>
                          <a:cs typeface="Calibri"/>
                        </a:rPr>
                        <a:t>SCOs wrote the total course hours through the end of a reporting period.</a:t>
                      </a:r>
                    </a:p>
                  </a:txBody>
                  <a:tcPr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rgbClr val="002060"/>
                          </a:solidFill>
                          <a:latin typeface="Arial"/>
                          <a:cs typeface="Calibri"/>
                        </a:rPr>
                        <a:t>The total hours, including state and local taxes, automatically populates in the Cumulative box. </a:t>
                      </a:r>
                    </a:p>
                  </a:txBody>
                  <a:tcPr anchor="ctr">
                    <a:solidFill>
                      <a:schemeClr val="bg1">
                        <a:lumMod val="95000"/>
                      </a:schemeClr>
                    </a:solidFill>
                  </a:tcPr>
                </a:tc>
                <a:extLst>
                  <a:ext uri="{0D108BD9-81ED-4DB2-BD59-A6C34878D82A}">
                    <a16:rowId xmlns:a16="http://schemas.microsoft.com/office/drawing/2014/main" val="3849221860"/>
                  </a:ext>
                </a:extLst>
              </a:tr>
              <a:tr h="884593">
                <a:tc>
                  <a:txBody>
                    <a:bodyPr/>
                    <a:lstStyle/>
                    <a:p>
                      <a:pPr algn="ctr"/>
                      <a:r>
                        <a:rPr lang="en-US" sz="1200" b="1">
                          <a:latin typeface="Calibri"/>
                          <a:cs typeface="Calibri"/>
                        </a:rPr>
                        <a:t>7</a:t>
                      </a:r>
                    </a:p>
                  </a:txBody>
                  <a:tcPr anchor="ctr">
                    <a:solidFill>
                      <a:srgbClr val="C7D7EB"/>
                    </a:solidFill>
                  </a:tcPr>
                </a:tc>
                <a:tc>
                  <a:txBody>
                    <a:bodyPr/>
                    <a:lstStyle/>
                    <a:p>
                      <a:pPr algn="ctr"/>
                      <a:r>
                        <a:rPr lang="en-US" sz="1200" b="1">
                          <a:solidFill>
                            <a:srgbClr val="002060"/>
                          </a:solidFill>
                          <a:latin typeface="Arial"/>
                          <a:cs typeface="Calibri"/>
                        </a:rPr>
                        <a:t>Notes</a:t>
                      </a:r>
                    </a:p>
                  </a:txBody>
                  <a:tcPr anchor="ctr">
                    <a:solidFill>
                      <a:srgbClr val="C7D7EB"/>
                    </a:solidFill>
                  </a:tcPr>
                </a:tc>
                <a:tc>
                  <a:txBody>
                    <a:bodyPr/>
                    <a:lstStyle/>
                    <a:p>
                      <a:r>
                        <a:rPr lang="en-US" sz="1200">
                          <a:solidFill>
                            <a:srgbClr val="002060"/>
                          </a:solidFill>
                          <a:latin typeface="Arial"/>
                          <a:cs typeface="Calibri"/>
                        </a:rPr>
                        <a:t>SCOs wrote remarks concerning the student.</a:t>
                      </a:r>
                    </a:p>
                  </a:txBody>
                  <a:tcPr anchor="ctr">
                    <a:solidFill>
                      <a:srgbClr val="C7D7E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SCOs can choose to add a Custom Remark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2060"/>
                          </a:solidFill>
                          <a:latin typeface="+mn-lt"/>
                          <a:cs typeface="Calibri"/>
                        </a:rPr>
                        <a:t>SCOs use the </a:t>
                      </a:r>
                      <a:r>
                        <a:rPr lang="en-US" sz="1200" kern="1200">
                          <a:solidFill>
                            <a:srgbClr val="002060"/>
                          </a:solidFill>
                          <a:effectLst/>
                          <a:latin typeface="+mn-lt"/>
                          <a:ea typeface="+mn-ea"/>
                          <a:cs typeface="Calibri"/>
                        </a:rPr>
                        <a:t>"Notes" section to capture student and facility specific information. </a:t>
                      </a:r>
                      <a:r>
                        <a:rPr lang="en-US" sz="1200" b="0" kern="1200">
                          <a:solidFill>
                            <a:srgbClr val="002060"/>
                          </a:solidFill>
                          <a:effectLst/>
                          <a:latin typeface="+mn-lt"/>
                          <a:ea typeface="+mn-ea"/>
                          <a:cs typeface="Calibri"/>
                        </a:rPr>
                        <a:t>Notes are not sent to VA </a:t>
                      </a:r>
                      <a:r>
                        <a:rPr lang="en-US" sz="1200" b="0">
                          <a:solidFill>
                            <a:srgbClr val="002060"/>
                          </a:solidFill>
                          <a:latin typeface="+mn-lt"/>
                          <a:cs typeface="Calibri"/>
                        </a:rPr>
                        <a:t>with the enrollment but can be reviewed by VA, if necessary.</a:t>
                      </a:r>
                      <a:endParaRPr lang="en-US" sz="1200" b="0">
                        <a:solidFill>
                          <a:srgbClr val="002060"/>
                        </a:solidFill>
                        <a:latin typeface="Arial"/>
                        <a:cs typeface="Calibri"/>
                      </a:endParaRPr>
                    </a:p>
                  </a:txBody>
                  <a:tcPr anchor="ctr">
                    <a:solidFill>
                      <a:srgbClr val="C7D7EB"/>
                    </a:solidFill>
                  </a:tcPr>
                </a:tc>
                <a:extLst>
                  <a:ext uri="{0D108BD9-81ED-4DB2-BD59-A6C34878D82A}">
                    <a16:rowId xmlns:a16="http://schemas.microsoft.com/office/drawing/2014/main" val="3978977706"/>
                  </a:ext>
                </a:extLst>
              </a:tr>
              <a:tr h="434428">
                <a:tc>
                  <a:txBody>
                    <a:bodyPr/>
                    <a:lstStyle/>
                    <a:p>
                      <a:pPr algn="ctr"/>
                      <a:r>
                        <a:rPr lang="en-US" sz="1200" b="1">
                          <a:latin typeface="Calibri"/>
                          <a:cs typeface="Calibri"/>
                        </a:rPr>
                        <a:t>8</a:t>
                      </a:r>
                    </a:p>
                  </a:txBody>
                  <a:tcPr anchor="ctr">
                    <a:solidFill>
                      <a:schemeClr val="bg1">
                        <a:lumMod val="95000"/>
                      </a:schemeClr>
                    </a:solidFill>
                  </a:tcPr>
                </a:tc>
                <a:tc>
                  <a:txBody>
                    <a:bodyPr/>
                    <a:lstStyle/>
                    <a:p>
                      <a:pPr algn="ctr"/>
                      <a:r>
                        <a:rPr lang="en-US" sz="1200" b="1">
                          <a:solidFill>
                            <a:srgbClr val="002060"/>
                          </a:solidFill>
                          <a:latin typeface="Arial"/>
                          <a:cs typeface="Calibri"/>
                        </a:rPr>
                        <a:t>SCO Certification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002060"/>
                          </a:solidFill>
                          <a:effectLst/>
                          <a:latin typeface="Arial"/>
                          <a:ea typeface="+mn-ea"/>
                          <a:cs typeface="Calibri"/>
                        </a:rPr>
                        <a:t>SCOs certified enrollment by signing and then submitting the completed form to VA.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latin typeface="Arial"/>
                          <a:cs typeface="Calibri"/>
                        </a:rPr>
                        <a:t>SCOs select the “Submit certification” button to submit the certification or select the “Save as draft” button.</a:t>
                      </a:r>
                    </a:p>
                  </a:txBody>
                  <a:tcPr anchor="ctr">
                    <a:solidFill>
                      <a:schemeClr val="bg1">
                        <a:lumMod val="95000"/>
                      </a:schemeClr>
                    </a:solidFill>
                  </a:tcPr>
                </a:tc>
                <a:extLst>
                  <a:ext uri="{0D108BD9-81ED-4DB2-BD59-A6C34878D82A}">
                    <a16:rowId xmlns:a16="http://schemas.microsoft.com/office/drawing/2014/main" val="220732640"/>
                  </a:ext>
                </a:extLst>
              </a:tr>
            </a:tbl>
          </a:graphicData>
        </a:graphic>
      </p:graphicFrame>
      <p:sp>
        <p:nvSpPr>
          <p:cNvPr id="5" name="Rectangle: Rounded Corners 3" descr="Return to table of contents button.">
            <a:hlinkClick r:id="rId3" action="ppaction://hlinksldjump"/>
            <a:extLst>
              <a:ext uri="{FF2B5EF4-FFF2-40B4-BE49-F238E27FC236}">
                <a16:creationId xmlns:a16="http://schemas.microsoft.com/office/drawing/2014/main" id="{52F2F1B5-2369-32BE-41FA-61F3B1C0354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the Flight Sections. ">
            <a:hlinkClick r:id="rId4" action="ppaction://hlinksldjump"/>
            <a:extLst>
              <a:ext uri="{FF2B5EF4-FFF2-40B4-BE49-F238E27FC236}">
                <a16:creationId xmlns:a16="http://schemas.microsoft.com/office/drawing/2014/main" id="{A796939D-3C9D-AEEF-8C4C-E1E832B03FEA}"/>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0442699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68FD43-B6B8-4A90-94F5-4FF0237B5CB1}"/>
              </a:ext>
              <a:ext uri="{C183D7F6-B498-43B3-948B-1728B52AA6E4}">
                <adec:decorative xmlns:adec="http://schemas.microsoft.com/office/drawing/2017/decorative" val="1"/>
              </a:ext>
            </a:extLst>
          </p:cNvPr>
          <p:cNvPicPr>
            <a:picLocks noChangeAspect="1"/>
          </p:cNvPicPr>
          <p:nvPr/>
        </p:nvPicPr>
        <p:blipFill rotWithShape="1">
          <a:blip r:embed="rId3"/>
          <a:srcRect l="31532" t="12029" r="32984" b="4804"/>
          <a:stretch/>
        </p:blipFill>
        <p:spPr>
          <a:xfrm>
            <a:off x="7191375" y="244121"/>
            <a:ext cx="4669194" cy="6005850"/>
          </a:xfrm>
          <a:prstGeom prst="rect">
            <a:avLst/>
          </a:prstGeom>
          <a:ln>
            <a:solidFill>
              <a:schemeClr val="bg1">
                <a:lumMod val="50000"/>
              </a:schemeClr>
            </a:solidFill>
          </a:ln>
          <a:effectLst>
            <a:outerShdw blurRad="50800" dist="38100" dir="2700000" algn="tl" rotWithShape="0">
              <a:schemeClr val="bg1">
                <a:lumMod val="65000"/>
                <a:alpha val="40000"/>
              </a:schemeClr>
            </a:outerShdw>
          </a:effectLst>
        </p:spPr>
      </p:pic>
      <p:sp>
        <p:nvSpPr>
          <p:cNvPr id="16" name="Rectangle 15">
            <a:extLst>
              <a:ext uri="{FF2B5EF4-FFF2-40B4-BE49-F238E27FC236}">
                <a16:creationId xmlns:a16="http://schemas.microsoft.com/office/drawing/2014/main" id="{9B30E0FC-C968-5DA0-69DB-961785DC2017}"/>
              </a:ext>
              <a:ext uri="{C183D7F6-B498-43B3-948B-1728B52AA6E4}">
                <adec:decorative xmlns:adec="http://schemas.microsoft.com/office/drawing/2017/decorative" val="1"/>
              </a:ext>
            </a:extLst>
          </p:cNvPr>
          <p:cNvSpPr/>
          <p:nvPr/>
        </p:nvSpPr>
        <p:spPr>
          <a:xfrm>
            <a:off x="7174913" y="3033367"/>
            <a:ext cx="4669194" cy="129867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C329FA-40AE-6161-C460-85FC62B5F7B7}"/>
              </a:ext>
              <a:ext uri="{C183D7F6-B498-43B3-948B-1728B52AA6E4}">
                <adec:decorative xmlns:adec="http://schemas.microsoft.com/office/drawing/2017/decorative" val="1"/>
              </a:ext>
            </a:extLst>
          </p:cNvPr>
          <p:cNvSpPr/>
          <p:nvPr/>
        </p:nvSpPr>
        <p:spPr>
          <a:xfrm>
            <a:off x="7174914" y="2641432"/>
            <a:ext cx="4669193" cy="15270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D8D640-1CC4-5DA9-19BC-27E68944D5C9}"/>
              </a:ext>
              <a:ext uri="{C183D7F6-B498-43B3-948B-1728B52AA6E4}">
                <adec:decorative xmlns:adec="http://schemas.microsoft.com/office/drawing/2017/decorative" val="1"/>
              </a:ext>
            </a:extLst>
          </p:cNvPr>
          <p:cNvSpPr/>
          <p:nvPr/>
        </p:nvSpPr>
        <p:spPr>
          <a:xfrm>
            <a:off x="7191375" y="1813510"/>
            <a:ext cx="4669192" cy="78959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2D6AFAEC-2668-41EA-8E30-FA0398CA0864}"/>
              </a:ext>
              <a:ext uri="{C183D7F6-B498-43B3-948B-1728B52AA6E4}">
                <adec:decorative xmlns:adec="http://schemas.microsoft.com/office/drawing/2017/decorative" val="1"/>
              </a:ext>
            </a:extLst>
          </p:cNvPr>
          <p:cNvSpPr/>
          <p:nvPr/>
        </p:nvSpPr>
        <p:spPr>
          <a:xfrm>
            <a:off x="7191375" y="5769146"/>
            <a:ext cx="4669192" cy="480825"/>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66052D-DEF9-5309-8941-2BB72575EA27}"/>
              </a:ext>
              <a:ext uri="{C183D7F6-B498-43B3-948B-1728B52AA6E4}">
                <adec:decorative xmlns:adec="http://schemas.microsoft.com/office/drawing/2017/decorative" val="1"/>
              </a:ext>
            </a:extLst>
          </p:cNvPr>
          <p:cNvSpPr/>
          <p:nvPr/>
        </p:nvSpPr>
        <p:spPr>
          <a:xfrm>
            <a:off x="10087359" y="810788"/>
            <a:ext cx="1771274" cy="26192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5C2822-47B4-8CF7-BF94-0F5BE8D3B852}"/>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55C1C22B-DBFE-4BF7-957D-9F0BE67F5B8F}"/>
              </a:ext>
              <a:ext uri="{C183D7F6-B498-43B3-948B-1728B52AA6E4}">
                <adec:decorative xmlns:adec="http://schemas.microsoft.com/office/drawing/2017/decorative" val="1"/>
              </a:ext>
            </a:extLst>
          </p:cNvPr>
          <p:cNvSpPr/>
          <p:nvPr/>
        </p:nvSpPr>
        <p:spPr>
          <a:xfrm>
            <a:off x="7202546" y="4440023"/>
            <a:ext cx="4669193" cy="115639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4D887A1-A133-6D3C-9077-C2BE3E0C8759}"/>
              </a:ext>
              <a:ext uri="{C183D7F6-B498-43B3-948B-1728B52AA6E4}">
                <adec:decorative xmlns:adec="http://schemas.microsoft.com/office/drawing/2017/decorative" val="1"/>
              </a:ext>
            </a:extLst>
          </p:cNvPr>
          <p:cNvSpPr/>
          <p:nvPr/>
        </p:nvSpPr>
        <p:spPr>
          <a:xfrm>
            <a:off x="7174914" y="2843754"/>
            <a:ext cx="4669193" cy="15270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E19F64-6271-3AE5-37EA-5B985F8EF2AD}"/>
              </a:ext>
              <a:ext uri="{C183D7F6-B498-43B3-948B-1728B52AA6E4}">
                <adec:decorative xmlns:adec="http://schemas.microsoft.com/office/drawing/2017/decorative" val="1"/>
              </a:ext>
            </a:extLst>
          </p:cNvPr>
          <p:cNvSpPr/>
          <p:nvPr/>
        </p:nvSpPr>
        <p:spPr>
          <a:xfrm>
            <a:off x="7180206" y="689099"/>
            <a:ext cx="1871198" cy="38361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2ACC2A7-EE6B-444D-313F-63386623F7CE}"/>
              </a:ext>
              <a:ext uri="{C183D7F6-B498-43B3-948B-1728B52AA6E4}">
                <adec:decorative xmlns:adec="http://schemas.microsoft.com/office/drawing/2017/decorative" val="1"/>
              </a:ext>
            </a:extLst>
          </p:cNvPr>
          <p:cNvSpPr/>
          <p:nvPr/>
        </p:nvSpPr>
        <p:spPr>
          <a:xfrm>
            <a:off x="7180206" y="1070770"/>
            <a:ext cx="2872330" cy="53617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itle 1">
            <a:extLst>
              <a:ext uri="{FF2B5EF4-FFF2-40B4-BE49-F238E27FC236}">
                <a16:creationId xmlns:a16="http://schemas.microsoft.com/office/drawing/2014/main" id="{57917595-9A36-A8B5-893F-0D877FB0FC53}"/>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2800">
                <a:solidFill>
                  <a:srgbClr val="002060"/>
                </a:solidFill>
                <a:latin typeface="Arial"/>
                <a:cs typeface="Calibri"/>
              </a:rPr>
              <a:t>Flight: VA Form 22-6553c</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8" name="TextBox 27">
            <a:extLst>
              <a:ext uri="{FF2B5EF4-FFF2-40B4-BE49-F238E27FC236}">
                <a16:creationId xmlns:a16="http://schemas.microsoft.com/office/drawing/2014/main" id="{B6C555CC-195B-435A-81F4-D72412CEA312}"/>
              </a:ext>
            </a:extLst>
          </p:cNvPr>
          <p:cNvSpPr txBox="1"/>
          <p:nvPr/>
        </p:nvSpPr>
        <p:spPr>
          <a:xfrm>
            <a:off x="298546" y="718274"/>
            <a:ext cx="5797454" cy="5494217"/>
          </a:xfrm>
          <a:prstGeom prst="rect">
            <a:avLst/>
          </a:prstGeom>
          <a:noFill/>
        </p:spPr>
        <p:txBody>
          <a:bodyPr wrap="square" lIns="0" tIns="0" rIns="0" bIns="0" rtlCol="0" anchor="t">
            <a:noAutofit/>
          </a:bodyPr>
          <a:lstStyle/>
          <a:p>
            <a:pPr defTabSz="228600">
              <a:spcAft>
                <a:spcPts val="1200"/>
              </a:spcAft>
            </a:pPr>
            <a:r>
              <a:rPr lang="en-US" sz="2000" noProof="0">
                <a:solidFill>
                  <a:srgbClr val="002060"/>
                </a:solidFill>
                <a:latin typeface="Arial"/>
                <a:cs typeface="Calibri"/>
              </a:rPr>
              <a:t>This image represents the fields completed by SCOs submitting paper monthly certifications for Flight schools.</a:t>
            </a:r>
          </a:p>
          <a:p>
            <a:pPr defTabSz="228600">
              <a:spcAft>
                <a:spcPts val="1200"/>
              </a:spcAft>
            </a:pPr>
            <a:r>
              <a:rPr lang="en-US" sz="2000" noProof="0">
                <a:solidFill>
                  <a:srgbClr val="002060"/>
                </a:solidFill>
                <a:latin typeface="Arial"/>
                <a:cs typeface="Calibri"/>
              </a:rPr>
              <a:t>Please note the following while reviewing this form:</a:t>
            </a:r>
            <a:r>
              <a:rPr lang="en-US" sz="2000">
                <a:solidFill>
                  <a:srgbClr val="002060"/>
                </a:solidFill>
                <a:latin typeface="Arial"/>
                <a:cs typeface="Calibri"/>
              </a:rPr>
              <a:t> </a:t>
            </a:r>
            <a:endParaRPr lang="en-US" sz="2000" noProof="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sz="2000" b="1" noProof="0">
                <a:solidFill>
                  <a:srgbClr val="002060"/>
                </a:solidFill>
                <a:latin typeface="Arial"/>
                <a:cs typeface="Calibri"/>
              </a:rPr>
              <a:t>“CTRL” + click </a:t>
            </a:r>
            <a:r>
              <a:rPr lang="en-US" sz="2000" noProof="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pPr>
            <a:r>
              <a:rPr lang="en-US" sz="2000" b="1" noProof="0">
                <a:solidFill>
                  <a:srgbClr val="002060"/>
                </a:solidFill>
                <a:latin typeface="Arial"/>
                <a:cs typeface="Calibri"/>
              </a:rPr>
              <a:t>Name of </a:t>
            </a:r>
            <a:r>
              <a:rPr lang="en-US" sz="2000" b="1">
                <a:solidFill>
                  <a:srgbClr val="002060"/>
                </a:solidFill>
                <a:latin typeface="Arial"/>
                <a:cs typeface="Calibri"/>
              </a:rPr>
              <a:t>Current Course </a:t>
            </a:r>
            <a:r>
              <a:rPr lang="en-US" sz="2000">
                <a:solidFill>
                  <a:srgbClr val="002060"/>
                </a:solidFill>
                <a:latin typeface="Arial"/>
                <a:cs typeface="Calibri"/>
              </a:rPr>
              <a:t>does not directly align to an EM field, since the SCO designated the course when creating or adding the student. </a:t>
            </a:r>
            <a:endParaRPr lang="en-US" sz="2000">
              <a:solidFill>
                <a:srgbClr val="002060"/>
              </a:solidFill>
              <a:latin typeface="Arial"/>
              <a:cs typeface="Calibri" panose="020F0502020204030204" pitchFamily="34" charset="0"/>
            </a:endParaRPr>
          </a:p>
        </p:txBody>
      </p:sp>
      <p:grpSp>
        <p:nvGrpSpPr>
          <p:cNvPr id="47" name="Group 46" descr="The image shows the Flight form that School Certifying Officials used to complete monthly certifications for a student via paper highlighting specific sections. The first section is indicated by a green circle with a &quot;1&quot; in the middle.">
            <a:extLst>
              <a:ext uri="{FF2B5EF4-FFF2-40B4-BE49-F238E27FC236}">
                <a16:creationId xmlns:a16="http://schemas.microsoft.com/office/drawing/2014/main" id="{3099A4E6-0408-3A5F-E6FE-B4DC20B8DE69}"/>
              </a:ext>
            </a:extLst>
          </p:cNvPr>
          <p:cNvGrpSpPr/>
          <p:nvPr/>
        </p:nvGrpSpPr>
        <p:grpSpPr>
          <a:xfrm>
            <a:off x="8425718" y="872861"/>
            <a:ext cx="434307" cy="434307"/>
            <a:chOff x="8554625" y="-545463"/>
            <a:chExt cx="434307" cy="434307"/>
          </a:xfrm>
        </p:grpSpPr>
        <p:sp>
          <p:nvSpPr>
            <p:cNvPr id="48" name="Oval 47">
              <a:extLst>
                <a:ext uri="{FF2B5EF4-FFF2-40B4-BE49-F238E27FC236}">
                  <a16:creationId xmlns:a16="http://schemas.microsoft.com/office/drawing/2014/main" id="{D2793A2E-B558-5901-69B8-B4910DF0E389}"/>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9" name="Graphic 48">
              <a:hlinkClick r:id="rId5" action="ppaction://hlinksldjump"/>
              <a:extLst>
                <a:ext uri="{FF2B5EF4-FFF2-40B4-BE49-F238E27FC236}">
                  <a16:creationId xmlns:a16="http://schemas.microsoft.com/office/drawing/2014/main" id="{21D0879D-24DB-F093-F5CC-AEC565648F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4625" y="-545463"/>
              <a:ext cx="434307" cy="434307"/>
            </a:xfrm>
            <a:prstGeom prst="rect">
              <a:avLst/>
            </a:prstGeom>
          </p:spPr>
        </p:pic>
      </p:grpSp>
      <p:grpSp>
        <p:nvGrpSpPr>
          <p:cNvPr id="14" name="Group 13" descr="Green circle with a &quot;2&quot; in the middle.">
            <a:extLst>
              <a:ext uri="{FF2B5EF4-FFF2-40B4-BE49-F238E27FC236}">
                <a16:creationId xmlns:a16="http://schemas.microsoft.com/office/drawing/2014/main" id="{9EA23E0E-1596-F8C1-AF95-DDDEC5109D0A}"/>
              </a:ext>
            </a:extLst>
          </p:cNvPr>
          <p:cNvGrpSpPr/>
          <p:nvPr/>
        </p:nvGrpSpPr>
        <p:grpSpPr>
          <a:xfrm>
            <a:off x="11519259" y="703628"/>
            <a:ext cx="436999" cy="436999"/>
            <a:chOff x="10349594" y="-524906"/>
            <a:chExt cx="436999" cy="436999"/>
          </a:xfrm>
        </p:grpSpPr>
        <p:sp>
          <p:nvSpPr>
            <p:cNvPr id="15" name="Oval 14">
              <a:extLst>
                <a:ext uri="{FF2B5EF4-FFF2-40B4-BE49-F238E27FC236}">
                  <a16:creationId xmlns:a16="http://schemas.microsoft.com/office/drawing/2014/main" id="{D812A795-EF42-0226-56F6-40DF90FB41C4}"/>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a:hlinkClick r:id="rId8" action="ppaction://hlinksldjump"/>
              <a:extLst>
                <a:ext uri="{FF2B5EF4-FFF2-40B4-BE49-F238E27FC236}">
                  <a16:creationId xmlns:a16="http://schemas.microsoft.com/office/drawing/2014/main" id="{6AE145C9-CED7-7598-6BEB-DE095E810B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49594" y="-524906"/>
              <a:ext cx="436999" cy="436999"/>
            </a:xfrm>
            <a:prstGeom prst="rect">
              <a:avLst/>
            </a:prstGeom>
          </p:spPr>
        </p:pic>
      </p:grpSp>
      <p:grpSp>
        <p:nvGrpSpPr>
          <p:cNvPr id="31" name="Group 30" descr="Green circle with a &quot;3&quot; in the middle.">
            <a:extLst>
              <a:ext uri="{FF2B5EF4-FFF2-40B4-BE49-F238E27FC236}">
                <a16:creationId xmlns:a16="http://schemas.microsoft.com/office/drawing/2014/main" id="{D861036D-4B1B-5EFA-7E6E-5364BDF7D453}"/>
              </a:ext>
            </a:extLst>
          </p:cNvPr>
          <p:cNvGrpSpPr/>
          <p:nvPr/>
        </p:nvGrpSpPr>
        <p:grpSpPr>
          <a:xfrm>
            <a:off x="9431193" y="2003402"/>
            <a:ext cx="436999" cy="436999"/>
            <a:chOff x="8612692" y="-402419"/>
            <a:chExt cx="436999" cy="436999"/>
          </a:xfrm>
        </p:grpSpPr>
        <p:sp>
          <p:nvSpPr>
            <p:cNvPr id="33" name="Oval 32">
              <a:extLst>
                <a:ext uri="{FF2B5EF4-FFF2-40B4-BE49-F238E27FC236}">
                  <a16:creationId xmlns:a16="http://schemas.microsoft.com/office/drawing/2014/main" id="{8B48D79E-E436-BBF1-FF90-45FD6C2DA819}"/>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4" name="Graphic 33">
              <a:hlinkClick r:id="rId8" action="ppaction://hlinksldjump"/>
              <a:extLst>
                <a:ext uri="{FF2B5EF4-FFF2-40B4-BE49-F238E27FC236}">
                  <a16:creationId xmlns:a16="http://schemas.microsoft.com/office/drawing/2014/main" id="{99ED664C-243A-1B3C-F5B7-95DC3C2C66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2692" y="-402419"/>
              <a:ext cx="436999" cy="436999"/>
            </a:xfrm>
            <a:prstGeom prst="rect">
              <a:avLst/>
            </a:prstGeom>
          </p:spPr>
        </p:pic>
      </p:grpSp>
      <p:grpSp>
        <p:nvGrpSpPr>
          <p:cNvPr id="35" name="Group 34" descr="Green circle with a &quot;4&quot; in the middle.">
            <a:extLst>
              <a:ext uri="{FF2B5EF4-FFF2-40B4-BE49-F238E27FC236}">
                <a16:creationId xmlns:a16="http://schemas.microsoft.com/office/drawing/2014/main" id="{E59F4C74-48CA-1078-94F5-62FF40967434}"/>
              </a:ext>
            </a:extLst>
          </p:cNvPr>
          <p:cNvGrpSpPr/>
          <p:nvPr/>
        </p:nvGrpSpPr>
        <p:grpSpPr>
          <a:xfrm>
            <a:off x="11480314" y="2418743"/>
            <a:ext cx="436999" cy="436999"/>
            <a:chOff x="5726058" y="2773100"/>
            <a:chExt cx="436999" cy="436999"/>
          </a:xfrm>
        </p:grpSpPr>
        <p:grpSp>
          <p:nvGrpSpPr>
            <p:cNvPr id="36" name="Group 35">
              <a:extLst>
                <a:ext uri="{FF2B5EF4-FFF2-40B4-BE49-F238E27FC236}">
                  <a16:creationId xmlns:a16="http://schemas.microsoft.com/office/drawing/2014/main" id="{79CC55A1-96F0-4D5E-1754-3AE290F6F985}"/>
                </a:ext>
              </a:extLst>
            </p:cNvPr>
            <p:cNvGrpSpPr/>
            <p:nvPr/>
          </p:nvGrpSpPr>
          <p:grpSpPr>
            <a:xfrm>
              <a:off x="5826804" y="2854439"/>
              <a:ext cx="274320" cy="274320"/>
              <a:chOff x="8151122" y="-486917"/>
              <a:chExt cx="274320" cy="274320"/>
            </a:xfrm>
          </p:grpSpPr>
          <p:sp>
            <p:nvSpPr>
              <p:cNvPr id="42" name="TextBox 41">
                <a:extLst>
                  <a:ext uri="{FF2B5EF4-FFF2-40B4-BE49-F238E27FC236}">
                    <a16:creationId xmlns:a16="http://schemas.microsoft.com/office/drawing/2014/main" id="{D69126E3-3E6D-7794-859B-8FEB91CBFC69}"/>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Oval 42">
                <a:extLst>
                  <a:ext uri="{FF2B5EF4-FFF2-40B4-BE49-F238E27FC236}">
                    <a16:creationId xmlns:a16="http://schemas.microsoft.com/office/drawing/2014/main" id="{156C8C1B-A4C7-EBDB-8E7D-5216FBE0ADF2}"/>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7" name="Group 36">
              <a:extLst>
                <a:ext uri="{FF2B5EF4-FFF2-40B4-BE49-F238E27FC236}">
                  <a16:creationId xmlns:a16="http://schemas.microsoft.com/office/drawing/2014/main" id="{7F8CB51D-7B20-0E5C-27D9-4D4E34911041}"/>
                </a:ext>
              </a:extLst>
            </p:cNvPr>
            <p:cNvGrpSpPr/>
            <p:nvPr/>
          </p:nvGrpSpPr>
          <p:grpSpPr>
            <a:xfrm>
              <a:off x="5726058" y="2773100"/>
              <a:ext cx="436999" cy="436999"/>
              <a:chOff x="6941171" y="-523481"/>
              <a:chExt cx="436999" cy="436999"/>
            </a:xfrm>
          </p:grpSpPr>
          <p:sp>
            <p:nvSpPr>
              <p:cNvPr id="38" name="Oval 37">
                <a:extLst>
                  <a:ext uri="{FF2B5EF4-FFF2-40B4-BE49-F238E27FC236}">
                    <a16:creationId xmlns:a16="http://schemas.microsoft.com/office/drawing/2014/main" id="{CD2CF3EF-64F1-9D61-E024-8AA62BA88AAC}"/>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94C1907C-322B-AFBD-A90C-269911D3DB3B}"/>
                  </a:ext>
                </a:extLst>
              </p:cNvPr>
              <p:cNvGrpSpPr/>
              <p:nvPr/>
            </p:nvGrpSpPr>
            <p:grpSpPr>
              <a:xfrm>
                <a:off x="6941171" y="-523481"/>
                <a:ext cx="436999" cy="436999"/>
                <a:chOff x="6941171" y="-523481"/>
                <a:chExt cx="436999" cy="436999"/>
              </a:xfrm>
            </p:grpSpPr>
            <p:sp>
              <p:nvSpPr>
                <p:cNvPr id="40" name="Oval 39">
                  <a:extLst>
                    <a:ext uri="{FF2B5EF4-FFF2-40B4-BE49-F238E27FC236}">
                      <a16:creationId xmlns:a16="http://schemas.microsoft.com/office/drawing/2014/main" id="{2BDC3577-C1D7-85AB-0088-69EFEB8B47DA}"/>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1" name="Graphic 40">
                  <a:hlinkClick r:id="rId8" action="ppaction://hlinksldjump"/>
                  <a:extLst>
                    <a:ext uri="{FF2B5EF4-FFF2-40B4-BE49-F238E27FC236}">
                      <a16:creationId xmlns:a16="http://schemas.microsoft.com/office/drawing/2014/main" id="{8E2D58F0-4237-4A7C-0AE4-C57144E78E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41171" y="-523481"/>
                  <a:ext cx="436999" cy="436999"/>
                </a:xfrm>
                <a:prstGeom prst="rect">
                  <a:avLst/>
                </a:prstGeom>
              </p:spPr>
            </p:pic>
          </p:grpSp>
        </p:grpSp>
      </p:grpSp>
      <p:grpSp>
        <p:nvGrpSpPr>
          <p:cNvPr id="53" name="Group 52" descr="Green circle with a &quot;5&quot; in the middle.">
            <a:extLst>
              <a:ext uri="{FF2B5EF4-FFF2-40B4-BE49-F238E27FC236}">
                <a16:creationId xmlns:a16="http://schemas.microsoft.com/office/drawing/2014/main" id="{16C7AD5F-4FCA-00B6-48B3-0A6CBC607E9B}"/>
              </a:ext>
            </a:extLst>
          </p:cNvPr>
          <p:cNvGrpSpPr/>
          <p:nvPr/>
        </p:nvGrpSpPr>
        <p:grpSpPr>
          <a:xfrm>
            <a:off x="11480314" y="2786392"/>
            <a:ext cx="436999" cy="436999"/>
            <a:chOff x="5529066" y="4288074"/>
            <a:chExt cx="436999" cy="436999"/>
          </a:xfrm>
        </p:grpSpPr>
        <p:sp>
          <p:nvSpPr>
            <p:cNvPr id="54" name="Oval 53">
              <a:extLst>
                <a:ext uri="{FF2B5EF4-FFF2-40B4-BE49-F238E27FC236}">
                  <a16:creationId xmlns:a16="http://schemas.microsoft.com/office/drawing/2014/main" id="{90E71344-9CD4-F8F3-635B-0E6CA2D58519}"/>
                </a:ext>
              </a:extLst>
            </p:cNvPr>
            <p:cNvSpPr/>
            <p:nvPr/>
          </p:nvSpPr>
          <p:spPr>
            <a:xfrm>
              <a:off x="5610405" y="4369413"/>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5" name="Graphic 54">
              <a:hlinkClick r:id="rId8" action="ppaction://hlinksldjump"/>
              <a:extLst>
                <a:ext uri="{FF2B5EF4-FFF2-40B4-BE49-F238E27FC236}">
                  <a16:creationId xmlns:a16="http://schemas.microsoft.com/office/drawing/2014/main" id="{7B3C8CC0-6AEE-88AF-B704-88B22457DC7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29066" y="4288074"/>
              <a:ext cx="436999" cy="436999"/>
            </a:xfrm>
            <a:prstGeom prst="rect">
              <a:avLst/>
            </a:prstGeom>
          </p:spPr>
        </p:pic>
      </p:grpSp>
      <p:grpSp>
        <p:nvGrpSpPr>
          <p:cNvPr id="50" name="Group 49" descr="Green circle with a &quot;6&quot; in the middle.">
            <a:extLst>
              <a:ext uri="{FF2B5EF4-FFF2-40B4-BE49-F238E27FC236}">
                <a16:creationId xmlns:a16="http://schemas.microsoft.com/office/drawing/2014/main" id="{0D9186CE-7070-C56D-EF7A-5566F3962763}"/>
              </a:ext>
            </a:extLst>
          </p:cNvPr>
          <p:cNvGrpSpPr/>
          <p:nvPr/>
        </p:nvGrpSpPr>
        <p:grpSpPr>
          <a:xfrm>
            <a:off x="9318641" y="3698159"/>
            <a:ext cx="436999" cy="436999"/>
            <a:chOff x="5575197" y="4684725"/>
            <a:chExt cx="436999" cy="436999"/>
          </a:xfrm>
        </p:grpSpPr>
        <p:sp>
          <p:nvSpPr>
            <p:cNvPr id="51" name="Oval 50">
              <a:extLst>
                <a:ext uri="{FF2B5EF4-FFF2-40B4-BE49-F238E27FC236}">
                  <a16:creationId xmlns:a16="http://schemas.microsoft.com/office/drawing/2014/main" id="{534D4A94-FD79-DB4F-2DF4-281D24E51914}"/>
                </a:ext>
              </a:extLst>
            </p:cNvPr>
            <p:cNvSpPr/>
            <p:nvPr/>
          </p:nvSpPr>
          <p:spPr>
            <a:xfrm>
              <a:off x="5656536" y="4766064"/>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hlinkClick r:id="rId8" action="ppaction://hlinksldjump"/>
              <a:extLst>
                <a:ext uri="{FF2B5EF4-FFF2-40B4-BE49-F238E27FC236}">
                  <a16:creationId xmlns:a16="http://schemas.microsoft.com/office/drawing/2014/main" id="{C2C9DE8B-B59E-589C-19A1-C68F24C902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75197" y="4684725"/>
              <a:ext cx="436999" cy="436999"/>
            </a:xfrm>
            <a:prstGeom prst="rect">
              <a:avLst/>
            </a:prstGeom>
          </p:spPr>
        </p:pic>
      </p:grpSp>
      <p:grpSp>
        <p:nvGrpSpPr>
          <p:cNvPr id="56" name="Group 55" descr="Green circle with a &quot;7&quot; in the middle.">
            <a:extLst>
              <a:ext uri="{FF2B5EF4-FFF2-40B4-BE49-F238E27FC236}">
                <a16:creationId xmlns:a16="http://schemas.microsoft.com/office/drawing/2014/main" id="{4F8AB971-B16B-7665-2598-ECB1C938280A}"/>
              </a:ext>
            </a:extLst>
          </p:cNvPr>
          <p:cNvGrpSpPr/>
          <p:nvPr/>
        </p:nvGrpSpPr>
        <p:grpSpPr>
          <a:xfrm>
            <a:off x="9432538" y="4806304"/>
            <a:ext cx="434308" cy="434308"/>
            <a:chOff x="4071485" y="-579295"/>
            <a:chExt cx="434308" cy="434308"/>
          </a:xfrm>
        </p:grpSpPr>
        <p:sp>
          <p:nvSpPr>
            <p:cNvPr id="57" name="Oval 56">
              <a:extLst>
                <a:ext uri="{FF2B5EF4-FFF2-40B4-BE49-F238E27FC236}">
                  <a16:creationId xmlns:a16="http://schemas.microsoft.com/office/drawing/2014/main" id="{6BBE7E58-4B50-FCFC-615A-324311E02D01}"/>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a:hlinkClick r:id="rId19" action="ppaction://hlinksldjump"/>
              <a:extLst>
                <a:ext uri="{FF2B5EF4-FFF2-40B4-BE49-F238E27FC236}">
                  <a16:creationId xmlns:a16="http://schemas.microsoft.com/office/drawing/2014/main" id="{6F747026-63EF-34FB-55CB-4466D00A4DC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071485" y="-579295"/>
              <a:ext cx="434308" cy="434308"/>
            </a:xfrm>
            <a:prstGeom prst="rect">
              <a:avLst/>
            </a:prstGeom>
          </p:spPr>
        </p:pic>
      </p:grpSp>
      <p:grpSp>
        <p:nvGrpSpPr>
          <p:cNvPr id="7" name="Group 6" descr="Green circle with a &quot;8&quot; in the middle.">
            <a:extLst>
              <a:ext uri="{FF2B5EF4-FFF2-40B4-BE49-F238E27FC236}">
                <a16:creationId xmlns:a16="http://schemas.microsoft.com/office/drawing/2014/main" id="{D1B78789-3D55-62A9-EF14-C529EC9EB299}"/>
              </a:ext>
            </a:extLst>
          </p:cNvPr>
          <p:cNvGrpSpPr/>
          <p:nvPr/>
        </p:nvGrpSpPr>
        <p:grpSpPr>
          <a:xfrm>
            <a:off x="9174968" y="5818559"/>
            <a:ext cx="365760" cy="365760"/>
            <a:chOff x="9174968" y="5818559"/>
            <a:chExt cx="365760" cy="365760"/>
          </a:xfrm>
        </p:grpSpPr>
        <p:sp>
          <p:nvSpPr>
            <p:cNvPr id="4" name="Oval 3" descr="Green circle with a &quot;8&quot; in the middle.">
              <a:hlinkClick r:id="rId19" action="ppaction://hlinksldjump"/>
              <a:extLst>
                <a:ext uri="{FF2B5EF4-FFF2-40B4-BE49-F238E27FC236}">
                  <a16:creationId xmlns:a16="http://schemas.microsoft.com/office/drawing/2014/main" id="{F95BB460-037B-B5ED-E896-4D919E2B82CC}"/>
                </a:ext>
              </a:extLst>
            </p:cNvPr>
            <p:cNvSpPr/>
            <p:nvPr/>
          </p:nvSpPr>
          <p:spPr>
            <a:xfrm>
              <a:off x="9174968" y="5818559"/>
              <a:ext cx="365760" cy="365760"/>
            </a:xfrm>
            <a:prstGeom prst="ellipse">
              <a:avLst/>
            </a:prstGeom>
            <a:solidFill>
              <a:srgbClr val="64C6B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a:hlinkClick r:id="rId19" action="ppaction://hlinksldjump"/>
              <a:extLst>
                <a:ext uri="{FF2B5EF4-FFF2-40B4-BE49-F238E27FC236}">
                  <a16:creationId xmlns:a16="http://schemas.microsoft.com/office/drawing/2014/main" id="{421B6450-62DD-ACBF-B63D-BAEE80270781}"/>
                </a:ext>
              </a:extLst>
            </p:cNvPr>
            <p:cNvSpPr/>
            <p:nvPr/>
          </p:nvSpPr>
          <p:spPr>
            <a:xfrm>
              <a:off x="9174968" y="5818559"/>
              <a:ext cx="365760" cy="36576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8</a:t>
              </a:r>
            </a:p>
          </p:txBody>
        </p:sp>
      </p:grpSp>
      <p:sp>
        <p:nvSpPr>
          <p:cNvPr id="64" name="Rectangle: Rounded Corners 3" descr="Return to table of contents button.">
            <a:hlinkClick r:id="rId22" action="ppaction://hlinksldjump"/>
            <a:extLst>
              <a:ext uri="{FF2B5EF4-FFF2-40B4-BE49-F238E27FC236}">
                <a16:creationId xmlns:a16="http://schemas.microsoft.com/office/drawing/2014/main" id="{6D692809-C268-AB3F-860B-03429D6C21FB}"/>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9" name="Rectangle: Rounded Corners 3" descr="Return to start of the Flight Sections. ">
            <a:hlinkClick r:id="rId23" action="ppaction://hlinksldjump"/>
            <a:extLst>
              <a:ext uri="{FF2B5EF4-FFF2-40B4-BE49-F238E27FC236}">
                <a16:creationId xmlns:a16="http://schemas.microsoft.com/office/drawing/2014/main" id="{0628385C-7453-192E-277F-B7A8D2D17B9E}"/>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2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8781884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1AD0497D-1E64-D524-B010-B5F209888DC7}"/>
              </a:ext>
              <a:ext uri="{C183D7F6-B498-43B3-948B-1728B52AA6E4}">
                <adec:decorative xmlns:adec="http://schemas.microsoft.com/office/drawing/2017/decorative" val="1"/>
              </a:ext>
            </a:extLst>
          </p:cNvPr>
          <p:cNvCxnSpPr>
            <a:cxnSpLocks/>
            <a:stCxn id="13" idx="3"/>
          </p:cNvCxnSpPr>
          <p:nvPr/>
        </p:nvCxnSpPr>
        <p:spPr>
          <a:xfrm flipV="1">
            <a:off x="4443951" y="2245203"/>
            <a:ext cx="110340" cy="185286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D72A0C7-FC4E-A3FC-2F5D-ADB1223A5B22}"/>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8C8EAD83-0BA0-4A76-9B49-A2AF2E516286}"/>
              </a:ext>
              <a:ext uri="{C183D7F6-B498-43B3-948B-1728B52AA6E4}">
                <adec:decorative xmlns:adec="http://schemas.microsoft.com/office/drawing/2017/decorative" val="1"/>
              </a:ext>
            </a:extLst>
          </p:cNvPr>
          <p:cNvSpPr/>
          <p:nvPr/>
        </p:nvSpPr>
        <p:spPr>
          <a:xfrm>
            <a:off x="8712994" y="3462014"/>
            <a:ext cx="1066800" cy="24952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9CE446A4-DC37-0D28-C104-74EE365D1C88}"/>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Flight: EM View of Adding a Monthly Cert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18" name="TextBox 17">
            <a:extLst>
              <a:ext uri="{FF2B5EF4-FFF2-40B4-BE49-F238E27FC236}">
                <a16:creationId xmlns:a16="http://schemas.microsoft.com/office/drawing/2014/main" id="{61BFC963-363A-4A4A-8A4B-8826E2845220}"/>
              </a:ext>
            </a:extLst>
          </p:cNvPr>
          <p:cNvSpPr txBox="1"/>
          <p:nvPr/>
        </p:nvSpPr>
        <p:spPr>
          <a:xfrm>
            <a:off x="289103" y="583623"/>
            <a:ext cx="11801593" cy="623589"/>
          </a:xfrm>
          <a:prstGeom prst="rect">
            <a:avLst/>
          </a:prstGeom>
          <a:noFill/>
        </p:spPr>
        <p:txBody>
          <a:bodyPr wrap="square" lIns="0" tIns="0" rIns="0" bIns="0" rtlCol="0" anchor="t">
            <a:noAutofit/>
          </a:bodyPr>
          <a:lstStyle/>
          <a:p>
            <a:pPr defTabSz="228600">
              <a:spcAft>
                <a:spcPts val="1200"/>
              </a:spcAft>
            </a:pPr>
            <a:r>
              <a:rPr lang="en-US" sz="2000">
                <a:solidFill>
                  <a:schemeClr val="accent2"/>
                </a:solidFill>
                <a:latin typeface="Arial"/>
                <a:cs typeface="Calibri"/>
              </a:rPr>
              <a:t>To learn how to navigate to the Student Profile</a:t>
            </a:r>
            <a:r>
              <a:rPr lang="en-US" sz="2000">
                <a:solidFill>
                  <a:srgbClr val="004279"/>
                </a:solidFill>
                <a:latin typeface="Arial"/>
                <a:cs typeface="Calibri"/>
              </a:rPr>
              <a:t>, </a:t>
            </a:r>
            <a:r>
              <a:rPr kumimoji="0" lang="en-US" sz="2000" b="0" i="0" u="none" strike="noStrike" kern="1200" cap="none" spc="0" normalizeH="0" baseline="0" noProof="0">
                <a:ln>
                  <a:noFill/>
                </a:ln>
                <a:solidFill>
                  <a:srgbClr val="004279"/>
                </a:solidFill>
                <a:effectLst/>
                <a:uLnTx/>
                <a:uFillTx/>
                <a:latin typeface="Arial"/>
                <a:cs typeface="Calibri"/>
              </a:rPr>
              <a:t>go</a:t>
            </a:r>
            <a:r>
              <a:rPr lang="en-US" sz="2000">
                <a:solidFill>
                  <a:srgbClr val="004279"/>
                </a:solidFill>
                <a:latin typeface="Arial"/>
                <a:cs typeface="Calibri"/>
              </a:rPr>
              <a:t> to the </a:t>
            </a:r>
            <a:r>
              <a:rPr kumimoji="0" lang="en-US" sz="2000" b="1" i="0" u="none" strike="noStrike" kern="1200" cap="none" spc="0" normalizeH="0" baseline="0" noProof="0">
                <a:ln>
                  <a:noFill/>
                </a:ln>
                <a:solidFill>
                  <a:srgbClr val="004279"/>
                </a:solidFill>
                <a:effectLst/>
                <a:uLnTx/>
                <a:uFillTx/>
                <a:latin typeface="Arial"/>
                <a:cs typeface="Calibri"/>
              </a:rPr>
              <a:t>EM User Guide </a:t>
            </a:r>
            <a:r>
              <a:rPr kumimoji="0" lang="en-US" sz="2000" b="0" i="0" u="none" strike="noStrike" kern="1200" cap="none" spc="0" normalizeH="0" baseline="0" noProof="0">
                <a:ln>
                  <a:noFill/>
                </a:ln>
                <a:solidFill>
                  <a:srgbClr val="004279"/>
                </a:solidFill>
                <a:effectLst/>
                <a:uLnTx/>
                <a:uFillTx/>
                <a:latin typeface="Arial"/>
                <a:cs typeface="Calibri"/>
              </a:rPr>
              <a:t>on the </a:t>
            </a:r>
            <a:r>
              <a:rPr kumimoji="0" lang="en-US" sz="2000" b="0" i="0" u="none" strike="noStrike" kern="1200" cap="none" spc="0" normalizeH="0" baseline="0" noProof="0">
                <a:ln>
                  <a:noFill/>
                </a:ln>
                <a:solidFill>
                  <a:srgbClr val="004279"/>
                </a:solidFill>
                <a:effectLst/>
                <a:uLnTx/>
                <a:uFillTx/>
                <a:latin typeface="Arial"/>
                <a:cs typeface="Calibri"/>
                <a:hlinkClick r:id="rId3">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4279"/>
                </a:solidFill>
                <a:effectLst/>
                <a:uLnTx/>
                <a:uFillTx/>
                <a:latin typeface="Arial"/>
                <a:cs typeface="Calibri"/>
              </a:rPr>
              <a:t> page. </a:t>
            </a:r>
            <a:endParaRPr lang="en-US" sz="2000" noProof="0">
              <a:solidFill>
                <a:schemeClr val="accent2"/>
              </a:solidFill>
              <a:latin typeface="Arial"/>
              <a:cs typeface="Calibri"/>
            </a:endParaRPr>
          </a:p>
        </p:txBody>
      </p:sp>
      <p:sp>
        <p:nvSpPr>
          <p:cNvPr id="6" name="TextBox 5">
            <a:extLst>
              <a:ext uri="{FF2B5EF4-FFF2-40B4-BE49-F238E27FC236}">
                <a16:creationId xmlns:a16="http://schemas.microsoft.com/office/drawing/2014/main" id="{6AE93202-F74A-A0AE-C376-018BEE4CDEAB}"/>
              </a:ext>
            </a:extLst>
          </p:cNvPr>
          <p:cNvSpPr txBox="1"/>
          <p:nvPr/>
        </p:nvSpPr>
        <p:spPr>
          <a:xfrm>
            <a:off x="371475" y="1620486"/>
            <a:ext cx="3915363" cy="1085850"/>
          </a:xfrm>
          <a:prstGeom prst="rect">
            <a:avLst/>
          </a:prstGeom>
          <a:noFill/>
        </p:spPr>
        <p:txBody>
          <a:bodyPr wrap="square" lIns="0" tIns="0" rIns="0" bIns="0" rtlCol="0">
            <a:noAutofit/>
          </a:bodyPr>
          <a:lstStyle/>
          <a:p>
            <a:pPr algn="l" defTabSz="228600">
              <a:spcAft>
                <a:spcPts val="1200"/>
              </a:spcAft>
            </a:pPr>
            <a:r>
              <a:rPr lang="en-US" sz="2000">
                <a:solidFill>
                  <a:schemeClr val="accent2"/>
                </a:solidFill>
                <a:latin typeface="Arial"/>
                <a:cs typeface="Calibri"/>
              </a:rPr>
              <a:t>To add a monthly certification, select the “</a:t>
            </a:r>
            <a:r>
              <a:rPr lang="en-US" sz="2000" b="1">
                <a:solidFill>
                  <a:schemeClr val="accent2"/>
                </a:solidFill>
                <a:latin typeface="Arial"/>
                <a:cs typeface="Calibri"/>
              </a:rPr>
              <a:t>Add Monthly Cert</a:t>
            </a:r>
            <a:r>
              <a:rPr lang="en-US" sz="2000">
                <a:solidFill>
                  <a:schemeClr val="accent2"/>
                </a:solidFill>
                <a:latin typeface="Arial"/>
                <a:cs typeface="Calibri"/>
              </a:rPr>
              <a:t>” button.</a:t>
            </a:r>
            <a:endParaRPr lang="en-US" sz="2000" noProof="0"/>
          </a:p>
        </p:txBody>
      </p:sp>
      <p:sp>
        <p:nvSpPr>
          <p:cNvPr id="13" name="TextBox 12">
            <a:extLst>
              <a:ext uri="{FF2B5EF4-FFF2-40B4-BE49-F238E27FC236}">
                <a16:creationId xmlns:a16="http://schemas.microsoft.com/office/drawing/2014/main" id="{201B29BA-0AEA-4A4B-929E-6ADEE032250F}"/>
              </a:ext>
            </a:extLst>
          </p:cNvPr>
          <p:cNvSpPr txBox="1"/>
          <p:nvPr/>
        </p:nvSpPr>
        <p:spPr>
          <a:xfrm>
            <a:off x="292223" y="2744458"/>
            <a:ext cx="4151728" cy="270721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1.</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Located at the top of the screen, EM displays the student’s name once the trainee is created and/or found in EM and you navigate to that Student’s 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The address </a:t>
            </a:r>
            <a:r>
              <a:rPr lang="en-US" sz="1600" b="1">
                <a:solidFill>
                  <a:srgbClr val="002060"/>
                </a:solidFill>
                <a:latin typeface="Arial"/>
                <a:cs typeface="Calibri"/>
              </a:rPr>
              <a:t>is located</a:t>
            </a:r>
            <a:r>
              <a:rPr kumimoji="0" lang="en-US" sz="1600" b="1" i="0" u="none" strike="noStrike" kern="1200" cap="none" spc="0" normalizeH="0" baseline="0" noProof="0">
                <a:ln>
                  <a:noFill/>
                </a:ln>
                <a:solidFill>
                  <a:srgbClr val="002060"/>
                </a:solidFill>
                <a:effectLst/>
                <a:uLnTx/>
                <a:uFillTx/>
                <a:latin typeface="Arial"/>
                <a:cs typeface="Calibri"/>
              </a:rPr>
              <a:t> on the right-hand bottom side of the screen.</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9" name="Group 8" descr="Green circle with a &quot;1&quot; in the middle.">
            <a:extLst>
              <a:ext uri="{FF2B5EF4-FFF2-40B4-BE49-F238E27FC236}">
                <a16:creationId xmlns:a16="http://schemas.microsoft.com/office/drawing/2014/main" id="{C798D713-1C8D-4356-0472-F3EE72358A15}"/>
              </a:ext>
            </a:extLst>
          </p:cNvPr>
          <p:cNvGrpSpPr/>
          <p:nvPr/>
        </p:nvGrpSpPr>
        <p:grpSpPr>
          <a:xfrm>
            <a:off x="4337138" y="1776986"/>
            <a:ext cx="434307" cy="434307"/>
            <a:chOff x="8554625" y="-545463"/>
            <a:chExt cx="434307" cy="434307"/>
          </a:xfrm>
        </p:grpSpPr>
        <p:sp>
          <p:nvSpPr>
            <p:cNvPr id="10" name="Oval 9">
              <a:extLst>
                <a:ext uri="{FF2B5EF4-FFF2-40B4-BE49-F238E27FC236}">
                  <a16:creationId xmlns:a16="http://schemas.microsoft.com/office/drawing/2014/main" id="{342BD2BD-5B09-AEA7-57DF-E3D0B8EE712A}"/>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hlinkClick r:id="" action="ppaction://noaction"/>
              <a:extLst>
                <a:ext uri="{FF2B5EF4-FFF2-40B4-BE49-F238E27FC236}">
                  <a16:creationId xmlns:a16="http://schemas.microsoft.com/office/drawing/2014/main" id="{FD362C42-C850-101A-AD66-08B2D7D7A6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pic>
        <p:nvPicPr>
          <p:cNvPr id="15" name="Picture 2" descr="EM Student Profile. Highlight box around &quot;Add Monthly Cert&quot; button. ">
            <a:extLst>
              <a:ext uri="{FF2B5EF4-FFF2-40B4-BE49-F238E27FC236}">
                <a16:creationId xmlns:a16="http://schemas.microsoft.com/office/drawing/2014/main" id="{98AFB6DB-94D3-4247-AC8D-F6C09917D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1445" y="1743076"/>
            <a:ext cx="7366214" cy="430107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6" name="Rectangle: Rounded Corners 3" descr="Return to table of contents button.">
            <a:hlinkClick r:id="rId7" action="ppaction://hlinksldjump"/>
            <a:extLst>
              <a:ext uri="{FF2B5EF4-FFF2-40B4-BE49-F238E27FC236}">
                <a16:creationId xmlns:a16="http://schemas.microsoft.com/office/drawing/2014/main" id="{0C1B51FC-6834-B055-818B-FDBC303DFDA3}"/>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 name="Rectangle: Rounded Corners 3" descr="Return to start of the Flight Sections. ">
            <a:hlinkClick r:id="rId8" action="ppaction://hlinksldjump"/>
            <a:extLst>
              <a:ext uri="{FF2B5EF4-FFF2-40B4-BE49-F238E27FC236}">
                <a16:creationId xmlns:a16="http://schemas.microsoft.com/office/drawing/2014/main" id="{77C0F3B7-FF75-BA23-7513-32DA2D8C1A83}"/>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8"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92734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00851D0F-2595-3D6B-C400-0C782AC87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14" y="1115242"/>
            <a:ext cx="4987256" cy="57366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ABAB9F27-06BC-BF85-5E42-ADE514B6622F}"/>
              </a:ext>
              <a:ext uri="{C183D7F6-B498-43B3-948B-1728B52AA6E4}">
                <adec:decorative xmlns:adec="http://schemas.microsoft.com/office/drawing/2017/decorative" val="1"/>
              </a:ext>
            </a:extLst>
          </p:cNvPr>
          <p:cNvCxnSpPr/>
          <p:nvPr/>
        </p:nvCxnSpPr>
        <p:spPr>
          <a:xfrm>
            <a:off x="8695267" y="1624024"/>
            <a:ext cx="0" cy="50206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986274-F97B-5DD3-C4D8-387127FCC148}"/>
              </a:ext>
              <a:ext uri="{C183D7F6-B498-43B3-948B-1728B52AA6E4}">
                <adec:decorative xmlns:adec="http://schemas.microsoft.com/office/drawing/2017/decorative" val="1"/>
              </a:ext>
            </a:extLst>
          </p:cNvPr>
          <p:cNvCxnSpPr/>
          <p:nvPr/>
        </p:nvCxnSpPr>
        <p:spPr>
          <a:xfrm>
            <a:off x="8695267" y="5489305"/>
            <a:ext cx="34713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CB24D69-016A-6E25-9571-4B29E3369B9B}"/>
              </a:ext>
              <a:ext uri="{C183D7F6-B498-43B3-948B-1728B52AA6E4}">
                <adec:decorative xmlns:adec="http://schemas.microsoft.com/office/drawing/2017/decorative" val="1"/>
              </a:ext>
            </a:extLst>
          </p:cNvPr>
          <p:cNvSpPr/>
          <p:nvPr/>
        </p:nvSpPr>
        <p:spPr>
          <a:xfrm>
            <a:off x="361115" y="2032369"/>
            <a:ext cx="2767032" cy="71981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1086A5F4-FC8D-41A8-D10E-E434160E762D}"/>
              </a:ext>
              <a:ext uri="{C183D7F6-B498-43B3-948B-1728B52AA6E4}">
                <adec:decorative xmlns:adec="http://schemas.microsoft.com/office/drawing/2017/decorative" val="1"/>
              </a:ext>
            </a:extLst>
          </p:cNvPr>
          <p:cNvSpPr/>
          <p:nvPr/>
        </p:nvSpPr>
        <p:spPr>
          <a:xfrm>
            <a:off x="350146" y="1567131"/>
            <a:ext cx="2786470" cy="434414"/>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F4DA96BA-6246-3CB3-D3CC-B88F41C7B1F0}"/>
              </a:ext>
              <a:ext uri="{C183D7F6-B498-43B3-948B-1728B52AA6E4}">
                <adec:decorative xmlns:adec="http://schemas.microsoft.com/office/drawing/2017/decorative" val="1"/>
              </a:ext>
            </a:extLst>
          </p:cNvPr>
          <p:cNvSpPr/>
          <p:nvPr/>
        </p:nvSpPr>
        <p:spPr>
          <a:xfrm>
            <a:off x="3142054" y="1558551"/>
            <a:ext cx="2163747" cy="1021141"/>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B1844BF1-BB3E-3FC3-82CD-FADDC0453AE3}"/>
              </a:ext>
              <a:ext uri="{C183D7F6-B498-43B3-948B-1728B52AA6E4}">
                <adec:decorative xmlns:adec="http://schemas.microsoft.com/office/drawing/2017/decorative" val="1"/>
              </a:ext>
            </a:extLst>
          </p:cNvPr>
          <p:cNvSpPr/>
          <p:nvPr/>
        </p:nvSpPr>
        <p:spPr>
          <a:xfrm>
            <a:off x="395129" y="2866263"/>
            <a:ext cx="1003022" cy="83504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Rectangle 6151">
            <a:extLst>
              <a:ext uri="{FF2B5EF4-FFF2-40B4-BE49-F238E27FC236}">
                <a16:creationId xmlns:a16="http://schemas.microsoft.com/office/drawing/2014/main" id="{54B3B61F-93EA-2C1C-D200-9B3541A14DAB}"/>
              </a:ext>
              <a:ext uri="{C183D7F6-B498-43B3-948B-1728B52AA6E4}">
                <adec:decorative xmlns:adec="http://schemas.microsoft.com/office/drawing/2017/decorative" val="1"/>
              </a:ext>
            </a:extLst>
          </p:cNvPr>
          <p:cNvSpPr/>
          <p:nvPr/>
        </p:nvSpPr>
        <p:spPr>
          <a:xfrm>
            <a:off x="3098545" y="2886377"/>
            <a:ext cx="643310" cy="833237"/>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4851A55-E0E0-322B-6F0A-07CF3F9A0847}"/>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6158" name="Rectangle 6157">
            <a:extLst>
              <a:ext uri="{FF2B5EF4-FFF2-40B4-BE49-F238E27FC236}">
                <a16:creationId xmlns:a16="http://schemas.microsoft.com/office/drawing/2014/main" id="{89379EED-2C8C-EA8E-20AF-5C6AD6F6DDBB}"/>
              </a:ext>
              <a:ext uri="{C183D7F6-B498-43B3-948B-1728B52AA6E4}">
                <adec:decorative xmlns:adec="http://schemas.microsoft.com/office/drawing/2017/decorative" val="1"/>
              </a:ext>
            </a:extLst>
          </p:cNvPr>
          <p:cNvSpPr/>
          <p:nvPr/>
        </p:nvSpPr>
        <p:spPr>
          <a:xfrm>
            <a:off x="370798" y="3782649"/>
            <a:ext cx="1035871" cy="627118"/>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41C96693-7D01-9E31-57CF-F429CA69441C}"/>
              </a:ext>
              <a:ext uri="{C183D7F6-B498-43B3-948B-1728B52AA6E4}">
                <adec:decorative xmlns:adec="http://schemas.microsoft.com/office/drawing/2017/decorative" val="1"/>
              </a:ext>
            </a:extLst>
          </p:cNvPr>
          <p:cNvSpPr/>
          <p:nvPr/>
        </p:nvSpPr>
        <p:spPr>
          <a:xfrm>
            <a:off x="353505" y="5452837"/>
            <a:ext cx="4952296" cy="274017"/>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Rectangle 6166">
            <a:extLst>
              <a:ext uri="{FF2B5EF4-FFF2-40B4-BE49-F238E27FC236}">
                <a16:creationId xmlns:a16="http://schemas.microsoft.com/office/drawing/2014/main" id="{9C9456B1-6725-ED1F-3A2E-82DED86979B0}"/>
              </a:ext>
              <a:ext uri="{C183D7F6-B498-43B3-948B-1728B52AA6E4}">
                <adec:decorative xmlns:adec="http://schemas.microsoft.com/office/drawing/2017/decorative" val="1"/>
              </a:ext>
            </a:extLst>
          </p:cNvPr>
          <p:cNvSpPr/>
          <p:nvPr/>
        </p:nvSpPr>
        <p:spPr>
          <a:xfrm>
            <a:off x="344494" y="6179240"/>
            <a:ext cx="4952296" cy="492136"/>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4" name="Rectangle 6173">
            <a:extLst>
              <a:ext uri="{FF2B5EF4-FFF2-40B4-BE49-F238E27FC236}">
                <a16:creationId xmlns:a16="http://schemas.microsoft.com/office/drawing/2014/main" id="{395CD417-8C50-BC38-5739-B10CE86DBD51}"/>
              </a:ext>
              <a:ext uri="{C183D7F6-B498-43B3-948B-1728B52AA6E4}">
                <adec:decorative xmlns:adec="http://schemas.microsoft.com/office/drawing/2017/decorative" val="1"/>
              </a:ext>
            </a:extLst>
          </p:cNvPr>
          <p:cNvSpPr/>
          <p:nvPr/>
        </p:nvSpPr>
        <p:spPr>
          <a:xfrm>
            <a:off x="1427443" y="2868303"/>
            <a:ext cx="1650328" cy="864740"/>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3B7F3-1A91-0BB5-80E4-AE34117EF3B8}"/>
              </a:ext>
            </a:extLst>
          </p:cNvPr>
          <p:cNvSpPr txBox="1">
            <a:spLocks noGrp="1"/>
          </p:cNvSpPr>
          <p:nvPr>
            <p:ph type="title" idx="4294967295"/>
          </p:nvPr>
        </p:nvSpPr>
        <p:spPr>
          <a:xfrm>
            <a:off x="298546" y="1443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effectLst/>
                <a:uLnTx/>
                <a:uFillTx/>
                <a:latin typeface="Arial"/>
                <a:cs typeface="Calibri"/>
              </a:rPr>
              <a:t>VA Form 22-1999 Side A to EM Overview</a:t>
            </a:r>
            <a:r>
              <a:rPr lang="en-US" sz="2800">
                <a:latin typeface="Arial"/>
                <a:cs typeface="Calibri"/>
              </a:rPr>
              <a:t> </a:t>
            </a:r>
            <a:endParaRPr lang="en-US" sz="2800" b="1" i="0" u="none" strike="noStrike" kern="1200" cap="none" spc="0" normalizeH="0" baseline="0" noProof="0">
              <a:ln>
                <a:noFill/>
              </a:ln>
              <a:effectLst/>
              <a:uLnTx/>
              <a:uFillTx/>
              <a:latin typeface="Arial"/>
              <a:cs typeface="Calibri" panose="020F0502020204030204" pitchFamily="34" charset="0"/>
            </a:endParaRPr>
          </a:p>
        </p:txBody>
      </p:sp>
      <p:sp>
        <p:nvSpPr>
          <p:cNvPr id="7" name="TextBox 6">
            <a:extLst>
              <a:ext uri="{FF2B5EF4-FFF2-40B4-BE49-F238E27FC236}">
                <a16:creationId xmlns:a16="http://schemas.microsoft.com/office/drawing/2014/main" id="{2ECD2349-7979-EEB8-0C58-8246C92E9833}"/>
              </a:ext>
            </a:extLst>
          </p:cNvPr>
          <p:cNvSpPr txBox="1"/>
          <p:nvPr/>
        </p:nvSpPr>
        <p:spPr>
          <a:xfrm>
            <a:off x="298174" y="504909"/>
            <a:ext cx="11693801" cy="933723"/>
          </a:xfrm>
          <a:prstGeom prst="rect">
            <a:avLst/>
          </a:prstGeom>
          <a:noFill/>
        </p:spPr>
        <p:txBody>
          <a:bodyPr wrap="square" lIns="0" tIns="0" rIns="0" bIns="0" rtlCol="0" anchor="t">
            <a:noAutofit/>
          </a:bodyPr>
          <a:lstStyle/>
          <a:p>
            <a:pPr defTabSz="228600">
              <a:spcAft>
                <a:spcPts val="1200"/>
              </a:spcAft>
              <a:defRPr/>
            </a:pPr>
            <a:r>
              <a:rPr lang="en-US" dirty="0">
                <a:solidFill>
                  <a:srgbClr val="002060"/>
                </a:solidFill>
                <a:latin typeface="Arial"/>
                <a:cs typeface="Calibri"/>
              </a:rPr>
              <a:t>In EM, you need to first find the student or create a record for the student in the system before you can add an enrollment. The following sections aligns VA Form 22-1999 Side A to how these actions are completed in EM.</a:t>
            </a:r>
            <a:endParaRPr lang="en-US" b="0" i="0" u="none" strike="noStrike" kern="1200" cap="none" spc="0" normalizeH="0" baseline="0" noProof="0" dirty="0">
              <a:ln>
                <a:noFill/>
              </a:ln>
              <a:solidFill>
                <a:srgbClr val="002060"/>
              </a:solidFill>
              <a:effectLst/>
              <a:uLnTx/>
              <a:uFillTx/>
              <a:latin typeface="Arial"/>
              <a:cs typeface="Calibri"/>
            </a:endParaRPr>
          </a:p>
        </p:txBody>
      </p:sp>
      <p:grpSp>
        <p:nvGrpSpPr>
          <p:cNvPr id="6145" name="Group 6144" descr="Paper 22-1999 Side A Form with highlighted fields. Fields are highlighted according to whether they align to the Submitting an Enrollment process, Creating a Student process, or both in Enrollment Manager. Highlight fields have colorful labels, both numbers and letters. &#10;&#10;The first lable is a green circle with a &quot;1&quot; inside. ">
            <a:extLst>
              <a:ext uri="{FF2B5EF4-FFF2-40B4-BE49-F238E27FC236}">
                <a16:creationId xmlns:a16="http://schemas.microsoft.com/office/drawing/2014/main" id="{04CC1456-728E-5358-C1B2-0AB4034F7809}"/>
              </a:ext>
            </a:extLst>
          </p:cNvPr>
          <p:cNvGrpSpPr/>
          <p:nvPr/>
        </p:nvGrpSpPr>
        <p:grpSpPr>
          <a:xfrm>
            <a:off x="1942487" y="1558551"/>
            <a:ext cx="434307" cy="434307"/>
            <a:chOff x="8554625" y="-545463"/>
            <a:chExt cx="434307" cy="434307"/>
          </a:xfrm>
        </p:grpSpPr>
        <p:sp>
          <p:nvSpPr>
            <p:cNvPr id="6147" name="Oval 6146">
              <a:extLst>
                <a:ext uri="{FF2B5EF4-FFF2-40B4-BE49-F238E27FC236}">
                  <a16:creationId xmlns:a16="http://schemas.microsoft.com/office/drawing/2014/main" id="{4CBC7C83-B0AB-D757-E586-2104ACAD0D7E}"/>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Graphic 6147" descr="Badge 1 with solid fill">
              <a:hlinkClick r:id="" action="ppaction://noaction"/>
              <a:extLst>
                <a:ext uri="{FF2B5EF4-FFF2-40B4-BE49-F238E27FC236}">
                  <a16:creationId xmlns:a16="http://schemas.microsoft.com/office/drawing/2014/main" id="{BF1E8035-DFC8-AE6B-2E9F-3B387C2B4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sp>
        <p:nvSpPr>
          <p:cNvPr id="19" name="Oval 18">
            <a:hlinkClick r:id="" action="ppaction://noaction"/>
            <a:extLst>
              <a:ext uri="{FF2B5EF4-FFF2-40B4-BE49-F238E27FC236}">
                <a16:creationId xmlns:a16="http://schemas.microsoft.com/office/drawing/2014/main" id="{0E59DF19-80B3-4A54-84D6-EE0688B689F2}"/>
              </a:ext>
            </a:extLst>
          </p:cNvPr>
          <p:cNvSpPr/>
          <p:nvPr/>
        </p:nvSpPr>
        <p:spPr>
          <a:xfrm>
            <a:off x="2392969" y="158263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grpSp>
        <p:nvGrpSpPr>
          <p:cNvPr id="6149" name="Group 6148" descr="Green circle with a &quot;2&quot; inside. ">
            <a:extLst>
              <a:ext uri="{FF2B5EF4-FFF2-40B4-BE49-F238E27FC236}">
                <a16:creationId xmlns:a16="http://schemas.microsoft.com/office/drawing/2014/main" id="{B91F6E33-46C2-26EF-EA95-2792BF3BA3E0}"/>
              </a:ext>
            </a:extLst>
          </p:cNvPr>
          <p:cNvGrpSpPr/>
          <p:nvPr/>
        </p:nvGrpSpPr>
        <p:grpSpPr>
          <a:xfrm>
            <a:off x="702861" y="3322385"/>
            <a:ext cx="436999" cy="436999"/>
            <a:chOff x="10349594" y="-524906"/>
            <a:chExt cx="436999" cy="436999"/>
          </a:xfrm>
        </p:grpSpPr>
        <p:sp>
          <p:nvSpPr>
            <p:cNvPr id="6150" name="Oval 6149">
              <a:extLst>
                <a:ext uri="{FF2B5EF4-FFF2-40B4-BE49-F238E27FC236}">
                  <a16:creationId xmlns:a16="http://schemas.microsoft.com/office/drawing/2014/main" id="{277ECCE3-6E6E-B2BB-A921-0B23E0EE25CD}"/>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1" name="Graphic 6150" descr="Badge with solid fill">
              <a:extLst>
                <a:ext uri="{FF2B5EF4-FFF2-40B4-BE49-F238E27FC236}">
                  <a16:creationId xmlns:a16="http://schemas.microsoft.com/office/drawing/2014/main" id="{3D5F27A6-DEA7-4570-8F46-F9E09EF5F9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grpSp>
        <p:nvGrpSpPr>
          <p:cNvPr id="6175" name="Group 6174" descr="Green circle with a &quot;3&quot; inside.">
            <a:extLst>
              <a:ext uri="{FF2B5EF4-FFF2-40B4-BE49-F238E27FC236}">
                <a16:creationId xmlns:a16="http://schemas.microsoft.com/office/drawing/2014/main" id="{BB5635DB-98CC-661A-B22B-557077AD1627}"/>
              </a:ext>
            </a:extLst>
          </p:cNvPr>
          <p:cNvGrpSpPr/>
          <p:nvPr/>
        </p:nvGrpSpPr>
        <p:grpSpPr>
          <a:xfrm>
            <a:off x="2065329" y="3322385"/>
            <a:ext cx="436999" cy="436999"/>
            <a:chOff x="8612692" y="-402419"/>
            <a:chExt cx="436999" cy="436999"/>
          </a:xfrm>
        </p:grpSpPr>
        <p:sp>
          <p:nvSpPr>
            <p:cNvPr id="6176" name="Oval 6175">
              <a:extLst>
                <a:ext uri="{FF2B5EF4-FFF2-40B4-BE49-F238E27FC236}">
                  <a16:creationId xmlns:a16="http://schemas.microsoft.com/office/drawing/2014/main" id="{C1A1C6AC-19BF-2D36-84D2-C63D55E46740}"/>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77" name="Graphic 6176" descr="Badge 3 with solid fill">
              <a:extLst>
                <a:ext uri="{FF2B5EF4-FFF2-40B4-BE49-F238E27FC236}">
                  <a16:creationId xmlns:a16="http://schemas.microsoft.com/office/drawing/2014/main" id="{34668ECE-6CCD-A2D9-71FF-B134245F28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grpSp>
        <p:nvGrpSpPr>
          <p:cNvPr id="9" name="Group 8" descr="Green circle with a &quot;4&quot; inside. ">
            <a:extLst>
              <a:ext uri="{FF2B5EF4-FFF2-40B4-BE49-F238E27FC236}">
                <a16:creationId xmlns:a16="http://schemas.microsoft.com/office/drawing/2014/main" id="{3530E097-B975-DEDB-F623-2C078639E876}"/>
              </a:ext>
            </a:extLst>
          </p:cNvPr>
          <p:cNvGrpSpPr/>
          <p:nvPr/>
        </p:nvGrpSpPr>
        <p:grpSpPr>
          <a:xfrm>
            <a:off x="3201700" y="3322384"/>
            <a:ext cx="436999" cy="436999"/>
            <a:chOff x="6844617" y="7167394"/>
            <a:chExt cx="436999" cy="436999"/>
          </a:xfrm>
        </p:grpSpPr>
        <p:sp>
          <p:nvSpPr>
            <p:cNvPr id="6156" name="Oval 6155">
              <a:extLst>
                <a:ext uri="{FF2B5EF4-FFF2-40B4-BE49-F238E27FC236}">
                  <a16:creationId xmlns:a16="http://schemas.microsoft.com/office/drawing/2014/main" id="{5D0E63FD-0617-53E5-6382-6E50A903A0CD}"/>
                </a:ext>
              </a:extLst>
            </p:cNvPr>
            <p:cNvSpPr/>
            <p:nvPr/>
          </p:nvSpPr>
          <p:spPr>
            <a:xfrm>
              <a:off x="6925956" y="7248146"/>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7" name="Graphic 6156">
              <a:extLst>
                <a:ext uri="{FF2B5EF4-FFF2-40B4-BE49-F238E27FC236}">
                  <a16:creationId xmlns:a16="http://schemas.microsoft.com/office/drawing/2014/main" id="{EECB088B-9246-7178-F719-EC9B1C3A2B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4617" y="7167394"/>
              <a:ext cx="436999" cy="436999"/>
            </a:xfrm>
            <a:prstGeom prst="rect">
              <a:avLst/>
            </a:prstGeom>
          </p:spPr>
        </p:pic>
      </p:grpSp>
      <p:grpSp>
        <p:nvGrpSpPr>
          <p:cNvPr id="6159" name="Group 6158" descr="Green circle with a &quot;5&quot; inside. ">
            <a:extLst>
              <a:ext uri="{FF2B5EF4-FFF2-40B4-BE49-F238E27FC236}">
                <a16:creationId xmlns:a16="http://schemas.microsoft.com/office/drawing/2014/main" id="{67776320-36A4-9E64-DD5B-53987A20FE56}"/>
              </a:ext>
            </a:extLst>
          </p:cNvPr>
          <p:cNvGrpSpPr/>
          <p:nvPr/>
        </p:nvGrpSpPr>
        <p:grpSpPr>
          <a:xfrm>
            <a:off x="641113" y="4015554"/>
            <a:ext cx="436999" cy="436999"/>
            <a:chOff x="8112325" y="-568256"/>
            <a:chExt cx="436999" cy="436999"/>
          </a:xfrm>
        </p:grpSpPr>
        <p:sp>
          <p:nvSpPr>
            <p:cNvPr id="6160" name="TextBox 6159">
              <a:extLst>
                <a:ext uri="{FF2B5EF4-FFF2-40B4-BE49-F238E27FC236}">
                  <a16:creationId xmlns:a16="http://schemas.microsoft.com/office/drawing/2014/main" id="{59E39545-7A58-615E-B317-F0AB7424EA18}"/>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6161" name="Oval 6160">
              <a:extLst>
                <a:ext uri="{FF2B5EF4-FFF2-40B4-BE49-F238E27FC236}">
                  <a16:creationId xmlns:a16="http://schemas.microsoft.com/office/drawing/2014/main" id="{C6A3D1E2-5AA5-DEB7-51E8-BE008F797196}"/>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2" name="Graphic 6161" descr="Badge 5 with solid fill">
              <a:extLst>
                <a:ext uri="{FF2B5EF4-FFF2-40B4-BE49-F238E27FC236}">
                  <a16:creationId xmlns:a16="http://schemas.microsoft.com/office/drawing/2014/main" id="{C5BE2FF6-8C38-A819-9FFB-5419BB8A09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2325" y="-568256"/>
              <a:ext cx="436999" cy="436999"/>
            </a:xfrm>
            <a:prstGeom prst="rect">
              <a:avLst/>
            </a:prstGeom>
          </p:spPr>
        </p:pic>
      </p:grpSp>
      <p:grpSp>
        <p:nvGrpSpPr>
          <p:cNvPr id="6164" name="Group 6163" descr="Green circle with a &quot;6&quot; inside. ">
            <a:extLst>
              <a:ext uri="{FF2B5EF4-FFF2-40B4-BE49-F238E27FC236}">
                <a16:creationId xmlns:a16="http://schemas.microsoft.com/office/drawing/2014/main" id="{EA6B7138-2383-FF5E-6744-EC7D89653181}"/>
              </a:ext>
            </a:extLst>
          </p:cNvPr>
          <p:cNvGrpSpPr/>
          <p:nvPr/>
        </p:nvGrpSpPr>
        <p:grpSpPr>
          <a:xfrm>
            <a:off x="2226184" y="5348821"/>
            <a:ext cx="436999" cy="436999"/>
            <a:chOff x="5731220" y="-598616"/>
            <a:chExt cx="436999" cy="436999"/>
          </a:xfrm>
        </p:grpSpPr>
        <p:sp>
          <p:nvSpPr>
            <p:cNvPr id="6165" name="Oval 6164">
              <a:extLst>
                <a:ext uri="{FF2B5EF4-FFF2-40B4-BE49-F238E27FC236}">
                  <a16:creationId xmlns:a16="http://schemas.microsoft.com/office/drawing/2014/main" id="{4AB6051F-8DC8-9D8D-9413-1517D7F393CE}"/>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6" name="Graphic 6165" descr="Badge 6 with solid fill">
              <a:extLst>
                <a:ext uri="{FF2B5EF4-FFF2-40B4-BE49-F238E27FC236}">
                  <a16:creationId xmlns:a16="http://schemas.microsoft.com/office/drawing/2014/main" id="{D6454194-5740-996C-99B6-2CA78E9F0D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31220" y="-598616"/>
              <a:ext cx="436999" cy="436999"/>
            </a:xfrm>
            <a:prstGeom prst="rect">
              <a:avLst/>
            </a:prstGeom>
          </p:spPr>
        </p:pic>
      </p:grpSp>
      <p:grpSp>
        <p:nvGrpSpPr>
          <p:cNvPr id="6168" name="Group 6167" descr="Green circle with a &quot;7&quot; inside. ">
            <a:extLst>
              <a:ext uri="{FF2B5EF4-FFF2-40B4-BE49-F238E27FC236}">
                <a16:creationId xmlns:a16="http://schemas.microsoft.com/office/drawing/2014/main" id="{6DAA39B9-3E11-CCC2-D6A7-F837A7B307AE}"/>
              </a:ext>
            </a:extLst>
          </p:cNvPr>
          <p:cNvGrpSpPr/>
          <p:nvPr/>
        </p:nvGrpSpPr>
        <p:grpSpPr>
          <a:xfrm>
            <a:off x="2663183" y="6192355"/>
            <a:ext cx="434308" cy="434308"/>
            <a:chOff x="4071485" y="-579295"/>
            <a:chExt cx="434308" cy="434308"/>
          </a:xfrm>
        </p:grpSpPr>
        <p:sp>
          <p:nvSpPr>
            <p:cNvPr id="6169" name="Oval 6168">
              <a:extLst>
                <a:ext uri="{FF2B5EF4-FFF2-40B4-BE49-F238E27FC236}">
                  <a16:creationId xmlns:a16="http://schemas.microsoft.com/office/drawing/2014/main" id="{038E0723-EF9A-3564-C0C8-785196210494}"/>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70" name="Graphic 6169" descr="Badge 7 with solid fill">
              <a:hlinkClick r:id="rId15" action="ppaction://hlinksldjump"/>
              <a:extLst>
                <a:ext uri="{FF2B5EF4-FFF2-40B4-BE49-F238E27FC236}">
                  <a16:creationId xmlns:a16="http://schemas.microsoft.com/office/drawing/2014/main" id="{DAE31DED-6660-72AB-10B3-2D4C3D48FD3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71485" y="-579295"/>
              <a:ext cx="434308" cy="434308"/>
            </a:xfrm>
            <a:prstGeom prst="rect">
              <a:avLst/>
            </a:prstGeom>
          </p:spPr>
        </p:pic>
      </p:grpSp>
      <p:sp>
        <p:nvSpPr>
          <p:cNvPr id="20" name="Oval 19">
            <a:hlinkClick r:id="" action="ppaction://noaction"/>
            <a:extLst>
              <a:ext uri="{FF2B5EF4-FFF2-40B4-BE49-F238E27FC236}">
                <a16:creationId xmlns:a16="http://schemas.microsoft.com/office/drawing/2014/main" id="{4620B75E-E200-4D01-8E9F-A644F771E0B0}"/>
              </a:ext>
            </a:extLst>
          </p:cNvPr>
          <p:cNvSpPr/>
          <p:nvPr/>
        </p:nvSpPr>
        <p:spPr>
          <a:xfrm>
            <a:off x="4819959" y="1530458"/>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panose="020F0502020204030204" pitchFamily="34" charset="0"/>
                <a:cs typeface="Calibri" panose="020F0502020204030204" pitchFamily="34" charset="0"/>
              </a:rPr>
              <a:t>B</a:t>
            </a:r>
            <a:endParaRPr lang="en-US"/>
          </a:p>
        </p:txBody>
      </p:sp>
      <p:sp>
        <p:nvSpPr>
          <p:cNvPr id="21" name="Oval 20">
            <a:hlinkClick r:id="" action="ppaction://noaction"/>
            <a:extLst>
              <a:ext uri="{FF2B5EF4-FFF2-40B4-BE49-F238E27FC236}">
                <a16:creationId xmlns:a16="http://schemas.microsoft.com/office/drawing/2014/main" id="{601B9E63-2D0A-4B2E-8456-30899D988263}"/>
              </a:ext>
            </a:extLst>
          </p:cNvPr>
          <p:cNvSpPr/>
          <p:nvPr/>
        </p:nvSpPr>
        <p:spPr>
          <a:xfrm>
            <a:off x="1384118" y="2384547"/>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2" name="Oval 21">
            <a:hlinkClick r:id="" action="ppaction://noaction"/>
            <a:extLst>
              <a:ext uri="{FF2B5EF4-FFF2-40B4-BE49-F238E27FC236}">
                <a16:creationId xmlns:a16="http://schemas.microsoft.com/office/drawing/2014/main" id="{44DEF95A-5C83-4CFD-A30A-0BD06A1EE493}"/>
              </a:ext>
            </a:extLst>
          </p:cNvPr>
          <p:cNvSpPr/>
          <p:nvPr/>
        </p:nvSpPr>
        <p:spPr>
          <a:xfrm>
            <a:off x="4534176" y="2314745"/>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3" name="Oval 2">
            <a:hlinkClick r:id="" action="ppaction://noaction"/>
            <a:extLst>
              <a:ext uri="{FF2B5EF4-FFF2-40B4-BE49-F238E27FC236}">
                <a16:creationId xmlns:a16="http://schemas.microsoft.com/office/drawing/2014/main" id="{211ED5FC-536B-1752-2604-E155CDE86AC9}"/>
              </a:ext>
            </a:extLst>
          </p:cNvPr>
          <p:cNvSpPr/>
          <p:nvPr/>
        </p:nvSpPr>
        <p:spPr>
          <a:xfrm>
            <a:off x="4965561" y="194157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Calibri" panose="020F0502020204030204" pitchFamily="34" charset="0"/>
                <a:cs typeface="Calibri" panose="020F0502020204030204" pitchFamily="34" charset="0"/>
              </a:rPr>
              <a:t>E</a:t>
            </a: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BF570516-69E6-65DD-E95A-E389560EBC9F}"/>
              </a:ext>
              <a:ext uri="{C183D7F6-B498-43B3-948B-1728B52AA6E4}">
                <adec:decorative xmlns:adec="http://schemas.microsoft.com/office/drawing/2017/decorative" val="0"/>
              </a:ext>
            </a:extLst>
          </p:cNvPr>
          <p:cNvSpPr/>
          <p:nvPr/>
        </p:nvSpPr>
        <p:spPr>
          <a:xfrm>
            <a:off x="5422928" y="1188280"/>
            <a:ext cx="3213071"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800" b="1">
                <a:solidFill>
                  <a:srgbClr val="002060"/>
                </a:solidFill>
                <a:latin typeface="Arial"/>
                <a:cs typeface="Calibri"/>
              </a:rPr>
              <a:t>Submitting Enrollments</a:t>
            </a:r>
          </a:p>
        </p:txBody>
      </p:sp>
      <p:sp>
        <p:nvSpPr>
          <p:cNvPr id="6" name="TextBox 5">
            <a:extLst>
              <a:ext uri="{FF2B5EF4-FFF2-40B4-BE49-F238E27FC236}">
                <a16:creationId xmlns:a16="http://schemas.microsoft.com/office/drawing/2014/main" id="{D6AD4669-AB8D-673C-176E-B84944499E2F}"/>
              </a:ext>
            </a:extLst>
          </p:cNvPr>
          <p:cNvSpPr txBox="1"/>
          <p:nvPr/>
        </p:nvSpPr>
        <p:spPr>
          <a:xfrm>
            <a:off x="5455388" y="1662088"/>
            <a:ext cx="3054955" cy="1148115"/>
          </a:xfrm>
          <a:prstGeom prst="rect">
            <a:avLst/>
          </a:prstGeom>
          <a:noFill/>
        </p:spPr>
        <p:txBody>
          <a:bodyPr wrap="square" lIns="0" tIns="0" rIns="0" bIns="0" rtlCol="0" anchor="t">
            <a:noAutofit/>
          </a:bodyPr>
          <a:lstStyle/>
          <a:p>
            <a:pPr>
              <a:lnSpc>
                <a:spcPct val="115000"/>
              </a:lnSpc>
              <a:spcBef>
                <a:spcPts val="500"/>
              </a:spcBef>
              <a:spcAft>
                <a:spcPts val="1000"/>
              </a:spcAft>
            </a:pPr>
            <a:r>
              <a:rPr lang="en-US" sz="1400" dirty="0">
                <a:solidFill>
                  <a:srgbClr val="002060"/>
                </a:solidFill>
                <a:latin typeface="Arial"/>
                <a:cs typeface="Calibri"/>
              </a:rPr>
              <a:t>The process for submitting enrollment certifications in EM. Navigate to page 11 to view the crosswalk for instructions on submitting enrollments for IHL institution types in EM.</a:t>
            </a:r>
            <a:endParaRPr lang="en-US" sz="1400" noProof="0" dirty="0">
              <a:solidFill>
                <a:srgbClr val="002060"/>
              </a:solidFill>
              <a:latin typeface="Arial"/>
              <a:cs typeface="Calibri"/>
            </a:endParaRPr>
          </a:p>
        </p:txBody>
      </p:sp>
      <p:sp>
        <p:nvSpPr>
          <p:cNvPr id="11" name="TextBox 10">
            <a:extLst>
              <a:ext uri="{FF2B5EF4-FFF2-40B4-BE49-F238E27FC236}">
                <a16:creationId xmlns:a16="http://schemas.microsoft.com/office/drawing/2014/main" id="{3D72061E-F01C-C685-8BE4-63EAFF86E91D}"/>
              </a:ext>
            </a:extLst>
          </p:cNvPr>
          <p:cNvSpPr txBox="1"/>
          <p:nvPr/>
        </p:nvSpPr>
        <p:spPr>
          <a:xfrm>
            <a:off x="5455388" y="3478032"/>
            <a:ext cx="2454699" cy="2068064"/>
          </a:xfrm>
          <a:prstGeom prst="rect">
            <a:avLst/>
          </a:prstGeom>
          <a:noFill/>
        </p:spPr>
        <p:txBody>
          <a:bodyPr wrap="square" lIns="0" tIns="0" rIns="0" bIns="0" rtlCol="0" anchor="t">
            <a:noAutofit/>
          </a:bodyPr>
          <a:lstStyle/>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Student Information</a:t>
            </a: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Begin and End Date for Courses</a:t>
            </a:r>
            <a:endParaRPr lang="en-US" sz="1600" b="0" i="0" u="none" strike="noStrike" dirty="0">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Credit or Clock Hours</a:t>
            </a:r>
            <a:endParaRPr lang="en-US" sz="1600" b="0" i="0" u="none" strike="noStrike" dirty="0">
              <a:solidFill>
                <a:srgbClr val="002060"/>
              </a:solidFill>
              <a:effectLst/>
              <a:latin typeface="Arial"/>
              <a:cs typeface="Calibri"/>
            </a:endParaRPr>
          </a:p>
          <a:p>
            <a:pPr marL="342900" indent="-342900" fontAlgn="ctr">
              <a:buFont typeface="+mj-lt"/>
              <a:buAutoNum type="arabicPeriod"/>
            </a:pPr>
            <a:r>
              <a:rPr lang="en-US" sz="1600" b="1" i="0" u="none" strike="noStrike" kern="1200" dirty="0">
                <a:solidFill>
                  <a:srgbClr val="002060"/>
                </a:solidFill>
                <a:effectLst/>
                <a:latin typeface="Arial"/>
                <a:cs typeface="Calibri"/>
              </a:rPr>
              <a:t>Tuition and Fees</a:t>
            </a:r>
            <a:r>
              <a:rPr lang="en-US" sz="1600" b="1" dirty="0">
                <a:solidFill>
                  <a:srgbClr val="002060"/>
                </a:solidFill>
                <a:latin typeface="Arial"/>
                <a:cs typeface="Calibri"/>
              </a:rPr>
              <a:t> </a:t>
            </a:r>
            <a:endParaRPr lang="en-US" sz="1600" dirty="0">
              <a:solidFill>
                <a:srgbClr val="002060"/>
              </a:solidFill>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Vacation Period</a:t>
            </a:r>
            <a:endParaRPr lang="en-US" sz="1600" b="0" i="0" u="none" strike="noStrike" dirty="0">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Notes</a:t>
            </a:r>
            <a:endParaRPr lang="en-US" sz="1600" b="0" i="0" u="none" strike="noStrike" dirty="0">
              <a:solidFill>
                <a:srgbClr val="002060"/>
              </a:solidFill>
              <a:effectLst/>
              <a:latin typeface="Arial"/>
              <a:cs typeface="Calibri"/>
            </a:endParaRPr>
          </a:p>
          <a:p>
            <a:pPr marL="342900" indent="-342900" fontAlgn="ctr">
              <a:buFont typeface="+mj-lt"/>
              <a:buAutoNum type="arabicPeriod"/>
            </a:pPr>
            <a:r>
              <a:rPr lang="en-US" sz="1600" b="1" i="0" u="none" strike="noStrike" kern="1200" dirty="0">
                <a:solidFill>
                  <a:srgbClr val="002060"/>
                </a:solidFill>
                <a:effectLst/>
                <a:latin typeface="Arial"/>
                <a:cs typeface="Calibri"/>
              </a:rPr>
              <a:t>SCO Certification</a:t>
            </a:r>
            <a:r>
              <a:rPr lang="en-US" sz="1600" b="1" dirty="0">
                <a:solidFill>
                  <a:srgbClr val="002060"/>
                </a:solidFill>
                <a:latin typeface="Arial"/>
                <a:cs typeface="Calibri"/>
              </a:rPr>
              <a:t> </a:t>
            </a:r>
            <a:endParaRPr lang="en-US" sz="1600" b="0" i="0" u="none" strike="noStrike" dirty="0">
              <a:solidFill>
                <a:srgbClr val="002060"/>
              </a:solidFill>
              <a:effectLst/>
              <a:latin typeface="Arial"/>
              <a:cs typeface="Calibri" panose="020F0502020204030204" pitchFamily="34" charset="0"/>
            </a:endParaRPr>
          </a:p>
          <a:p>
            <a:pPr>
              <a:spcBef>
                <a:spcPts val="500"/>
              </a:spcBef>
              <a:spcAft>
                <a:spcPts val="1000"/>
              </a:spcAft>
            </a:pPr>
            <a:endParaRPr lang="en-US" sz="1600" noProof="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FB22EAC-113B-4825-53D0-BF06933D1F8B}"/>
              </a:ext>
              <a:ext uri="{C183D7F6-B498-43B3-948B-1728B52AA6E4}">
                <adec:decorative xmlns:adec="http://schemas.microsoft.com/office/drawing/2017/decorative" val="0"/>
              </a:ext>
            </a:extLst>
          </p:cNvPr>
          <p:cNvSpPr/>
          <p:nvPr/>
        </p:nvSpPr>
        <p:spPr>
          <a:xfrm>
            <a:off x="8771779" y="1188280"/>
            <a:ext cx="3026804" cy="43441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5000"/>
              </a:lnSpc>
              <a:spcBef>
                <a:spcPts val="500"/>
              </a:spcBef>
              <a:spcAft>
                <a:spcPts val="1000"/>
              </a:spcAft>
            </a:pPr>
            <a:r>
              <a:rPr lang="en-US" sz="1800" b="1">
                <a:solidFill>
                  <a:srgbClr val="002060"/>
                </a:solidFill>
                <a:latin typeface="Arial"/>
                <a:cs typeface="Calibri"/>
              </a:rPr>
              <a:t>Creating a Student</a:t>
            </a:r>
          </a:p>
        </p:txBody>
      </p:sp>
      <p:sp>
        <p:nvSpPr>
          <p:cNvPr id="4" name="TextBox 3">
            <a:extLst>
              <a:ext uri="{FF2B5EF4-FFF2-40B4-BE49-F238E27FC236}">
                <a16:creationId xmlns:a16="http://schemas.microsoft.com/office/drawing/2014/main" id="{FC0245C2-D9A7-EFDE-6B4F-47844DA9E855}"/>
              </a:ext>
            </a:extLst>
          </p:cNvPr>
          <p:cNvSpPr txBox="1"/>
          <p:nvPr/>
        </p:nvSpPr>
        <p:spPr>
          <a:xfrm>
            <a:off x="8831192" y="1662088"/>
            <a:ext cx="3033787" cy="1733048"/>
          </a:xfrm>
          <a:prstGeom prst="rect">
            <a:avLst/>
          </a:prstGeom>
          <a:noFill/>
        </p:spPr>
        <p:txBody>
          <a:bodyPr wrap="square" lIns="0" tIns="0" rIns="0" bIns="0" rtlCol="0" anchor="t">
            <a:noAutofit/>
          </a:bodyPr>
          <a:lstStyle/>
          <a:p>
            <a:pPr>
              <a:lnSpc>
                <a:spcPct val="115000"/>
              </a:lnSpc>
              <a:spcBef>
                <a:spcPts val="500"/>
              </a:spcBef>
              <a:spcAft>
                <a:spcPts val="1000"/>
              </a:spcAft>
            </a:pPr>
            <a:r>
              <a:rPr lang="en-US" sz="1400">
                <a:solidFill>
                  <a:srgbClr val="002060"/>
                </a:solidFill>
                <a:latin typeface="Arial"/>
                <a:cs typeface="Calibri"/>
              </a:rPr>
              <a:t>T</a:t>
            </a:r>
            <a:r>
              <a:rPr lang="en-US" sz="1300">
                <a:solidFill>
                  <a:srgbClr val="002060"/>
                </a:solidFill>
                <a:latin typeface="Arial"/>
                <a:cs typeface="Calibri"/>
              </a:rPr>
              <a:t>he process of entering a student’s biographical and program information into EM. SCOs only create a student if the student cannot be found in a search. Navigate to the </a:t>
            </a:r>
            <a:r>
              <a:rPr kumimoji="0" lang="en-US" sz="1300" b="1" i="0" u="none" strike="noStrike" kern="1200" cap="none" spc="0" normalizeH="0" baseline="0" noProof="0">
                <a:ln>
                  <a:noFill/>
                </a:ln>
                <a:solidFill>
                  <a:srgbClr val="002060"/>
                </a:solidFill>
                <a:effectLst/>
                <a:uLnTx/>
                <a:uFillTx/>
                <a:latin typeface="Arial"/>
                <a:cs typeface="Calibri"/>
              </a:rPr>
              <a:t>EM User Guide </a:t>
            </a:r>
            <a:r>
              <a:rPr kumimoji="0" lang="en-US" sz="1300" b="0" i="0" u="none" strike="noStrike" kern="1200" cap="none" spc="0" normalizeH="0" baseline="0" noProof="0">
                <a:ln>
                  <a:noFill/>
                </a:ln>
                <a:solidFill>
                  <a:srgbClr val="002060"/>
                </a:solidFill>
                <a:effectLst/>
                <a:uLnTx/>
                <a:uFillTx/>
                <a:latin typeface="Arial"/>
                <a:cs typeface="Calibri"/>
              </a:rPr>
              <a:t>on the </a:t>
            </a:r>
            <a:r>
              <a:rPr kumimoji="0" lang="en-US" sz="1300" b="0" i="0" u="none" strike="noStrike" kern="1200" cap="none" spc="0" normalizeH="0" baseline="0" noProof="0">
                <a:ln>
                  <a:noFill/>
                </a:ln>
                <a:solidFill>
                  <a:srgbClr val="002060"/>
                </a:solidFill>
                <a:effectLst/>
                <a:uLnTx/>
                <a:uFillTx/>
                <a:latin typeface="Arial"/>
                <a:cs typeface="Calibri"/>
                <a:hlinkClick r:id="rId18">
                  <a:extLst>
                    <a:ext uri="{A12FA001-AC4F-418D-AE19-62706E023703}">
                      <ahyp:hlinkClr xmlns:ahyp="http://schemas.microsoft.com/office/drawing/2018/hyperlinkcolor" val="tx"/>
                    </a:ext>
                  </a:extLst>
                </a:hlinkClick>
              </a:rPr>
              <a:t>Resources for Schools</a:t>
            </a:r>
            <a:r>
              <a:rPr kumimoji="0" lang="en-US" sz="1300" b="0" i="0" u="none" strike="noStrike" kern="1200" cap="none" spc="0" normalizeH="0" baseline="0" noProof="0">
                <a:ln>
                  <a:noFill/>
                </a:ln>
                <a:solidFill>
                  <a:srgbClr val="002060"/>
                </a:solidFill>
                <a:effectLst/>
                <a:uLnTx/>
                <a:uFillTx/>
                <a:latin typeface="Arial"/>
                <a:cs typeface="Calibri"/>
              </a:rPr>
              <a:t> page </a:t>
            </a:r>
            <a:r>
              <a:rPr lang="en-US" sz="1300">
                <a:solidFill>
                  <a:srgbClr val="002060"/>
                </a:solidFill>
                <a:latin typeface="Arial"/>
                <a:cs typeface="Calibri"/>
              </a:rPr>
              <a:t>to learn how to search for a student.</a:t>
            </a:r>
          </a:p>
        </p:txBody>
      </p:sp>
      <p:sp>
        <p:nvSpPr>
          <p:cNvPr id="10" name="TextBox 9">
            <a:extLst>
              <a:ext uri="{FF2B5EF4-FFF2-40B4-BE49-F238E27FC236}">
                <a16:creationId xmlns:a16="http://schemas.microsoft.com/office/drawing/2014/main" id="{F618E4A5-B71A-D9E4-23C0-0A81FC66411C}"/>
              </a:ext>
            </a:extLst>
          </p:cNvPr>
          <p:cNvSpPr txBox="1"/>
          <p:nvPr/>
        </p:nvSpPr>
        <p:spPr>
          <a:xfrm>
            <a:off x="9079449" y="3478031"/>
            <a:ext cx="2651795" cy="1733048"/>
          </a:xfrm>
          <a:prstGeom prst="rect">
            <a:avLst/>
          </a:prstGeom>
          <a:noFill/>
        </p:spPr>
        <p:txBody>
          <a:bodyPr wrap="square" lIns="0" tIns="0" rIns="0" bIns="0" rtlCol="0" anchor="t">
            <a:noAutofit/>
          </a:bodyPr>
          <a:lstStyle/>
          <a:p>
            <a:pPr marL="342900" indent="-342900">
              <a:buFont typeface="+mj-lt"/>
              <a:buAutoNum type="alphaUcPeriod"/>
            </a:pPr>
            <a:r>
              <a:rPr lang="en-US" sz="1600" b="1" noProof="0">
                <a:solidFill>
                  <a:srgbClr val="002060"/>
                </a:solidFill>
                <a:latin typeface="Arial"/>
                <a:cs typeface="Calibri"/>
              </a:rPr>
              <a:t>Name of Student</a:t>
            </a:r>
            <a:r>
              <a:rPr lang="en-US" sz="1600" b="1">
                <a:solidFill>
                  <a:srgbClr val="002060"/>
                </a:solidFill>
                <a:latin typeface="Arial"/>
                <a:cs typeface="Calibri"/>
              </a:rPr>
              <a:t>, Current Address</a:t>
            </a:r>
          </a:p>
          <a:p>
            <a:pPr marL="342900" indent="-342900">
              <a:buFont typeface="+mj-lt"/>
              <a:buAutoNum type="alphaUcPeriod"/>
            </a:pPr>
            <a:r>
              <a:rPr lang="en-US" sz="1600" b="1">
                <a:solidFill>
                  <a:srgbClr val="002060"/>
                </a:solidFill>
                <a:latin typeface="Arial"/>
                <a:cs typeface="Calibri"/>
              </a:rPr>
              <a:t>Social Security Number (SSN) and/or VA File Number</a:t>
            </a:r>
          </a:p>
          <a:p>
            <a:pPr marL="342900" indent="-342900">
              <a:buFont typeface="+mj-lt"/>
              <a:buAutoNum type="alphaUcPeriod"/>
            </a:pPr>
            <a:r>
              <a:rPr lang="en-US" sz="1600" b="1">
                <a:solidFill>
                  <a:srgbClr val="002060"/>
                </a:solidFill>
                <a:latin typeface="Arial"/>
                <a:cs typeface="Calibri"/>
              </a:rPr>
              <a:t>Type of Training</a:t>
            </a:r>
          </a:p>
          <a:p>
            <a:pPr marL="342900" indent="-342900">
              <a:buFont typeface="+mj-lt"/>
              <a:buAutoNum type="alphaUcPeriod"/>
            </a:pPr>
            <a:r>
              <a:rPr lang="en-US" sz="1600" b="1">
                <a:solidFill>
                  <a:srgbClr val="002060"/>
                </a:solidFill>
                <a:latin typeface="Arial"/>
                <a:cs typeface="Calibri"/>
              </a:rPr>
              <a:t>Matriculated Student</a:t>
            </a:r>
          </a:p>
          <a:p>
            <a:pPr marL="342900" indent="-342900">
              <a:buFont typeface="+mj-lt"/>
              <a:buAutoNum type="alphaUcPeriod"/>
            </a:pPr>
            <a:r>
              <a:rPr lang="en-US" sz="1600" b="1">
                <a:solidFill>
                  <a:srgbClr val="002060"/>
                </a:solidFill>
                <a:latin typeface="Arial"/>
                <a:cs typeface="Calibri"/>
              </a:rPr>
              <a:t>Name of Program</a:t>
            </a:r>
          </a:p>
        </p:txBody>
      </p:sp>
      <p:sp>
        <p:nvSpPr>
          <p:cNvPr id="16" name="Rectangle 15">
            <a:extLst>
              <a:ext uri="{FF2B5EF4-FFF2-40B4-BE49-F238E27FC236}">
                <a16:creationId xmlns:a16="http://schemas.microsoft.com/office/drawing/2014/main" id="{C15FFE0B-AF6B-CE7B-B480-60A7C02EFCE5}"/>
              </a:ext>
              <a:ext uri="{C183D7F6-B498-43B3-948B-1728B52AA6E4}">
                <adec:decorative xmlns:adec="http://schemas.microsoft.com/office/drawing/2017/decorative" val="0"/>
              </a:ext>
            </a:extLst>
          </p:cNvPr>
          <p:cNvSpPr/>
          <p:nvPr/>
        </p:nvSpPr>
        <p:spPr>
          <a:xfrm>
            <a:off x="8831193" y="5560233"/>
            <a:ext cx="3168945" cy="1066425"/>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5000"/>
              </a:lnSpc>
              <a:spcBef>
                <a:spcPts val="500"/>
              </a:spcBef>
              <a:spcAft>
                <a:spcPts val="1000"/>
              </a:spcAft>
            </a:pPr>
            <a:r>
              <a:rPr lang="en-US" sz="1400" b="1">
                <a:solidFill>
                  <a:srgbClr val="002060"/>
                </a:solidFill>
                <a:latin typeface="Arial"/>
                <a:cs typeface="Calibri"/>
              </a:rPr>
              <a:t>Applicable to both Submitting Enrollments and Creating a Student</a:t>
            </a:r>
          </a:p>
        </p:txBody>
      </p:sp>
    </p:spTree>
    <p:extLst>
      <p:ext uri="{BB962C8B-B14F-4D97-AF65-F5344CB8AC3E}">
        <p14:creationId xmlns:p14="http://schemas.microsoft.com/office/powerpoint/2010/main" val="37533759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a:extLst>
              <a:ext uri="{FF2B5EF4-FFF2-40B4-BE49-F238E27FC236}">
                <a16:creationId xmlns:a16="http://schemas.microsoft.com/office/drawing/2014/main" id="{BAE6D72A-DC46-C824-2274-6640F0DDCA9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632523" y="938905"/>
            <a:ext cx="1843623" cy="196148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384CC25-475B-9F88-35A2-6D34E98812B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217614" y="2286455"/>
            <a:ext cx="2369513" cy="170247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390569B-5CBA-13D9-E577-3E5AFCB2DE2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632523" y="3654438"/>
            <a:ext cx="1917771" cy="119277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3C302CB-0F36-BEF9-5CA5-5C6C95AA904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239291" y="4796274"/>
            <a:ext cx="2339676" cy="58947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EF78F6A-3E71-E897-3867-AD856B26F03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841685" y="5898772"/>
            <a:ext cx="1707068" cy="2032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148CF45-6740-21FB-F74C-C36A71341D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8" name="Right Brace 7">
            <a:extLst>
              <a:ext uri="{FF2B5EF4-FFF2-40B4-BE49-F238E27FC236}">
                <a16:creationId xmlns:a16="http://schemas.microsoft.com/office/drawing/2014/main" id="{40C3C551-79DB-D1E0-611F-C17EBCF6568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H="1">
            <a:off x="6866217" y="2771069"/>
            <a:ext cx="252338" cy="81872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itle 1">
            <a:extLst>
              <a:ext uri="{FF2B5EF4-FFF2-40B4-BE49-F238E27FC236}">
                <a16:creationId xmlns:a16="http://schemas.microsoft.com/office/drawing/2014/main" id="{29BA7746-2CB5-7794-7C2A-7B07D9699BA1}"/>
              </a:ext>
            </a:extLst>
          </p:cNvPr>
          <p:cNvSpPr txBox="1">
            <a:spLocks noGrp="1" noRot="1" noMove="1" noResize="1" noEditPoints="1" noAdjustHandles="1" noChangeArrowheads="1" noChangeShapeType="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Adding a Monthly Cert (continued 1)</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23" name="TextBox 22">
            <a:extLst>
              <a:ext uri="{FF2B5EF4-FFF2-40B4-BE49-F238E27FC236}">
                <a16:creationId xmlns:a16="http://schemas.microsoft.com/office/drawing/2014/main" id="{DAC52A34-E869-1490-369D-4440324B5449}"/>
              </a:ext>
            </a:extLst>
          </p:cNvPr>
          <p:cNvSpPr txBox="1">
            <a:spLocks/>
          </p:cNvSpPr>
          <p:nvPr/>
        </p:nvSpPr>
        <p:spPr>
          <a:xfrm>
            <a:off x="628256" y="562390"/>
            <a:ext cx="6010787" cy="163079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400" b="1" dirty="0">
                <a:solidFill>
                  <a:schemeClr val="accent2"/>
                </a:solidFill>
                <a:latin typeface="Arial"/>
                <a:cs typeface="Calibri"/>
              </a:rPr>
              <a:t>2</a:t>
            </a:r>
            <a:r>
              <a:rPr lang="en-US" sz="1600" b="1" dirty="0">
                <a:solidFill>
                  <a:schemeClr val="accent2"/>
                </a:solidFill>
                <a:latin typeface="Arial"/>
                <a:cs typeface="Calibri"/>
              </a:rPr>
              <a:t>.</a:t>
            </a:r>
          </a:p>
          <a:p>
            <a:pPr algn="ctr" defTabSz="228600"/>
            <a:r>
              <a:rPr lang="en-US" sz="1400" b="1" dirty="0">
                <a:solidFill>
                  <a:schemeClr val="accent2"/>
                </a:solidFill>
                <a:latin typeface="Arial"/>
                <a:cs typeface="Calibri"/>
              </a:rPr>
              <a:t>For the first monthly certification, the “Reporting period begin date” auto populates to the first day of the enrollment. For all subsequent monthly certifications, the “Reporting period begin date” defaults to the first day of the month. The “Reporting period end date” defaults to the last day of each month. </a:t>
            </a:r>
          </a:p>
        </p:txBody>
      </p:sp>
      <p:grpSp>
        <p:nvGrpSpPr>
          <p:cNvPr id="5" name="Group 4" descr="Green circle with a &quot;2&quot; in the middle.">
            <a:extLst>
              <a:ext uri="{FF2B5EF4-FFF2-40B4-BE49-F238E27FC236}">
                <a16:creationId xmlns:a16="http://schemas.microsoft.com/office/drawing/2014/main" id="{B7AE5067-6CC3-1A51-2CB1-1C14538C646A}"/>
              </a:ext>
            </a:extLst>
          </p:cNvPr>
          <p:cNvGrpSpPr>
            <a:grpSpLocks noGrp="1" noUngrp="1" noRot="1" noMove="1" noResize="1"/>
          </p:cNvGrpSpPr>
          <p:nvPr/>
        </p:nvGrpSpPr>
        <p:grpSpPr>
          <a:xfrm>
            <a:off x="6418849" y="2946564"/>
            <a:ext cx="436999" cy="436999"/>
            <a:chOff x="10349594" y="-524906"/>
            <a:chExt cx="436999" cy="436999"/>
          </a:xfrm>
        </p:grpSpPr>
        <p:sp>
          <p:nvSpPr>
            <p:cNvPr id="12" name="Oval 11">
              <a:extLst>
                <a:ext uri="{FF2B5EF4-FFF2-40B4-BE49-F238E27FC236}">
                  <a16:creationId xmlns:a16="http://schemas.microsoft.com/office/drawing/2014/main" id="{877A9AEE-F517-CFF5-0158-70A062F5B9E7}"/>
                </a:ext>
              </a:extLst>
            </p:cNvPr>
            <p:cNvSpPr>
              <a:spLocks noGrp="1" noRot="1" noMove="1" noResize="1" noEditPoints="1" noAdjustHandles="1" noChangeArrowheads="1" noChangeShapeType="1"/>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F96A2C9E-9C98-0958-2EAA-26A897A252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594" y="-524906"/>
              <a:ext cx="436999" cy="436999"/>
            </a:xfrm>
            <a:prstGeom prst="rect">
              <a:avLst/>
            </a:prstGeom>
          </p:spPr>
        </p:pic>
      </p:grpSp>
      <p:grpSp>
        <p:nvGrpSpPr>
          <p:cNvPr id="2" name="Group 1" descr="EM screen of Add Flight Monthly Certification screen. Monthly certification informatin and Course hours and charges sections. ">
            <a:extLst>
              <a:ext uri="{FF2B5EF4-FFF2-40B4-BE49-F238E27FC236}">
                <a16:creationId xmlns:a16="http://schemas.microsoft.com/office/drawing/2014/main" id="{B4BF04E3-81D2-44A3-9055-6842210B25F1}"/>
              </a:ext>
            </a:extLst>
          </p:cNvPr>
          <p:cNvGrpSpPr>
            <a:grpSpLocks noGrp="1" noUngrp="1" noRot="1" noMove="1" noResize="1"/>
          </p:cNvGrpSpPr>
          <p:nvPr/>
        </p:nvGrpSpPr>
        <p:grpSpPr>
          <a:xfrm>
            <a:off x="7192454" y="504193"/>
            <a:ext cx="4577091" cy="6019836"/>
            <a:chOff x="6668936" y="92607"/>
            <a:chExt cx="4852010" cy="6813571"/>
          </a:xfrm>
        </p:grpSpPr>
        <p:pic>
          <p:nvPicPr>
            <p:cNvPr id="1026" name="Picture 2">
              <a:extLst>
                <a:ext uri="{FF2B5EF4-FFF2-40B4-BE49-F238E27FC236}">
                  <a16:creationId xmlns:a16="http://schemas.microsoft.com/office/drawing/2014/main" id="{50E619EA-2E23-421A-845A-6A7396B67CE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68936" y="92607"/>
              <a:ext cx="4852010" cy="390256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AE2CAE2-DDD1-4216-919C-90E14243504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68937" y="3995176"/>
              <a:ext cx="4836344" cy="291100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EA1A9A39-ACF7-26AC-3CF6-632AA12A4441}"/>
              </a:ext>
            </a:extLst>
          </p:cNvPr>
          <p:cNvSpPr txBox="1"/>
          <p:nvPr/>
        </p:nvSpPr>
        <p:spPr>
          <a:xfrm>
            <a:off x="631616" y="2233639"/>
            <a:ext cx="5195635" cy="93487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400" b="1">
                <a:solidFill>
                  <a:schemeClr val="accent2"/>
                </a:solidFill>
                <a:latin typeface="Arial"/>
                <a:cs typeface="Calibri"/>
              </a:rPr>
              <a:t>3.</a:t>
            </a:r>
          </a:p>
          <a:p>
            <a:pPr algn="ctr" defTabSz="228600"/>
            <a:r>
              <a:rPr lang="en-US" sz="1400" b="1">
                <a:solidFill>
                  <a:schemeClr val="accent2"/>
                </a:solidFill>
                <a:latin typeface="Arial"/>
                <a:cs typeface="Calibri"/>
              </a:rPr>
              <a:t>Select the “Add Flight Instruction” button to type the necessary data, e.g., begin date, end date, category, flight instruction, total cost, etc.</a:t>
            </a:r>
          </a:p>
        </p:txBody>
      </p:sp>
      <p:grpSp>
        <p:nvGrpSpPr>
          <p:cNvPr id="15" name="Group 14" descr="Green circle with a &quot;3&quot; in the middle.">
            <a:extLst>
              <a:ext uri="{FF2B5EF4-FFF2-40B4-BE49-F238E27FC236}">
                <a16:creationId xmlns:a16="http://schemas.microsoft.com/office/drawing/2014/main" id="{7CEC2ED0-D29D-4E06-5A42-FCB7BBD14952}"/>
              </a:ext>
            </a:extLst>
          </p:cNvPr>
          <p:cNvGrpSpPr>
            <a:grpSpLocks noGrp="1" noUngrp="1" noRot="1" noMove="1" noResize="1"/>
          </p:cNvGrpSpPr>
          <p:nvPr/>
        </p:nvGrpSpPr>
        <p:grpSpPr>
          <a:xfrm>
            <a:off x="6538298" y="3902421"/>
            <a:ext cx="436999" cy="436999"/>
            <a:chOff x="8612692" y="-402419"/>
            <a:chExt cx="436999" cy="436999"/>
          </a:xfrm>
        </p:grpSpPr>
        <p:sp>
          <p:nvSpPr>
            <p:cNvPr id="16" name="Oval 15">
              <a:extLst>
                <a:ext uri="{FF2B5EF4-FFF2-40B4-BE49-F238E27FC236}">
                  <a16:creationId xmlns:a16="http://schemas.microsoft.com/office/drawing/2014/main" id="{F1506667-56D3-3009-85B9-0A2BFC36CA5F}"/>
                </a:ext>
              </a:extLst>
            </p:cNvPr>
            <p:cNvSpPr>
              <a:spLocks noGrp="1" noRot="1" noMove="1" noResize="1" noEditPoints="1" noAdjustHandles="1" noChangeArrowheads="1" noChangeShapeType="1"/>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Graphic 16">
              <a:extLst>
                <a:ext uri="{FF2B5EF4-FFF2-40B4-BE49-F238E27FC236}">
                  <a16:creationId xmlns:a16="http://schemas.microsoft.com/office/drawing/2014/main" id="{73B1695A-70FA-D563-CB28-FD9C08BA1C83}"/>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sp>
        <p:nvSpPr>
          <p:cNvPr id="11" name="TextBox 10">
            <a:extLst>
              <a:ext uri="{FF2B5EF4-FFF2-40B4-BE49-F238E27FC236}">
                <a16:creationId xmlns:a16="http://schemas.microsoft.com/office/drawing/2014/main" id="{F70F1E2B-CF68-8E9F-2051-5110F9FEB35C}"/>
              </a:ext>
            </a:extLst>
          </p:cNvPr>
          <p:cNvSpPr txBox="1">
            <a:spLocks/>
          </p:cNvSpPr>
          <p:nvPr/>
        </p:nvSpPr>
        <p:spPr>
          <a:xfrm>
            <a:off x="628257" y="3229648"/>
            <a:ext cx="5025446" cy="84696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400" b="1">
                <a:solidFill>
                  <a:schemeClr val="accent2"/>
                </a:solidFill>
                <a:latin typeface="Arial"/>
                <a:cs typeface="Calibri"/>
              </a:rPr>
              <a:t>4.</a:t>
            </a:r>
          </a:p>
          <a:p>
            <a:pPr algn="ctr" defTabSz="228600"/>
            <a:r>
              <a:rPr lang="en-US" sz="1400" b="1">
                <a:solidFill>
                  <a:schemeClr val="accent2"/>
                </a:solidFill>
                <a:latin typeface="Arial"/>
                <a:cs typeface="Calibri"/>
              </a:rPr>
              <a:t>EM automatically calculates total costs based on inputs to the Course hours and charges section. </a:t>
            </a:r>
            <a:endParaRPr lang="en-US" sz="1400" b="1">
              <a:solidFill>
                <a:schemeClr val="accent2"/>
              </a:solidFill>
              <a:latin typeface="Arial"/>
              <a:cs typeface="Calibri" panose="020F0502020204030204" pitchFamily="34" charset="0"/>
            </a:endParaRPr>
          </a:p>
        </p:txBody>
      </p:sp>
      <p:grpSp>
        <p:nvGrpSpPr>
          <p:cNvPr id="18" name="Group 17" descr="Green circle with a &quot;4&quot; in the middle.">
            <a:extLst>
              <a:ext uri="{FF2B5EF4-FFF2-40B4-BE49-F238E27FC236}">
                <a16:creationId xmlns:a16="http://schemas.microsoft.com/office/drawing/2014/main" id="{7F295F7A-DF4B-7583-4A7B-B8C5E25A96F6}"/>
              </a:ext>
            </a:extLst>
          </p:cNvPr>
          <p:cNvGrpSpPr>
            <a:grpSpLocks noGrp="1" noUngrp="1" noRot="1" noMove="1" noResize="1"/>
          </p:cNvGrpSpPr>
          <p:nvPr/>
        </p:nvGrpSpPr>
        <p:grpSpPr>
          <a:xfrm>
            <a:off x="6538298" y="4732827"/>
            <a:ext cx="436999" cy="436999"/>
            <a:chOff x="5726058" y="2773100"/>
            <a:chExt cx="436999" cy="436999"/>
          </a:xfrm>
        </p:grpSpPr>
        <p:grpSp>
          <p:nvGrpSpPr>
            <p:cNvPr id="20" name="Group 19">
              <a:extLst>
                <a:ext uri="{FF2B5EF4-FFF2-40B4-BE49-F238E27FC236}">
                  <a16:creationId xmlns:a16="http://schemas.microsoft.com/office/drawing/2014/main" id="{1FFE5394-EDB0-C7F2-F40A-187FF49B03BF}"/>
                </a:ext>
              </a:extLst>
            </p:cNvPr>
            <p:cNvGrpSpPr>
              <a:grpSpLocks noGrp="1" noUngrp="1" noRot="1" noMove="1" noResize="1"/>
            </p:cNvGrpSpPr>
            <p:nvPr/>
          </p:nvGrpSpPr>
          <p:grpSpPr>
            <a:xfrm>
              <a:off x="5826804" y="2854439"/>
              <a:ext cx="274320" cy="274320"/>
              <a:chOff x="8151122" y="-486917"/>
              <a:chExt cx="274320" cy="274320"/>
            </a:xfrm>
          </p:grpSpPr>
          <p:sp>
            <p:nvSpPr>
              <p:cNvPr id="32" name="TextBox 31">
                <a:extLst>
                  <a:ext uri="{FF2B5EF4-FFF2-40B4-BE49-F238E27FC236}">
                    <a16:creationId xmlns:a16="http://schemas.microsoft.com/office/drawing/2014/main" id="{4FA96BE9-FA63-C2A2-C918-EB92ACAB8331}"/>
                  </a:ext>
                </a:extLst>
              </p:cNvPr>
              <p:cNvSpPr txBox="1">
                <a:spLocks noGrp="1" noRot="1" noMove="1" noResize="1" noEditPoints="1" noAdjustHandles="1" noChangeArrowheads="1" noChangeShapeType="1"/>
              </p:cNvSpPr>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AA19D000-4308-9BE1-74FB-B11D0822D92F}"/>
                  </a:ext>
                </a:extLst>
              </p:cNvPr>
              <p:cNvSpPr>
                <a:spLocks noGrp="1" noRot="1" noMove="1" noResize="1" noEditPoints="1" noAdjustHandles="1" noChangeArrowheads="1" noChangeShapeType="1"/>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2EAB4CA7-A39A-13EB-11D2-C0294E6078E2}"/>
                </a:ext>
              </a:extLst>
            </p:cNvPr>
            <p:cNvGrpSpPr>
              <a:grpSpLocks noGrp="1" noUngrp="1" noRot="1" noMove="1" noResize="1"/>
            </p:cNvGrpSpPr>
            <p:nvPr/>
          </p:nvGrpSpPr>
          <p:grpSpPr>
            <a:xfrm>
              <a:off x="5726058" y="2773100"/>
              <a:ext cx="436999" cy="436999"/>
              <a:chOff x="6941171" y="-523481"/>
              <a:chExt cx="436999" cy="436999"/>
            </a:xfrm>
          </p:grpSpPr>
          <p:sp>
            <p:nvSpPr>
              <p:cNvPr id="22" name="Oval 21">
                <a:extLst>
                  <a:ext uri="{FF2B5EF4-FFF2-40B4-BE49-F238E27FC236}">
                    <a16:creationId xmlns:a16="http://schemas.microsoft.com/office/drawing/2014/main" id="{1F26DA38-14DA-2935-6B37-F9DC0011109C}"/>
                  </a:ext>
                </a:extLst>
              </p:cNvPr>
              <p:cNvSpPr>
                <a:spLocks noGrp="1" noRot="1" noMove="1" noResize="1" noEditPoints="1" noAdjustHandles="1" noChangeArrowheads="1" noChangeShapeType="1"/>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8EFFFA28-D7A5-3F99-DA37-E511C0DD060E}"/>
                  </a:ext>
                </a:extLst>
              </p:cNvPr>
              <p:cNvGrpSpPr>
                <a:grpSpLocks noGrp="1" noUngrp="1" noRot="1" noMove="1" noResize="1"/>
              </p:cNvGrpSpPr>
              <p:nvPr/>
            </p:nvGrpSpPr>
            <p:grpSpPr>
              <a:xfrm>
                <a:off x="6941171" y="-523481"/>
                <a:ext cx="436999" cy="436999"/>
                <a:chOff x="6941171" y="-523481"/>
                <a:chExt cx="436999" cy="436999"/>
              </a:xfrm>
            </p:grpSpPr>
            <p:sp>
              <p:nvSpPr>
                <p:cNvPr id="30" name="Oval 29">
                  <a:extLst>
                    <a:ext uri="{FF2B5EF4-FFF2-40B4-BE49-F238E27FC236}">
                      <a16:creationId xmlns:a16="http://schemas.microsoft.com/office/drawing/2014/main" id="{83ABDC5F-65C8-14DB-B2DF-249EC397346F}"/>
                    </a:ext>
                  </a:extLst>
                </p:cNvPr>
                <p:cNvSpPr>
                  <a:spLocks noGrp="1" noRot="1" noMove="1" noResize="1" noEditPoints="1" noAdjustHandles="1" noChangeArrowheads="1" noChangeShapeType="1"/>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a:extLst>
                    <a:ext uri="{FF2B5EF4-FFF2-40B4-BE49-F238E27FC236}">
                      <a16:creationId xmlns:a16="http://schemas.microsoft.com/office/drawing/2014/main" id="{42F0358F-8E55-FE5F-68F3-F9F359C8F6A6}"/>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1171" y="-523481"/>
                  <a:ext cx="436999" cy="436999"/>
                </a:xfrm>
                <a:prstGeom prst="rect">
                  <a:avLst/>
                </a:prstGeom>
              </p:spPr>
            </p:pic>
          </p:grpSp>
        </p:grpSp>
      </p:grpSp>
      <p:sp>
        <p:nvSpPr>
          <p:cNvPr id="54" name="TextBox 53">
            <a:extLst>
              <a:ext uri="{FF2B5EF4-FFF2-40B4-BE49-F238E27FC236}">
                <a16:creationId xmlns:a16="http://schemas.microsoft.com/office/drawing/2014/main" id="{68765E7F-C278-4777-AF3B-CCD9B5C6F9CE}"/>
              </a:ext>
            </a:extLst>
          </p:cNvPr>
          <p:cNvSpPr txBox="1">
            <a:spLocks noGrp="1" noRot="1" noMove="1" noResize="1" noEditPoints="1" noAdjustHandles="1" noChangeArrowheads="1" noChangeShapeType="1"/>
          </p:cNvSpPr>
          <p:nvPr/>
        </p:nvSpPr>
        <p:spPr>
          <a:xfrm>
            <a:off x="628257" y="4140657"/>
            <a:ext cx="4151728" cy="1131349"/>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400" b="1">
                <a:solidFill>
                  <a:schemeClr val="accent2"/>
                </a:solidFill>
                <a:latin typeface="Arial"/>
                <a:cs typeface="Calibri"/>
              </a:rPr>
              <a:t>5.</a:t>
            </a:r>
          </a:p>
          <a:p>
            <a:pPr algn="ctr" defTabSz="228600"/>
            <a:r>
              <a:rPr lang="en-US" sz="1400" b="1">
                <a:solidFill>
                  <a:schemeClr val="accent2"/>
                </a:solidFill>
                <a:latin typeface="Arial"/>
                <a:cs typeface="Calibri"/>
              </a:rPr>
              <a:t>Select the “state and local taxes apply to this period” checkbox and type the necessary data.</a:t>
            </a:r>
          </a:p>
        </p:txBody>
      </p:sp>
      <p:grpSp>
        <p:nvGrpSpPr>
          <p:cNvPr id="34" name="Group 33" descr="Green circle with a &quot;5&quot; in the middle.">
            <a:extLst>
              <a:ext uri="{FF2B5EF4-FFF2-40B4-BE49-F238E27FC236}">
                <a16:creationId xmlns:a16="http://schemas.microsoft.com/office/drawing/2014/main" id="{2241B36A-9D51-1553-F79A-7CD4FBC34C39}"/>
              </a:ext>
            </a:extLst>
          </p:cNvPr>
          <p:cNvGrpSpPr>
            <a:grpSpLocks noGrp="1" noUngrp="1" noRot="1" noMove="1" noResize="1"/>
          </p:cNvGrpSpPr>
          <p:nvPr/>
        </p:nvGrpSpPr>
        <p:grpSpPr>
          <a:xfrm>
            <a:off x="6538298" y="5183176"/>
            <a:ext cx="436999" cy="436999"/>
            <a:chOff x="5529066" y="4288074"/>
            <a:chExt cx="436999" cy="436999"/>
          </a:xfrm>
        </p:grpSpPr>
        <p:sp>
          <p:nvSpPr>
            <p:cNvPr id="35" name="Oval 34">
              <a:extLst>
                <a:ext uri="{FF2B5EF4-FFF2-40B4-BE49-F238E27FC236}">
                  <a16:creationId xmlns:a16="http://schemas.microsoft.com/office/drawing/2014/main" id="{42A2E3D7-2330-E6D0-F339-85D4A44C19E1}"/>
                </a:ext>
              </a:extLst>
            </p:cNvPr>
            <p:cNvSpPr>
              <a:spLocks noGrp="1" noRot="1" noMove="1" noResize="1" noEditPoints="1" noAdjustHandles="1" noChangeArrowheads="1" noChangeShapeType="1"/>
            </p:cNvSpPr>
            <p:nvPr/>
          </p:nvSpPr>
          <p:spPr>
            <a:xfrm>
              <a:off x="5610405" y="4369413"/>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6" name="Graphic 35">
              <a:extLst>
                <a:ext uri="{FF2B5EF4-FFF2-40B4-BE49-F238E27FC236}">
                  <a16:creationId xmlns:a16="http://schemas.microsoft.com/office/drawing/2014/main" id="{AEF08846-3A60-DA2F-0333-E7FC8F7DDFBB}"/>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29066" y="4288074"/>
              <a:ext cx="436999" cy="436999"/>
            </a:xfrm>
            <a:prstGeom prst="rect">
              <a:avLst/>
            </a:prstGeom>
          </p:spPr>
        </p:pic>
      </p:grpSp>
      <p:sp>
        <p:nvSpPr>
          <p:cNvPr id="9" name="TextBox 8">
            <a:extLst>
              <a:ext uri="{FF2B5EF4-FFF2-40B4-BE49-F238E27FC236}">
                <a16:creationId xmlns:a16="http://schemas.microsoft.com/office/drawing/2014/main" id="{00FC01E7-08B3-9CBC-933D-7E8F1EFED535}"/>
              </a:ext>
            </a:extLst>
          </p:cNvPr>
          <p:cNvSpPr txBox="1">
            <a:spLocks noGrp="1" noRot="1" noMove="1" noResize="1" noEditPoints="1" noAdjustHandles="1" noChangeArrowheads="1" noChangeShapeType="1"/>
          </p:cNvSpPr>
          <p:nvPr/>
        </p:nvSpPr>
        <p:spPr>
          <a:xfrm>
            <a:off x="1046042" y="5328094"/>
            <a:ext cx="4015557" cy="94489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400" b="1">
                <a:solidFill>
                  <a:schemeClr val="accent2"/>
                </a:solidFill>
                <a:latin typeface="Arial"/>
                <a:cs typeface="Calibri"/>
              </a:rPr>
              <a:t>6.</a:t>
            </a:r>
          </a:p>
          <a:p>
            <a:pPr algn="ctr" defTabSz="228600"/>
            <a:r>
              <a:rPr lang="en-US" sz="1400" b="1">
                <a:solidFill>
                  <a:schemeClr val="accent2"/>
                </a:solidFill>
                <a:latin typeface="Arial"/>
                <a:cs typeface="Calibri"/>
              </a:rPr>
              <a:t>The total charges, including state and local taxes, automatically populates in the Cumulative box. </a:t>
            </a:r>
            <a:endParaRPr lang="en-US" sz="1400" b="1">
              <a:solidFill>
                <a:schemeClr val="accent2"/>
              </a:solidFill>
              <a:latin typeface="Arial"/>
              <a:cs typeface="Calibri" panose="020F0502020204030204" pitchFamily="34" charset="0"/>
            </a:endParaRPr>
          </a:p>
        </p:txBody>
      </p:sp>
      <p:grpSp>
        <p:nvGrpSpPr>
          <p:cNvPr id="37" name="Group 36" descr="Green circle with a &quot;6&quot; in the middle.">
            <a:extLst>
              <a:ext uri="{FF2B5EF4-FFF2-40B4-BE49-F238E27FC236}">
                <a16:creationId xmlns:a16="http://schemas.microsoft.com/office/drawing/2014/main" id="{F46C963E-9E67-7AE2-142E-A4D50B9658EE}"/>
              </a:ext>
            </a:extLst>
          </p:cNvPr>
          <p:cNvGrpSpPr>
            <a:grpSpLocks noGrp="1" noUngrp="1" noRot="1" noMove="1" noResize="1"/>
          </p:cNvGrpSpPr>
          <p:nvPr/>
        </p:nvGrpSpPr>
        <p:grpSpPr>
          <a:xfrm>
            <a:off x="6538298" y="5713444"/>
            <a:ext cx="436999" cy="436999"/>
            <a:chOff x="5575197" y="4684725"/>
            <a:chExt cx="436999" cy="436999"/>
          </a:xfrm>
        </p:grpSpPr>
        <p:sp>
          <p:nvSpPr>
            <p:cNvPr id="38" name="Oval 37">
              <a:extLst>
                <a:ext uri="{FF2B5EF4-FFF2-40B4-BE49-F238E27FC236}">
                  <a16:creationId xmlns:a16="http://schemas.microsoft.com/office/drawing/2014/main" id="{F726AB0F-3CA5-35D8-E76B-114E98828EBA}"/>
                </a:ext>
              </a:extLst>
            </p:cNvPr>
            <p:cNvSpPr>
              <a:spLocks noGrp="1" noRot="1" noMove="1" noResize="1" noEditPoints="1" noAdjustHandles="1" noChangeArrowheads="1" noChangeShapeType="1"/>
            </p:cNvSpPr>
            <p:nvPr/>
          </p:nvSpPr>
          <p:spPr>
            <a:xfrm>
              <a:off x="5656536" y="4766064"/>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1DC36971-9636-1DD1-0501-75F6DF9F38FA}"/>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75197" y="4684725"/>
              <a:ext cx="436999" cy="436999"/>
            </a:xfrm>
            <a:prstGeom prst="rect">
              <a:avLst/>
            </a:prstGeom>
          </p:spPr>
        </p:pic>
      </p:grpSp>
      <p:sp>
        <p:nvSpPr>
          <p:cNvPr id="57" name="Rectangle: Rounded Corners 3" descr="Return to table of contents button.">
            <a:hlinkClick r:id="rId15" action="ppaction://hlinksldjump"/>
            <a:extLst>
              <a:ext uri="{FF2B5EF4-FFF2-40B4-BE49-F238E27FC236}">
                <a16:creationId xmlns:a16="http://schemas.microsoft.com/office/drawing/2014/main" id="{F0E98B43-2C9F-A2DF-A247-22716D107734}"/>
              </a:ext>
            </a:extLst>
          </p:cNvPr>
          <p:cNvSpPr>
            <a:spLocks noGrp="1" noRot="1" noMove="1" noResize="1" noEditPoints="1" noAdjustHandles="1" noChangeArrowheads="1" noChangeShapeType="1"/>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5"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3" name="Rectangle: Rounded Corners 3" descr="Return to start of the Flight Sections. ">
            <a:hlinkClick r:id="rId16" action="ppaction://hlinksldjump"/>
            <a:extLst>
              <a:ext uri="{FF2B5EF4-FFF2-40B4-BE49-F238E27FC236}">
                <a16:creationId xmlns:a16="http://schemas.microsoft.com/office/drawing/2014/main" id="{88FBA1FB-B253-CC2E-410D-F5FE656063F4}"/>
              </a:ext>
            </a:extLst>
          </p:cNvPr>
          <p:cNvSpPr>
            <a:spLocks noGrp="1" noRot="1" noMove="1" noResize="1" noEditPoints="1" noAdjustHandles="1" noChangeArrowheads="1" noChangeShapeType="1"/>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6"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9530881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E4C8EB5-B10B-988E-EB47-9E57BD35C7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93980" y="821067"/>
            <a:ext cx="5538480" cy="489153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ECF777A5-6E56-B93E-6B1D-8ADF8480CCEC}"/>
              </a:ext>
              <a:ext uri="{C183D7F6-B498-43B3-948B-1728B52AA6E4}">
                <adec:decorative xmlns:adec="http://schemas.microsoft.com/office/drawing/2017/decorative" val="1"/>
              </a:ext>
            </a:extLst>
          </p:cNvPr>
          <p:cNvCxnSpPr>
            <a:cxnSpLocks/>
          </p:cNvCxnSpPr>
          <p:nvPr/>
        </p:nvCxnSpPr>
        <p:spPr>
          <a:xfrm>
            <a:off x="4629072" y="4554267"/>
            <a:ext cx="1427239" cy="65262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5B7702E-37D0-6992-590C-B85631C90C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494985" y="5250422"/>
            <a:ext cx="2678832" cy="33155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1DFF9494-1A5F-E766-9701-DE25FF87B59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0C4E8F6E-DA0F-A715-7344-03B08BA2EEDB}"/>
              </a:ext>
              <a:ext uri="{C183D7F6-B498-43B3-948B-1728B52AA6E4}">
                <adec:decorative xmlns:adec="http://schemas.microsoft.com/office/drawing/2017/decorative" val="1"/>
              </a:ext>
            </a:extLst>
          </p:cNvPr>
          <p:cNvCxnSpPr>
            <a:cxnSpLocks/>
            <a:endCxn id="7" idx="1"/>
          </p:cNvCxnSpPr>
          <p:nvPr/>
        </p:nvCxnSpPr>
        <p:spPr>
          <a:xfrm>
            <a:off x="4629072" y="2881448"/>
            <a:ext cx="720696"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Right Brace 1">
            <a:extLst>
              <a:ext uri="{FF2B5EF4-FFF2-40B4-BE49-F238E27FC236}">
                <a16:creationId xmlns:a16="http://schemas.microsoft.com/office/drawing/2014/main" id="{36CB1A96-0F78-ECA6-2EC7-A009D5094B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H="1">
            <a:off x="5784076" y="1307950"/>
            <a:ext cx="517998" cy="307775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1">
            <a:extLst>
              <a:ext uri="{FF2B5EF4-FFF2-40B4-BE49-F238E27FC236}">
                <a16:creationId xmlns:a16="http://schemas.microsoft.com/office/drawing/2014/main" id="{62A1D060-C399-32D1-1356-B6C8DF864978}"/>
              </a:ext>
            </a:extLst>
          </p:cNvPr>
          <p:cNvSpPr txBox="1">
            <a:spLocks noGrp="1" noRot="1" noMove="1" noResize="1" noEditPoints="1" noAdjustHandles="1" noChangeArrowheads="1" noChangeShapeType="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Adding a Monthly Cert (continued 2)</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11" name="TextBox 10">
            <a:extLst>
              <a:ext uri="{FF2B5EF4-FFF2-40B4-BE49-F238E27FC236}">
                <a16:creationId xmlns:a16="http://schemas.microsoft.com/office/drawing/2014/main" id="{2FFAE90D-29B5-5466-1C4F-03773FB23EF3}"/>
              </a:ext>
            </a:extLst>
          </p:cNvPr>
          <p:cNvSpPr txBox="1">
            <a:spLocks noGrp="1" noRot="1" noMove="1" noResize="1" noEditPoints="1" noAdjustHandles="1" noChangeArrowheads="1" noChangeShapeType="1"/>
          </p:cNvSpPr>
          <p:nvPr/>
        </p:nvSpPr>
        <p:spPr>
          <a:xfrm>
            <a:off x="517672" y="1110166"/>
            <a:ext cx="4151728" cy="207035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7.</a:t>
            </a:r>
            <a:endParaRPr lang="en-US" sz="1600" b="1" i="0" u="none" strike="noStrike" kern="1200" cap="none" spc="0" normalizeH="0" baseline="0" noProof="0">
              <a:ln>
                <a:noFill/>
              </a:ln>
              <a:solidFill>
                <a:srgbClr val="002060"/>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lang="en-US" sz="1600" b="1">
                <a:solidFill>
                  <a:srgbClr val="002060"/>
                </a:solidFill>
                <a:latin typeface="Arial"/>
                <a:cs typeface="Calibri"/>
              </a:rPr>
              <a:t>Add a Custom Remark if needed.</a:t>
            </a:r>
          </a:p>
          <a:p>
            <a:pPr marR="0" lvl="0" algn="ctr" defTabSz="914400" rtl="0" eaLnBrk="1" fontAlgn="auto" latinLnBrk="0" hangingPunct="1">
              <a:lnSpc>
                <a:spcPct val="100000"/>
              </a:lnSpc>
              <a:spcBef>
                <a:spcPts val="0"/>
              </a:spcBef>
              <a:spcAft>
                <a:spcPts val="0"/>
              </a:spcAft>
              <a:buClrTx/>
              <a:buSzTx/>
              <a:tabLst/>
              <a:defRPr/>
            </a:pPr>
            <a:endParaRPr lang="en-US" sz="1600" b="1">
              <a:solidFill>
                <a:srgbClr val="002060"/>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1">
                <a:solidFill>
                  <a:srgbClr val="002060"/>
                </a:solidFill>
                <a:latin typeface="Arial"/>
                <a:cs typeface="Calibri"/>
              </a:rPr>
              <a:t>SCOs use the "Notes" section to capture student and facility specific information. Notes are not sent to VA with the enrollment but can be reviewed by VA, if necessary.</a:t>
            </a:r>
          </a:p>
        </p:txBody>
      </p:sp>
      <p:grpSp>
        <p:nvGrpSpPr>
          <p:cNvPr id="5" name="Group 4" descr="Green circle with a &quot;7&quot; in the middle.">
            <a:extLst>
              <a:ext uri="{FF2B5EF4-FFF2-40B4-BE49-F238E27FC236}">
                <a16:creationId xmlns:a16="http://schemas.microsoft.com/office/drawing/2014/main" id="{1B34076D-9229-8CBC-9F12-A882AD2EE552}"/>
              </a:ext>
            </a:extLst>
          </p:cNvPr>
          <p:cNvGrpSpPr>
            <a:grpSpLocks noGrp="1" noUngrp="1" noRot="1" noMove="1" noResize="1"/>
          </p:cNvGrpSpPr>
          <p:nvPr/>
        </p:nvGrpSpPr>
        <p:grpSpPr>
          <a:xfrm>
            <a:off x="5349768" y="2664294"/>
            <a:ext cx="434308" cy="434308"/>
            <a:chOff x="4071485" y="-579295"/>
            <a:chExt cx="434308" cy="434308"/>
          </a:xfrm>
        </p:grpSpPr>
        <p:sp>
          <p:nvSpPr>
            <p:cNvPr id="6" name="Oval 5">
              <a:extLst>
                <a:ext uri="{FF2B5EF4-FFF2-40B4-BE49-F238E27FC236}">
                  <a16:creationId xmlns:a16="http://schemas.microsoft.com/office/drawing/2014/main" id="{F36FFDFB-1B28-6582-A88A-392FAF439753}"/>
                </a:ext>
              </a:extLst>
            </p:cNvPr>
            <p:cNvSpPr>
              <a:spLocks noGrp="1" noRot="1" noMove="1" noResize="1" noEditPoints="1" noAdjustHandles="1" noChangeArrowheads="1" noChangeShapeType="1"/>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dge 7 with solid fill">
              <a:hlinkClick r:id="rId4" action="ppaction://hlinksldjump"/>
              <a:extLst>
                <a:ext uri="{FF2B5EF4-FFF2-40B4-BE49-F238E27FC236}">
                  <a16:creationId xmlns:a16="http://schemas.microsoft.com/office/drawing/2014/main" id="{A64685A6-5DCC-7252-0A04-F5222EE0F09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1485" y="-579295"/>
              <a:ext cx="434308" cy="434308"/>
            </a:xfrm>
            <a:prstGeom prst="rect">
              <a:avLst/>
            </a:prstGeom>
          </p:spPr>
        </p:pic>
      </p:grpSp>
      <p:sp>
        <p:nvSpPr>
          <p:cNvPr id="19" name="TextBox 18">
            <a:extLst>
              <a:ext uri="{FF2B5EF4-FFF2-40B4-BE49-F238E27FC236}">
                <a16:creationId xmlns:a16="http://schemas.microsoft.com/office/drawing/2014/main" id="{3B68081D-0426-6717-0B4E-765243D6B936}"/>
              </a:ext>
            </a:extLst>
          </p:cNvPr>
          <p:cNvSpPr txBox="1">
            <a:spLocks noGrp="1" noRot="1" noMove="1" noResize="1" noEditPoints="1" noAdjustHandles="1" noChangeArrowheads="1" noChangeShapeType="1"/>
          </p:cNvSpPr>
          <p:nvPr/>
        </p:nvSpPr>
        <p:spPr>
          <a:xfrm>
            <a:off x="517672" y="3555813"/>
            <a:ext cx="4151728" cy="177048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8.</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Select the “Submit certification” button to submit the certification or select the “Save as draft” button.</a:t>
            </a:r>
          </a:p>
        </p:txBody>
      </p:sp>
      <p:grpSp>
        <p:nvGrpSpPr>
          <p:cNvPr id="9" name="Group 8" descr="Green circle with a &quot;8&quot; in the middle.">
            <a:extLst>
              <a:ext uri="{FF2B5EF4-FFF2-40B4-BE49-F238E27FC236}">
                <a16:creationId xmlns:a16="http://schemas.microsoft.com/office/drawing/2014/main" id="{0F6B5B95-CF0A-4218-39C5-3A70344C4EAD}"/>
              </a:ext>
            </a:extLst>
          </p:cNvPr>
          <p:cNvGrpSpPr>
            <a:grpSpLocks noGrp="1" noUngrp="1" noRot="1" noMove="1" noResize="1"/>
          </p:cNvGrpSpPr>
          <p:nvPr/>
        </p:nvGrpSpPr>
        <p:grpSpPr>
          <a:xfrm>
            <a:off x="6043075" y="5183766"/>
            <a:ext cx="365760" cy="365760"/>
            <a:chOff x="9174968" y="5818559"/>
            <a:chExt cx="365760" cy="365760"/>
          </a:xfrm>
        </p:grpSpPr>
        <p:sp>
          <p:nvSpPr>
            <p:cNvPr id="10" name="Oval 9" descr="Green circle with a &quot;8&quot; in the middle.">
              <a:hlinkClick r:id="rId7" action="ppaction://hlinksldjump"/>
              <a:extLst>
                <a:ext uri="{FF2B5EF4-FFF2-40B4-BE49-F238E27FC236}">
                  <a16:creationId xmlns:a16="http://schemas.microsoft.com/office/drawing/2014/main" id="{68EE9C62-1646-EB4B-B5E6-784DEE650BDE}"/>
                </a:ext>
              </a:extLst>
            </p:cNvPr>
            <p:cNvSpPr>
              <a:spLocks noGrp="1" noRot="1" noMove="1" noResize="1" noEditPoints="1" noAdjustHandles="1" noChangeArrowheads="1" noChangeShapeType="1"/>
            </p:cNvSpPr>
            <p:nvPr/>
          </p:nvSpPr>
          <p:spPr>
            <a:xfrm>
              <a:off x="9174968" y="5818559"/>
              <a:ext cx="365760" cy="365760"/>
            </a:xfrm>
            <a:prstGeom prst="ellipse">
              <a:avLst/>
            </a:prstGeom>
            <a:solidFill>
              <a:srgbClr val="64C6B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Oval 11">
              <a:hlinkClick r:id="rId7" action="ppaction://hlinksldjump"/>
              <a:extLst>
                <a:ext uri="{FF2B5EF4-FFF2-40B4-BE49-F238E27FC236}">
                  <a16:creationId xmlns:a16="http://schemas.microsoft.com/office/drawing/2014/main" id="{79458842-2D53-3514-BC0B-B5827DDE6433}"/>
                </a:ext>
              </a:extLst>
            </p:cNvPr>
            <p:cNvSpPr>
              <a:spLocks noGrp="1" noRot="1" noMove="1" noResize="1" noEditPoints="1" noAdjustHandles="1" noChangeArrowheads="1" noChangeShapeType="1"/>
            </p:cNvSpPr>
            <p:nvPr/>
          </p:nvSpPr>
          <p:spPr>
            <a:xfrm>
              <a:off x="9174968" y="5818559"/>
              <a:ext cx="365760" cy="36576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8</a:t>
              </a:r>
            </a:p>
          </p:txBody>
        </p:sp>
      </p:grpSp>
      <p:sp>
        <p:nvSpPr>
          <p:cNvPr id="35" name="Rectangle: Rounded Corners 3" descr="Return to table of contents button.">
            <a:hlinkClick r:id="rId8" action="ppaction://hlinksldjump"/>
            <a:extLst>
              <a:ext uri="{FF2B5EF4-FFF2-40B4-BE49-F238E27FC236}">
                <a16:creationId xmlns:a16="http://schemas.microsoft.com/office/drawing/2014/main" id="{1B1B6EE7-16A5-4041-6A9E-B3E0B4972C15}"/>
              </a:ext>
            </a:extLst>
          </p:cNvPr>
          <p:cNvSpPr>
            <a:spLocks noGrp="1" noRot="1" noMove="1" noResize="1" noEditPoints="1" noAdjustHandles="1" noChangeArrowheads="1" noChangeShapeType="1"/>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3" name="Rectangle: Rounded Corners 3" descr="Return to start of the Flight Sections. ">
            <a:hlinkClick r:id="rId9" action="ppaction://hlinksldjump"/>
            <a:extLst>
              <a:ext uri="{FF2B5EF4-FFF2-40B4-BE49-F238E27FC236}">
                <a16:creationId xmlns:a16="http://schemas.microsoft.com/office/drawing/2014/main" id="{A1498BEC-0FD0-AE09-B790-3D1D5690E440}"/>
              </a:ext>
            </a:extLst>
          </p:cNvPr>
          <p:cNvSpPr>
            <a:spLocks noGrp="1" noRot="1" noMove="1" noResize="1" noEditPoints="1" noAdjustHandles="1" noChangeArrowheads="1" noChangeShapeType="1"/>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9"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0895919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FF9494-1A5F-E766-9701-DE25FF87B59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E9E76710-2BCC-9B0A-8B6E-A61045AE515B}"/>
              </a:ext>
            </a:extLst>
          </p:cNvPr>
          <p:cNvSpPr txBox="1">
            <a:spLocks noGrp="1" noRot="1" noMove="1" noResize="1" noEditPoints="1" noAdjustHandles="1" noChangeArrowheads="1" noChangeShapeType="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effectLst/>
                <a:uLnTx/>
                <a:uFillTx/>
                <a:latin typeface="Arial"/>
                <a:cs typeface="Calibri"/>
              </a:rPr>
              <a:t>Flight: EM View </a:t>
            </a:r>
            <a:r>
              <a:rPr lang="en-US" sz="2800" baseline="0">
                <a:latin typeface="Arial"/>
                <a:cs typeface="Calibri"/>
              </a:rPr>
              <a:t>of Adding a Monthly Cert (continued 3)</a:t>
            </a:r>
            <a:r>
              <a:rPr lang="en-US" sz="2800">
                <a:latin typeface="Arial"/>
                <a:cs typeface="Calibri"/>
              </a:rPr>
              <a:t> </a:t>
            </a:r>
            <a:endParaRPr lang="en-US" sz="2800" b="1" i="0" u="none" strike="noStrike" kern="1200" cap="none" spc="0" normalizeH="0" baseline="0" noProof="0">
              <a:ln>
                <a:noFill/>
              </a:ln>
              <a:effectLst/>
              <a:uLnTx/>
              <a:uFillTx/>
              <a:latin typeface="Arial"/>
              <a:cs typeface="Calibri" panose="020F0502020204030204" pitchFamily="34" charset="0"/>
            </a:endParaRPr>
          </a:p>
        </p:txBody>
      </p:sp>
      <p:sp>
        <p:nvSpPr>
          <p:cNvPr id="4" name="TextBox 3">
            <a:extLst>
              <a:ext uri="{FF2B5EF4-FFF2-40B4-BE49-F238E27FC236}">
                <a16:creationId xmlns:a16="http://schemas.microsoft.com/office/drawing/2014/main" id="{F8610B02-7355-BE10-5F37-EEBDB3B005B0}"/>
              </a:ext>
            </a:extLst>
          </p:cNvPr>
          <p:cNvSpPr txBox="1">
            <a:spLocks noGrp="1" noRot="1" noMove="1" noResize="1" noEditPoints="1" noAdjustHandles="1" noChangeArrowheads="1" noChangeShapeType="1"/>
          </p:cNvSpPr>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b="1">
                <a:solidFill>
                  <a:srgbClr val="002060"/>
                </a:solidFill>
                <a:latin typeface="Arial"/>
                <a:cs typeface="Calibri"/>
              </a:rPr>
              <a:t>A Success banner displays once the certification has been successfully submitted.  </a:t>
            </a:r>
            <a:endParaRPr lang="en-US" sz="20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7" name="Picture 2" descr="Screen of the Success! banner displaying that the certification has been succesfully submitted. ">
            <a:extLst>
              <a:ext uri="{FF2B5EF4-FFF2-40B4-BE49-F238E27FC236}">
                <a16:creationId xmlns:a16="http://schemas.microsoft.com/office/drawing/2014/main" id="{F2523A8D-3A13-4EB6-BA91-397CC2733A4C}"/>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9360"/>
          <a:stretch/>
        </p:blipFill>
        <p:spPr bwMode="auto">
          <a:xfrm>
            <a:off x="1903476" y="1019556"/>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Rectangle: Rounded Corners 3" descr="Return to table of contents button.">
            <a:hlinkClick r:id="rId3" action="ppaction://hlinksldjump"/>
            <a:extLst>
              <a:ext uri="{FF2B5EF4-FFF2-40B4-BE49-F238E27FC236}">
                <a16:creationId xmlns:a16="http://schemas.microsoft.com/office/drawing/2014/main" id="{D8D2609A-9B6E-D411-FD76-7953943C3B01}"/>
              </a:ext>
            </a:extLst>
          </p:cNvPr>
          <p:cNvSpPr>
            <a:spLocks noGrp="1" noRot="1" noMove="1" noResize="1" noEditPoints="1" noAdjustHandles="1" noChangeArrowheads="1" noChangeShapeType="1"/>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8" name="Rectangle: Rounded Corners 3" descr="Return to start of the Flight Sections. ">
            <a:hlinkClick r:id="rId4" action="ppaction://hlinksldjump"/>
            <a:extLst>
              <a:ext uri="{FF2B5EF4-FFF2-40B4-BE49-F238E27FC236}">
                <a16:creationId xmlns:a16="http://schemas.microsoft.com/office/drawing/2014/main" id="{2F090933-48BA-4DB9-C4E0-8162B89B26A6}"/>
              </a:ext>
            </a:extLst>
          </p:cNvPr>
          <p:cNvSpPr>
            <a:spLocks noGrp="1" noRot="1" noMove="1" noResize="1" noEditPoints="1" noAdjustHandles="1" noChangeArrowheads="1" noChangeShapeType="1"/>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41046648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C7961-AF6D-DAEE-09C4-ED22C797D34A}"/>
              </a:ext>
            </a:extLst>
          </p:cNvPr>
          <p:cNvSpPr txBox="1">
            <a:spLocks noGrp="1"/>
          </p:cNvSpPr>
          <p:nvPr>
            <p:ph type="title" idx="4294967295"/>
          </p:nvPr>
        </p:nvSpPr>
        <p:spPr>
          <a:xfrm>
            <a:off x="1767840" y="2015925"/>
            <a:ext cx="8656320" cy="28261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all" spc="75" normalizeH="0" baseline="0" noProof="0">
                <a:ln>
                  <a:noFill/>
                </a:ln>
                <a:effectLst/>
                <a:uLnTx/>
                <a:uFillTx/>
                <a:latin typeface="Arial"/>
                <a:cs typeface="Calibri"/>
              </a:rPr>
              <a:t>Flight</a:t>
            </a:r>
            <a:endParaRPr lang="en-US" sz="4000" b="1" i="0" u="none" strike="noStrike" kern="1200" cap="none" spc="0" normalizeH="0" baseline="0" noProof="0">
              <a:ln>
                <a:noFill/>
              </a:ln>
              <a:effectLst/>
              <a:uLnTx/>
              <a:uFillTx/>
              <a:latin typeface="Arial"/>
              <a:cs typeface="Calibri"/>
            </a:endParaRPr>
          </a:p>
          <a:p>
            <a:pPr>
              <a:spcAft>
                <a:spcPts val="600"/>
              </a:spcAft>
              <a:defRPr/>
            </a:pPr>
            <a:r>
              <a:rPr kumimoji="0" lang="en-US" sz="4000" b="1" i="0" u="none" strike="noStrike" kern="1200" cap="none" spc="0" normalizeH="0" baseline="0" noProof="0">
                <a:ln>
                  <a:noFill/>
                </a:ln>
                <a:effectLst/>
                <a:uLnTx/>
                <a:uFillTx/>
                <a:latin typeface="Arial"/>
                <a:cs typeface="Calibri"/>
              </a:rPr>
              <a:t>VA Form 22-1999b–</a:t>
            </a:r>
            <a:r>
              <a:rPr lang="en-US" sz="4000">
                <a:latin typeface="Arial"/>
                <a:cs typeface="Calibri"/>
              </a:rPr>
              <a:t> </a:t>
            </a:r>
            <a:endParaRPr lang="en-US" sz="4000" b="1" i="0" u="none" strike="noStrike" kern="1200" cap="none" spc="0" normalizeH="0" baseline="0" noProof="0">
              <a:ln>
                <a:noFill/>
              </a:ln>
              <a:effectLst/>
              <a:uLnTx/>
              <a:uFillTx/>
              <a:latin typeface="Arial"/>
              <a:cs typeface="Calibri" panose="020F0502020204030204" pitchFamily="34" charset="0"/>
            </a:endParaRP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none" spc="0" normalizeH="0" baseline="0" noProof="0">
                <a:ln>
                  <a:noFill/>
                </a:ln>
                <a:effectLst/>
                <a:uLnTx/>
                <a:uFillTx/>
                <a:latin typeface="Arial"/>
                <a:cs typeface="Calibri"/>
              </a:rPr>
              <a:t>Notice of Change in Student Status</a:t>
            </a:r>
            <a:endParaRPr lang="en-US" sz="4000" b="1" i="0" u="none" strike="noStrike" kern="1200" cap="none" spc="0" normalizeH="0" baseline="0" noProof="0">
              <a:ln>
                <a:noFill/>
              </a:ln>
              <a:effectLst/>
              <a:uLnTx/>
              <a:uFillTx/>
              <a:latin typeface="Arial"/>
              <a:cs typeface="Calibri"/>
            </a:endParaRPr>
          </a:p>
        </p:txBody>
      </p:sp>
      <p:sp>
        <p:nvSpPr>
          <p:cNvPr id="4" name="Title 3" descr="Return to table of contents button.">
            <a:hlinkClick r:id="rId2" action="ppaction://hlinksldjump"/>
            <a:extLst>
              <a:ext uri="{FF2B5EF4-FFF2-40B4-BE49-F238E27FC236}">
                <a16:creationId xmlns:a16="http://schemas.microsoft.com/office/drawing/2014/main" id="{A2CF9CA4-727C-2328-BC0D-D8C0F14A5D6B}"/>
              </a:ext>
            </a:extLst>
          </p:cNvPr>
          <p:cNvSpPr>
            <a:spLocks/>
          </p:cNvSpPr>
          <p:nvPr/>
        </p:nvSpPr>
        <p:spPr>
          <a:xfrm>
            <a:off x="3366363" y="6316039"/>
            <a:ext cx="2766874" cy="365761"/>
          </a:xfrm>
          <a:prstGeom prst="roundRect">
            <a:avLst/>
          </a:prstGeom>
          <a:solidFill>
            <a:srgbClr val="F3C300"/>
          </a:solidFill>
          <a:ln w="12700" cap="flat" cmpd="sng" algn="ctr">
            <a:solidFill>
              <a:srgbClr val="A3DFD6"/>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lumMod val="50000"/>
                  </a:schemeClr>
                </a:solidFill>
                <a:effectLst/>
                <a:uLnTx/>
                <a:uFillTx/>
                <a:latin typeface="+mn-lt"/>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chemeClr val="accent1">
                  <a:lumMod val="50000"/>
                </a:schemeClr>
              </a:solidFill>
              <a:effectLst/>
              <a:uLnTx/>
              <a:uFillTx/>
              <a:latin typeface="+mn-lt"/>
              <a:ea typeface="+mn-ea"/>
              <a:cs typeface="+mn-cs"/>
            </a:endParaRPr>
          </a:p>
        </p:txBody>
      </p:sp>
      <p:sp>
        <p:nvSpPr>
          <p:cNvPr id="3" name="Rectangle: Rounded Corners 3" descr="Return to start of the Flight Sections. ">
            <a:hlinkClick r:id="rId3" action="ppaction://hlinksldjump"/>
            <a:extLst>
              <a:ext uri="{FF2B5EF4-FFF2-40B4-BE49-F238E27FC236}">
                <a16:creationId xmlns:a16="http://schemas.microsoft.com/office/drawing/2014/main" id="{C3649FB7-4548-770D-C65C-C02FDEC3A5EC}"/>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bg1"/>
              </a:solidFill>
            </a:endParaRPr>
          </a:p>
        </p:txBody>
      </p:sp>
    </p:spTree>
    <p:extLst>
      <p:ext uri="{BB962C8B-B14F-4D97-AF65-F5344CB8AC3E}">
        <p14:creationId xmlns:p14="http://schemas.microsoft.com/office/powerpoint/2010/main" val="6829780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E8DE20-81B7-8113-C2C7-0B271F2DCA67}"/>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1" name="Title 1">
            <a:extLst>
              <a:ext uri="{FF2B5EF4-FFF2-40B4-BE49-F238E27FC236}">
                <a16:creationId xmlns:a16="http://schemas.microsoft.com/office/drawing/2014/main" id="{B8769A11-A917-4104-8E64-152529716C18}"/>
              </a:ext>
            </a:extLst>
          </p:cNvPr>
          <p:cNvSpPr>
            <a:spLocks noGrp="1"/>
          </p:cNvSpPr>
          <p:nvPr>
            <p:ph type="title"/>
          </p:nvPr>
        </p:nvSpPr>
        <p:spPr>
          <a:xfrm>
            <a:off x="298174" y="139148"/>
            <a:ext cx="8935279" cy="366106"/>
          </a:xfrm>
        </p:spPr>
        <p:txBody>
          <a:bodyPr/>
          <a:lstStyle/>
          <a:p>
            <a:r>
              <a:rPr lang="en-US" sz="2800">
                <a:solidFill>
                  <a:srgbClr val="002060"/>
                </a:solidFill>
                <a:latin typeface="Arial"/>
                <a:cs typeface="Calibri"/>
              </a:rPr>
              <a:t>Flight: VA Form </a:t>
            </a:r>
            <a:r>
              <a:rPr lang="en-US" sz="2800" b="1">
                <a:solidFill>
                  <a:srgbClr val="002060"/>
                </a:solidFill>
                <a:latin typeface="Arial"/>
                <a:cs typeface="Calibri"/>
              </a:rPr>
              <a:t>22-1999b </a:t>
            </a:r>
            <a:r>
              <a:rPr lang="en-US" sz="2800">
                <a:solidFill>
                  <a:srgbClr val="002060"/>
                </a:solidFill>
                <a:latin typeface="Arial"/>
                <a:cs typeface="Calibri"/>
              </a:rPr>
              <a:t>vs EM Functionality</a:t>
            </a:r>
            <a:br>
              <a:rPr lang="en-US" sz="2800">
                <a:solidFill>
                  <a:srgbClr val="002060"/>
                </a:solidFill>
                <a:latin typeface="Arial"/>
              </a:rPr>
            </a:br>
            <a:br>
              <a:rPr lang="en-US" sz="2800">
                <a:solidFill>
                  <a:srgbClr val="002060"/>
                </a:solidFill>
                <a:latin typeface="Arial"/>
              </a:rPr>
            </a:br>
            <a:endParaRPr lang="en-US" sz="2800">
              <a:solidFill>
                <a:srgbClr val="002060"/>
              </a:solidFill>
              <a:latin typeface="Arial"/>
            </a:endParaRPr>
          </a:p>
        </p:txBody>
      </p:sp>
      <p:sp>
        <p:nvSpPr>
          <p:cNvPr id="8" name="TextBox 7">
            <a:extLst>
              <a:ext uri="{FF2B5EF4-FFF2-40B4-BE49-F238E27FC236}">
                <a16:creationId xmlns:a16="http://schemas.microsoft.com/office/drawing/2014/main" id="{4A2A7881-F881-1C3C-1C7D-394809BEAD74}"/>
              </a:ext>
            </a:extLst>
          </p:cNvPr>
          <p:cNvSpPr txBox="1"/>
          <p:nvPr/>
        </p:nvSpPr>
        <p:spPr>
          <a:xfrm>
            <a:off x="298174" y="505254"/>
            <a:ext cx="11521440" cy="882594"/>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a:t>
            </a:r>
            <a:r>
              <a:rPr lang="en-US" sz="2000">
                <a:solidFill>
                  <a:srgbClr val="002060"/>
                </a:solidFill>
                <a:latin typeface="Arial"/>
                <a:cs typeface="Calibri"/>
              </a:rPr>
              <a:t>end an enrollment</a:t>
            </a:r>
            <a:r>
              <a:rPr kumimoji="0" lang="en-US" sz="2000" b="0" i="0" u="none" strike="noStrike" kern="1200" cap="none" spc="0" normalizeH="0" baseline="0" noProof="0">
                <a:ln>
                  <a:noFill/>
                </a:ln>
                <a:solidFill>
                  <a:srgbClr val="002060"/>
                </a:solidFill>
                <a:effectLst/>
                <a:uLnTx/>
                <a:uFillTx/>
                <a:latin typeface="Arial"/>
                <a:cs typeface="Calibri"/>
              </a:rPr>
              <a:t>. </a:t>
            </a:r>
            <a:r>
              <a:rPr kumimoji="0" lang="en-US" sz="2000" b="1" i="0" u="none" strike="noStrike" kern="1200" cap="none" spc="0" normalizeH="0" baseline="0" noProof="0">
                <a:ln>
                  <a:noFill/>
                </a:ln>
                <a:solidFill>
                  <a:srgbClr val="002060"/>
                </a:solidFill>
                <a:effectLst/>
                <a:uLnTx/>
                <a:uFillTx/>
                <a:latin typeface="Arial"/>
                <a:cs typeface="Calibri"/>
              </a:rPr>
              <a:t>IMPORTANT: there is no equivalent of VA Form 22-1999b in EM. An enrollment can only be ended using a monthly certification and should only be ended if the student completed the program. </a:t>
            </a:r>
            <a:r>
              <a:rPr kumimoji="0" lang="en-US" sz="2000" b="0" i="0" u="none" strike="noStrike" kern="1200" cap="none" spc="0" normalizeH="0" baseline="0" noProof="0">
                <a:ln>
                  <a:noFill/>
                </a:ln>
                <a:solidFill>
                  <a:srgbClr val="002060"/>
                </a:solidFill>
                <a:effectLst/>
                <a:uLnTx/>
                <a:uFillTx/>
                <a:latin typeface="Arial"/>
                <a:cs typeface="Calibri"/>
              </a:rPr>
              <a:t>Begin with the table below to identify the task as it is completed using VA Form 22-1999b and how the task is completed in EM. Each numbered task aligns with the numbered items in the pages that follow.</a:t>
            </a:r>
            <a:endParaRPr kumimoji="0" lang="en-US" sz="20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4" name="Table 12">
            <a:extLst>
              <a:ext uri="{FF2B5EF4-FFF2-40B4-BE49-F238E27FC236}">
                <a16:creationId xmlns:a16="http://schemas.microsoft.com/office/drawing/2014/main" id="{57A88046-BE85-BE2F-9C88-11C56C96DB76}"/>
              </a:ext>
            </a:extLst>
          </p:cNvPr>
          <p:cNvGraphicFramePr>
            <a:graphicFrameLocks noGrp="1"/>
          </p:cNvGraphicFramePr>
          <p:nvPr>
            <p:extLst>
              <p:ext uri="{D42A27DB-BD31-4B8C-83A1-F6EECF244321}">
                <p14:modId xmlns:p14="http://schemas.microsoft.com/office/powerpoint/2010/main" val="1465170976"/>
              </p:ext>
            </p:extLst>
          </p:nvPr>
        </p:nvGraphicFramePr>
        <p:xfrm>
          <a:off x="298174" y="2354964"/>
          <a:ext cx="11744736" cy="2895600"/>
        </p:xfrm>
        <a:graphic>
          <a:graphicData uri="http://schemas.openxmlformats.org/drawingml/2006/table">
            <a:tbl>
              <a:tblPr firstRow="1" bandRow="1">
                <a:tableStyleId>{5C22544A-7EE6-4342-B048-85BDC9FD1C3A}</a:tableStyleId>
              </a:tblPr>
              <a:tblGrid>
                <a:gridCol w="629503">
                  <a:extLst>
                    <a:ext uri="{9D8B030D-6E8A-4147-A177-3AD203B41FA5}">
                      <a16:colId xmlns:a16="http://schemas.microsoft.com/office/drawing/2014/main" val="1838318737"/>
                    </a:ext>
                  </a:extLst>
                </a:gridCol>
                <a:gridCol w="2123872">
                  <a:extLst>
                    <a:ext uri="{9D8B030D-6E8A-4147-A177-3AD203B41FA5}">
                      <a16:colId xmlns:a16="http://schemas.microsoft.com/office/drawing/2014/main" val="2694484242"/>
                    </a:ext>
                  </a:extLst>
                </a:gridCol>
                <a:gridCol w="3722344">
                  <a:extLst>
                    <a:ext uri="{9D8B030D-6E8A-4147-A177-3AD203B41FA5}">
                      <a16:colId xmlns:a16="http://schemas.microsoft.com/office/drawing/2014/main" val="2888116487"/>
                    </a:ext>
                  </a:extLst>
                </a:gridCol>
                <a:gridCol w="5269017">
                  <a:extLst>
                    <a:ext uri="{9D8B030D-6E8A-4147-A177-3AD203B41FA5}">
                      <a16:colId xmlns:a16="http://schemas.microsoft.com/office/drawing/2014/main" val="134663572"/>
                    </a:ext>
                  </a:extLst>
                </a:gridCol>
              </a:tblGrid>
              <a:tr h="254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22-1999b</a:t>
                      </a:r>
                    </a:p>
                  </a:txBody>
                  <a:tcPr anchor="ctr">
                    <a:solidFill>
                      <a:srgbClr val="004279"/>
                    </a:solidFill>
                  </a:tcPr>
                </a:tc>
                <a:tc>
                  <a:txBody>
                    <a:bodyPr/>
                    <a:lstStyle/>
                    <a:p>
                      <a:pPr algn="ctr"/>
                      <a:r>
                        <a:rPr lang="en-US" sz="1600">
                          <a:latin typeface="Arial"/>
                          <a:cs typeface="Calibri"/>
                        </a:rPr>
                        <a:t>EM – Flight </a:t>
                      </a:r>
                    </a:p>
                  </a:txBody>
                  <a:tcPr anchor="ctr">
                    <a:solidFill>
                      <a:srgbClr val="004279"/>
                    </a:solidFill>
                  </a:tcPr>
                </a:tc>
                <a:extLst>
                  <a:ext uri="{0D108BD9-81ED-4DB2-BD59-A6C34878D82A}">
                    <a16:rowId xmlns:a16="http://schemas.microsoft.com/office/drawing/2014/main" val="1574270989"/>
                  </a:ext>
                </a:extLst>
              </a:tr>
              <a:tr h="470584">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938701760"/>
                  </a:ext>
                </a:extLst>
              </a:tr>
              <a:tr h="554742">
                <a:tc>
                  <a:txBody>
                    <a:bodyPr/>
                    <a:lstStyle/>
                    <a:p>
                      <a:pPr algn="ctr"/>
                      <a:r>
                        <a:rPr lang="en-US" sz="1200" b="1">
                          <a:latin typeface="Calibri"/>
                          <a:cs typeface="Calibri"/>
                        </a:rPr>
                        <a:t>2</a:t>
                      </a:r>
                    </a:p>
                  </a:txBody>
                  <a:tcPr anchor="ctr">
                    <a:solidFill>
                      <a:srgbClr val="F2F2F2"/>
                    </a:solidFill>
                  </a:tcPr>
                </a:tc>
                <a:tc>
                  <a:txBody>
                    <a:bodyPr/>
                    <a:lstStyle/>
                    <a:p>
                      <a:pPr algn="ctr"/>
                      <a:r>
                        <a:rPr lang="en-US" sz="1200" b="1">
                          <a:solidFill>
                            <a:srgbClr val="002060"/>
                          </a:solidFill>
                          <a:latin typeface="Arial"/>
                          <a:cs typeface="Calibri"/>
                        </a:rPr>
                        <a:t>Ending an Enrollment Information/</a:t>
                      </a:r>
                      <a:endParaRPr lang="en-US"/>
                    </a:p>
                    <a:p>
                      <a:pPr lvl="0" algn="ctr">
                        <a:buNone/>
                      </a:pPr>
                      <a:r>
                        <a:rPr lang="en-US" sz="1200" b="1">
                          <a:solidFill>
                            <a:srgbClr val="002060"/>
                          </a:solidFill>
                          <a:latin typeface="Arial"/>
                          <a:cs typeface="Calibri"/>
                        </a:rPr>
                        <a:t>Amendment Reason</a:t>
                      </a:r>
                      <a:endParaRPr lang="en-US"/>
                    </a:p>
                  </a:txBody>
                  <a:tcPr anchor="ctr">
                    <a:solidFill>
                      <a:srgbClr val="F2F2F2"/>
                    </a:solidFill>
                  </a:tcPr>
                </a:tc>
                <a:tc>
                  <a:txBody>
                    <a:bodyPr/>
                    <a:lstStyle/>
                    <a:p>
                      <a:r>
                        <a:rPr lang="en-US" sz="1200">
                          <a:solidFill>
                            <a:srgbClr val="002060"/>
                          </a:solidFill>
                          <a:latin typeface="+mn-lt"/>
                          <a:cs typeface="Calibri"/>
                        </a:rPr>
                        <a:t>SCOs selected the termination reason check box and wrote the last date of attendance. </a:t>
                      </a:r>
                      <a:endParaRPr lang="en-US" sz="1200">
                        <a:solidFill>
                          <a:srgbClr val="002060"/>
                        </a:solidFill>
                        <a:latin typeface="Arial"/>
                        <a:cs typeface="Calibri"/>
                      </a:endParaRPr>
                    </a:p>
                  </a:txBody>
                  <a:tcPr anchor="ctr">
                    <a:solidFill>
                      <a:srgbClr val="F2F2F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SCOs enter a “Reporting period end date” that is prior to the last date of the month. This triggers the SCO to provide a reason for ending the enrollment. Select the “Completed training” option from the dropdown. </a:t>
                      </a:r>
                    </a:p>
                  </a:txBody>
                  <a:tcPr anchor="ctr">
                    <a:solidFill>
                      <a:srgbClr val="F2F2F2"/>
                    </a:solidFill>
                  </a:tcPr>
                </a:tc>
                <a:extLst>
                  <a:ext uri="{0D108BD9-81ED-4DB2-BD59-A6C34878D82A}">
                    <a16:rowId xmlns:a16="http://schemas.microsoft.com/office/drawing/2014/main" val="3326370765"/>
                  </a:ext>
                </a:extLst>
              </a:tr>
              <a:tr h="483470">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Remarks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student.</a:t>
                      </a:r>
                    </a:p>
                  </a:txBody>
                  <a:tcPr anchor="ctr">
                    <a:solidFill>
                      <a:srgbClr val="C7D7E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SCOs can choose to add a Custom Remark if needed.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mn-lt"/>
                          <a:cs typeface="Calibri"/>
                        </a:rPr>
                        <a:t>SCOs use the "Notes" section to capture student and facility specific information. Notes are not sent to VA with the enrollment but can be reviewed by VA, if necessary.</a:t>
                      </a:r>
                    </a:p>
                  </a:txBody>
                  <a:tcPr anchor="ctr">
                    <a:solidFill>
                      <a:srgbClr val="C7D7EB"/>
                    </a:solidFill>
                  </a:tcPr>
                </a:tc>
                <a:extLst>
                  <a:ext uri="{0D108BD9-81ED-4DB2-BD59-A6C34878D82A}">
                    <a16:rowId xmlns:a16="http://schemas.microsoft.com/office/drawing/2014/main" val="1467988917"/>
                  </a:ext>
                </a:extLst>
              </a:tr>
              <a:tr h="392942">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SCO Certification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completed the form by certifying it by writing the appropriate information.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“Submit enrollment” button to submit the enrollment or select the “Save as draft” button.</a:t>
                      </a:r>
                    </a:p>
                  </a:txBody>
                  <a:tcPr anchor="ctr">
                    <a:solidFill>
                      <a:schemeClr val="bg1">
                        <a:lumMod val="95000"/>
                      </a:schemeClr>
                    </a:solidFill>
                  </a:tcPr>
                </a:tc>
                <a:extLst>
                  <a:ext uri="{0D108BD9-81ED-4DB2-BD59-A6C34878D82A}">
                    <a16:rowId xmlns:a16="http://schemas.microsoft.com/office/drawing/2014/main" val="115359269"/>
                  </a:ext>
                </a:extLst>
              </a:tr>
            </a:tbl>
          </a:graphicData>
        </a:graphic>
      </p:graphicFrame>
      <p:sp>
        <p:nvSpPr>
          <p:cNvPr id="3" name="Rectangle: Rounded Corners 3" descr="Return to table of contents button.">
            <a:hlinkClick r:id="rId2" action="ppaction://hlinksldjump"/>
            <a:extLst>
              <a:ext uri="{FF2B5EF4-FFF2-40B4-BE49-F238E27FC236}">
                <a16:creationId xmlns:a16="http://schemas.microsoft.com/office/drawing/2014/main" id="{2136E9CC-394A-0B55-B5F4-E0C04FB3C75E}"/>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6" name="Rectangle: Rounded Corners 3" descr="Return to start of the Flight Sections. ">
            <a:hlinkClick r:id="rId3" action="ppaction://hlinksldjump"/>
            <a:extLst>
              <a:ext uri="{FF2B5EF4-FFF2-40B4-BE49-F238E27FC236}">
                <a16:creationId xmlns:a16="http://schemas.microsoft.com/office/drawing/2014/main" id="{B10E2B51-D15E-6966-ECF2-D43322659CF7}"/>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18549756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DD9C526-4675-8F7A-EB7D-A9390C05A373}"/>
              </a:ext>
              <a:ext uri="{C183D7F6-B498-43B3-948B-1728B52AA6E4}">
                <adec:decorative xmlns:adec="http://schemas.microsoft.com/office/drawing/2017/decorative" val="1"/>
              </a:ext>
            </a:extLst>
          </p:cNvPr>
          <p:cNvSpPr/>
          <p:nvPr/>
        </p:nvSpPr>
        <p:spPr>
          <a:xfrm>
            <a:off x="6907119" y="641662"/>
            <a:ext cx="2815615" cy="530739"/>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4D0B2FF-B758-4189-8FBD-4230488DE13E}"/>
              </a:ext>
              <a:ext uri="{C183D7F6-B498-43B3-948B-1728B52AA6E4}">
                <adec:decorative xmlns:adec="http://schemas.microsoft.com/office/drawing/2017/decorative" val="1"/>
              </a:ext>
            </a:extLst>
          </p:cNvPr>
          <p:cNvSpPr/>
          <p:nvPr/>
        </p:nvSpPr>
        <p:spPr>
          <a:xfrm>
            <a:off x="6907119" y="4825491"/>
            <a:ext cx="4689983" cy="34708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5E2FC3C0-BCD6-4EB5-8601-BE5431EE6F7B}"/>
              </a:ext>
              <a:ext uri="{C183D7F6-B498-43B3-948B-1728B52AA6E4}">
                <adec:decorative xmlns:adec="http://schemas.microsoft.com/office/drawing/2017/decorative" val="1"/>
              </a:ext>
            </a:extLst>
          </p:cNvPr>
          <p:cNvSpPr/>
          <p:nvPr/>
        </p:nvSpPr>
        <p:spPr>
          <a:xfrm>
            <a:off x="6907119" y="1231562"/>
            <a:ext cx="4689983" cy="14338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028504E-9515-5A31-DE4F-DBEC5C71B7DE}"/>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4088BAA1-FF11-4A34-9B80-CD3834848664}"/>
              </a:ext>
              <a:ext uri="{C183D7F6-B498-43B3-948B-1728B52AA6E4}">
                <adec:decorative xmlns:adec="http://schemas.microsoft.com/office/drawing/2017/decorative" val="1"/>
              </a:ext>
            </a:extLst>
          </p:cNvPr>
          <p:cNvGrpSpPr/>
          <p:nvPr/>
        </p:nvGrpSpPr>
        <p:grpSpPr>
          <a:xfrm>
            <a:off x="6907119" y="455486"/>
            <a:ext cx="4689987" cy="5325814"/>
            <a:chOff x="4552336" y="533954"/>
            <a:chExt cx="4522842" cy="5648740"/>
          </a:xfrm>
        </p:grpSpPr>
        <p:pic>
          <p:nvPicPr>
            <p:cNvPr id="5" name="Picture 4" descr="Non-College Degree form that School Certifying Officials used to complete a students change in status via paper.">
              <a:extLst>
                <a:ext uri="{FF2B5EF4-FFF2-40B4-BE49-F238E27FC236}">
                  <a16:creationId xmlns:a16="http://schemas.microsoft.com/office/drawing/2014/main" id="{CC7BDB37-E16F-47A2-136E-54B313B2B5FC}"/>
                </a:ext>
              </a:extLst>
            </p:cNvPr>
            <p:cNvPicPr>
              <a:picLocks noChangeAspect="1"/>
            </p:cNvPicPr>
            <p:nvPr/>
          </p:nvPicPr>
          <p:blipFill rotWithShape="1">
            <a:blip r:embed="rId3"/>
            <a:srcRect l="30484" t="10609" r="31614" b="5233"/>
            <a:stretch/>
          </p:blipFill>
          <p:spPr>
            <a:xfrm>
              <a:off x="4552338" y="533954"/>
              <a:ext cx="4522840" cy="56487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F20F0500-13DD-5082-D919-09FBF327B982}"/>
                </a:ext>
                <a:ext uri="{C183D7F6-B498-43B3-948B-1728B52AA6E4}">
                  <adec:decorative xmlns:adec="http://schemas.microsoft.com/office/drawing/2017/decorative" val="1"/>
                </a:ext>
              </a:extLst>
            </p:cNvPr>
            <p:cNvSpPr/>
            <p:nvPr/>
          </p:nvSpPr>
          <p:spPr>
            <a:xfrm>
              <a:off x="4552338" y="5639088"/>
              <a:ext cx="4522838" cy="51799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DF24061F-30B4-63AB-ED1C-640ACF2DA021}"/>
                </a:ext>
                <a:ext uri="{C183D7F6-B498-43B3-948B-1728B52AA6E4}">
                  <adec:decorative xmlns:adec="http://schemas.microsoft.com/office/drawing/2017/decorative" val="1"/>
                </a:ext>
              </a:extLst>
            </p:cNvPr>
            <p:cNvSpPr/>
            <p:nvPr/>
          </p:nvSpPr>
          <p:spPr>
            <a:xfrm>
              <a:off x="4552339" y="1655044"/>
              <a:ext cx="4522839" cy="653805"/>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F9A7018-D452-DD33-057C-C4068C2CA5A5}"/>
                </a:ext>
                <a:ext uri="{C183D7F6-B498-43B3-948B-1728B52AA6E4}">
                  <adec:decorative xmlns:adec="http://schemas.microsoft.com/office/drawing/2017/decorative" val="1"/>
                </a:ext>
              </a:extLst>
            </p:cNvPr>
            <p:cNvSpPr/>
            <p:nvPr/>
          </p:nvSpPr>
          <p:spPr>
            <a:xfrm>
              <a:off x="4552336" y="2651927"/>
              <a:ext cx="4522840" cy="1407493"/>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7" name="Title 1">
            <a:extLst>
              <a:ext uri="{FF2B5EF4-FFF2-40B4-BE49-F238E27FC236}">
                <a16:creationId xmlns:a16="http://schemas.microsoft.com/office/drawing/2014/main" id="{57917595-9A36-A8B5-893F-0D877FB0FC53}"/>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2800">
                <a:solidFill>
                  <a:srgbClr val="002060"/>
                </a:solidFill>
                <a:latin typeface="Arial"/>
                <a:cs typeface="Calibri"/>
              </a:rPr>
              <a:t>Flight: VA Form 22-1999b</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8" name="TextBox 27">
            <a:extLst>
              <a:ext uri="{FF2B5EF4-FFF2-40B4-BE49-F238E27FC236}">
                <a16:creationId xmlns:a16="http://schemas.microsoft.com/office/drawing/2014/main" id="{B6C555CC-195B-435A-81F4-D72412CEA312}"/>
              </a:ext>
            </a:extLst>
          </p:cNvPr>
          <p:cNvSpPr txBox="1"/>
          <p:nvPr/>
        </p:nvSpPr>
        <p:spPr>
          <a:xfrm>
            <a:off x="298545" y="718274"/>
            <a:ext cx="5834692" cy="549421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This image represents the form completed by SCOs </a:t>
            </a:r>
            <a:r>
              <a:rPr lang="en-US" sz="2000">
                <a:solidFill>
                  <a:srgbClr val="002060"/>
                </a:solidFill>
                <a:latin typeface="Arial"/>
                <a:cs typeface="Calibri"/>
              </a:rPr>
              <a:t>ending an enrollment</a:t>
            </a:r>
            <a:r>
              <a:rPr kumimoji="0" lang="en-US" sz="2000" b="0" i="0" u="none" strike="noStrike" kern="1200" cap="none" spc="0" normalizeH="0" baseline="0" noProof="0">
                <a:ln>
                  <a:noFill/>
                </a:ln>
                <a:solidFill>
                  <a:srgbClr val="002060"/>
                </a:solidFill>
                <a:effectLst/>
                <a:uLnTx/>
                <a:uFillTx/>
                <a:latin typeface="Arial"/>
                <a:cs typeface="Calibri"/>
              </a:rPr>
              <a:t> for Flight schools.</a:t>
            </a:r>
            <a:endParaRPr lang="en-US" sz="2000" b="0" i="0" u="none" strike="noStrike" kern="1200" cap="none" spc="0" normalizeH="0" baseline="0" noProof="0">
              <a:ln>
                <a:noFill/>
              </a:ln>
              <a:solidFill>
                <a:srgbClr val="002060"/>
              </a:solidFill>
              <a:effectLst/>
              <a:uLnTx/>
              <a:uFillTx/>
              <a:latin typeface="Arial"/>
              <a:cs typeface="Calibri"/>
            </a:endParaRPr>
          </a:p>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Please note the following while reviewing this form:</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2060"/>
                </a:solidFill>
                <a:effectLst/>
                <a:uLnTx/>
                <a:uFillTx/>
                <a:latin typeface="Arial"/>
                <a:cs typeface="Calibri"/>
              </a:rPr>
              <a:t>“CTRL” + click </a:t>
            </a:r>
            <a:r>
              <a:rPr kumimoji="0" lang="en-US" sz="2000" b="0" i="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sz="2000" b="1" i="0" u="none" strike="noStrike" kern="1200" cap="none" spc="0" normalizeH="0" baseline="0" noProof="0">
                <a:ln>
                  <a:noFill/>
                </a:ln>
                <a:solidFill>
                  <a:srgbClr val="002060"/>
                </a:solidFill>
                <a:effectLst/>
                <a:uLnTx/>
                <a:uFillTx/>
                <a:latin typeface="Arial"/>
                <a:cs typeface="Calibri"/>
              </a:rPr>
              <a:t>VA File Numbers </a:t>
            </a:r>
            <a:r>
              <a:rPr kumimoji="0" lang="en-US" sz="2000" b="0" i="0" u="none" strike="noStrike" kern="1200" cap="none" spc="0" normalizeH="0" baseline="0" noProof="0">
                <a:ln>
                  <a:noFill/>
                </a:ln>
                <a:solidFill>
                  <a:srgbClr val="002060"/>
                </a:solidFill>
                <a:effectLst/>
                <a:uLnTx/>
                <a:uFillTx/>
                <a:latin typeface="Arial"/>
                <a:ea typeface="MS Mincho"/>
                <a:cs typeface="Calibri"/>
              </a:rPr>
              <a:t>(Box 2 on 22-1999b)</a:t>
            </a:r>
            <a:r>
              <a:rPr kumimoji="0" lang="en-US" sz="2000" b="1" i="0" u="none" strike="noStrike" kern="1200" cap="none" spc="0" normalizeH="0" baseline="0" noProof="0">
                <a:ln>
                  <a:noFill/>
                </a:ln>
                <a:solidFill>
                  <a:srgbClr val="002060"/>
                </a:solidFill>
                <a:effectLst/>
                <a:uLnTx/>
                <a:uFillTx/>
                <a:latin typeface="Arial"/>
                <a:cs typeface="Calibri"/>
              </a:rPr>
              <a:t> </a:t>
            </a:r>
            <a:r>
              <a:rPr kumimoji="0" lang="en-US" sz="2000" b="0" i="0" u="none" strike="noStrike" kern="1200" cap="none" spc="0" normalizeH="0" baseline="0" noProof="0">
                <a:ln>
                  <a:noFill/>
                </a:ln>
                <a:solidFill>
                  <a:srgbClr val="002060"/>
                </a:solidFill>
                <a:effectLst/>
                <a:uLnTx/>
                <a:uFillTx/>
                <a:latin typeface="Arial"/>
                <a:cs typeface="Calibri"/>
              </a:rPr>
              <a:t>are only </a:t>
            </a:r>
            <a:r>
              <a:rPr kumimoji="0" lang="en-US" sz="2000" b="0" i="0" u="none" strike="noStrike" kern="1200" cap="none" spc="0" normalizeH="0" baseline="0" noProof="0">
                <a:ln>
                  <a:noFill/>
                </a:ln>
                <a:solidFill>
                  <a:srgbClr val="002060"/>
                </a:solidFill>
                <a:effectLst/>
                <a:uLnTx/>
                <a:uFillTx/>
                <a:latin typeface="Arial"/>
                <a:ea typeface="MS Mincho"/>
                <a:cs typeface="Calibri"/>
              </a:rPr>
              <a:t>used when creating a new Chapter 35 students.</a:t>
            </a:r>
            <a:r>
              <a:rPr kumimoji="0" lang="en-US" sz="200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2000" b="0" i="0" u="none" strike="noStrike" kern="1200" cap="none" spc="0" normalizeH="0" baseline="0" noProof="0">
                <a:ln>
                  <a:noFill/>
                </a:ln>
                <a:solidFill>
                  <a:srgbClr val="002060"/>
                </a:solidFill>
                <a:effectLst/>
                <a:uLnTx/>
                <a:uFillTx/>
                <a:latin typeface="Arial"/>
                <a:ea typeface="MS Mincho"/>
                <a:cs typeface="Calibri"/>
              </a:rPr>
              <a:t>(Box 4 on 22-1999b)</a:t>
            </a:r>
            <a:r>
              <a:rPr kumimoji="0" lang="en-US" sz="2000" b="1" i="0" u="none" strike="noStrike" kern="1200" cap="none" spc="0" normalizeH="0" baseline="0" noProof="0">
                <a:ln>
                  <a:noFill/>
                </a:ln>
                <a:solidFill>
                  <a:srgbClr val="002060"/>
                </a:solidFill>
                <a:effectLst/>
                <a:uLnTx/>
                <a:uFillTx/>
                <a:latin typeface="Arial"/>
                <a:ea typeface="MS Mincho"/>
                <a:cs typeface="Calibri"/>
              </a:rPr>
              <a:t> </a:t>
            </a:r>
            <a:r>
              <a:rPr kumimoji="0" lang="en-US" sz="2000"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sz="2000">
              <a:solidFill>
                <a:srgbClr val="002060"/>
              </a:solidFill>
              <a:latin typeface="Arial"/>
              <a:ea typeface="MS Mincho"/>
              <a:cs typeface="Calibri"/>
            </a:endParaRPr>
          </a:p>
        </p:txBody>
      </p:sp>
      <p:grpSp>
        <p:nvGrpSpPr>
          <p:cNvPr id="48" name="Group 47" descr="Paper 22-1999b Form with highlighted fields. Fields are highlighted to align with Enrollment Manager actions and sections by the callout circles with the numbers 1,2,3,and 4. &#10;&#10;This first field is indicated by a green circle with a &quot;1&quot; in the middle.">
            <a:extLst>
              <a:ext uri="{FF2B5EF4-FFF2-40B4-BE49-F238E27FC236}">
                <a16:creationId xmlns:a16="http://schemas.microsoft.com/office/drawing/2014/main" id="{2EFCA98B-881E-9DB2-BE40-678242A4C47A}"/>
              </a:ext>
            </a:extLst>
          </p:cNvPr>
          <p:cNvGrpSpPr/>
          <p:nvPr/>
        </p:nvGrpSpPr>
        <p:grpSpPr>
          <a:xfrm>
            <a:off x="8440733" y="666537"/>
            <a:ext cx="434307" cy="434307"/>
            <a:chOff x="8554625" y="-545463"/>
            <a:chExt cx="434307" cy="434307"/>
          </a:xfrm>
        </p:grpSpPr>
        <p:sp>
          <p:nvSpPr>
            <p:cNvPr id="49" name="Oval 48">
              <a:extLst>
                <a:ext uri="{FF2B5EF4-FFF2-40B4-BE49-F238E27FC236}">
                  <a16:creationId xmlns:a16="http://schemas.microsoft.com/office/drawing/2014/main" id="{D12A9823-5DBD-104A-7093-9C2D5CF284AC}"/>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0" name="Graphic 49" descr="Badge 1 with solid fill">
              <a:hlinkClick r:id="rId4" action="ppaction://hlinksldjump"/>
              <a:extLst>
                <a:ext uri="{FF2B5EF4-FFF2-40B4-BE49-F238E27FC236}">
                  <a16:creationId xmlns:a16="http://schemas.microsoft.com/office/drawing/2014/main" id="{DD772320-2576-BB42-9794-75FF44CBD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grpSp>
        <p:nvGrpSpPr>
          <p:cNvPr id="22" name="Group 21" descr="Green circle with a &quot;2&quot; in the middle.">
            <a:extLst>
              <a:ext uri="{FF2B5EF4-FFF2-40B4-BE49-F238E27FC236}">
                <a16:creationId xmlns:a16="http://schemas.microsoft.com/office/drawing/2014/main" id="{A8DCCE70-1531-A343-DCCE-8047F55EB8F8}"/>
              </a:ext>
            </a:extLst>
          </p:cNvPr>
          <p:cNvGrpSpPr/>
          <p:nvPr/>
        </p:nvGrpSpPr>
        <p:grpSpPr>
          <a:xfrm>
            <a:off x="9169301" y="1280025"/>
            <a:ext cx="436999" cy="436999"/>
            <a:chOff x="10349594" y="-524906"/>
            <a:chExt cx="436999" cy="436999"/>
          </a:xfrm>
        </p:grpSpPr>
        <p:sp>
          <p:nvSpPr>
            <p:cNvPr id="23" name="Oval 22">
              <a:extLst>
                <a:ext uri="{FF2B5EF4-FFF2-40B4-BE49-F238E27FC236}">
                  <a16:creationId xmlns:a16="http://schemas.microsoft.com/office/drawing/2014/main" id="{F383548D-B281-327A-768E-D925C1000B99}"/>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Graphic 23">
              <a:hlinkClick r:id="rId7" action="ppaction://hlinksldjump"/>
              <a:extLst>
                <a:ext uri="{FF2B5EF4-FFF2-40B4-BE49-F238E27FC236}">
                  <a16:creationId xmlns:a16="http://schemas.microsoft.com/office/drawing/2014/main" id="{BB8FC794-3413-5949-8750-DE9A6CB873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2" name="Group 1" descr="Green circle with a &quot;2&quot; in the middle.">
            <a:extLst>
              <a:ext uri="{FF2B5EF4-FFF2-40B4-BE49-F238E27FC236}">
                <a16:creationId xmlns:a16="http://schemas.microsoft.com/office/drawing/2014/main" id="{8390845F-33D6-0A0B-E171-D98097BE8E15}"/>
              </a:ext>
            </a:extLst>
          </p:cNvPr>
          <p:cNvGrpSpPr/>
          <p:nvPr/>
        </p:nvGrpSpPr>
        <p:grpSpPr>
          <a:xfrm>
            <a:off x="9080719" y="2956496"/>
            <a:ext cx="436999" cy="436999"/>
            <a:chOff x="10349594" y="-524906"/>
            <a:chExt cx="436999" cy="436999"/>
          </a:xfrm>
        </p:grpSpPr>
        <p:sp>
          <p:nvSpPr>
            <p:cNvPr id="4" name="Oval 3">
              <a:extLst>
                <a:ext uri="{FF2B5EF4-FFF2-40B4-BE49-F238E27FC236}">
                  <a16:creationId xmlns:a16="http://schemas.microsoft.com/office/drawing/2014/main" id="{BCCF25C6-8780-5E61-8823-A04A56749E70}"/>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8">
              <a:hlinkClick r:id="rId7" action="ppaction://hlinksldjump"/>
              <a:extLst>
                <a:ext uri="{FF2B5EF4-FFF2-40B4-BE49-F238E27FC236}">
                  <a16:creationId xmlns:a16="http://schemas.microsoft.com/office/drawing/2014/main" id="{30AA697F-ADA7-B644-5C47-3F0555B4B0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29" name="Group 28" descr="Green circle with a &quot;3&quot; in the middle.">
            <a:extLst>
              <a:ext uri="{FF2B5EF4-FFF2-40B4-BE49-F238E27FC236}">
                <a16:creationId xmlns:a16="http://schemas.microsoft.com/office/drawing/2014/main" id="{2B1A638B-BC05-5482-FAFD-7A5057FB8EC9}"/>
              </a:ext>
            </a:extLst>
          </p:cNvPr>
          <p:cNvGrpSpPr/>
          <p:nvPr/>
        </p:nvGrpSpPr>
        <p:grpSpPr>
          <a:xfrm>
            <a:off x="9217878" y="4772075"/>
            <a:ext cx="436999" cy="436999"/>
            <a:chOff x="8612692" y="-402419"/>
            <a:chExt cx="436999" cy="436999"/>
          </a:xfrm>
        </p:grpSpPr>
        <p:sp>
          <p:nvSpPr>
            <p:cNvPr id="30" name="Oval 29">
              <a:extLst>
                <a:ext uri="{FF2B5EF4-FFF2-40B4-BE49-F238E27FC236}">
                  <a16:creationId xmlns:a16="http://schemas.microsoft.com/office/drawing/2014/main" id="{0C753B04-F114-3F04-69F6-2244E736E116}"/>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descr="Badge 3 with solid fill">
              <a:hlinkClick r:id="rId10" action="ppaction://hlinksldjump"/>
              <a:extLst>
                <a:ext uri="{FF2B5EF4-FFF2-40B4-BE49-F238E27FC236}">
                  <a16:creationId xmlns:a16="http://schemas.microsoft.com/office/drawing/2014/main" id="{DC5C5BAB-329A-0C12-A768-0694C84B44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2692" y="-402419"/>
              <a:ext cx="436999" cy="436999"/>
            </a:xfrm>
            <a:prstGeom prst="rect">
              <a:avLst/>
            </a:prstGeom>
          </p:spPr>
        </p:pic>
      </p:grpSp>
      <p:grpSp>
        <p:nvGrpSpPr>
          <p:cNvPr id="32" name="Group 31" descr="Green circle with a &quot;4&quot; in the middle.">
            <a:extLst>
              <a:ext uri="{FF2B5EF4-FFF2-40B4-BE49-F238E27FC236}">
                <a16:creationId xmlns:a16="http://schemas.microsoft.com/office/drawing/2014/main" id="{E578180A-A0E7-C45B-E769-A4C4B7BE79E3}"/>
              </a:ext>
            </a:extLst>
          </p:cNvPr>
          <p:cNvGrpSpPr/>
          <p:nvPr/>
        </p:nvGrpSpPr>
        <p:grpSpPr>
          <a:xfrm>
            <a:off x="9504234" y="5512963"/>
            <a:ext cx="436999" cy="436999"/>
            <a:chOff x="5726058" y="2773100"/>
            <a:chExt cx="436999" cy="436999"/>
          </a:xfrm>
        </p:grpSpPr>
        <p:grpSp>
          <p:nvGrpSpPr>
            <p:cNvPr id="33" name="Group 32">
              <a:extLst>
                <a:ext uri="{FF2B5EF4-FFF2-40B4-BE49-F238E27FC236}">
                  <a16:creationId xmlns:a16="http://schemas.microsoft.com/office/drawing/2014/main" id="{85C2B9A8-0229-8F98-5549-4CAD80D3181B}"/>
                </a:ext>
              </a:extLst>
            </p:cNvPr>
            <p:cNvGrpSpPr/>
            <p:nvPr/>
          </p:nvGrpSpPr>
          <p:grpSpPr>
            <a:xfrm>
              <a:off x="5826804" y="2854439"/>
              <a:ext cx="274320" cy="274320"/>
              <a:chOff x="8151122" y="-486917"/>
              <a:chExt cx="274320" cy="274320"/>
            </a:xfrm>
          </p:grpSpPr>
          <p:sp>
            <p:nvSpPr>
              <p:cNvPr id="39" name="TextBox 38">
                <a:extLst>
                  <a:ext uri="{FF2B5EF4-FFF2-40B4-BE49-F238E27FC236}">
                    <a16:creationId xmlns:a16="http://schemas.microsoft.com/office/drawing/2014/main" id="{8F8DD581-EED0-8233-E956-146134A98CE1}"/>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10ED78BF-B1E8-3298-F6A6-587CD5679515}"/>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4" name="Group 33">
              <a:extLst>
                <a:ext uri="{FF2B5EF4-FFF2-40B4-BE49-F238E27FC236}">
                  <a16:creationId xmlns:a16="http://schemas.microsoft.com/office/drawing/2014/main" id="{76676F3F-71FA-3643-20CC-E92B178581A7}"/>
                </a:ext>
              </a:extLst>
            </p:cNvPr>
            <p:cNvGrpSpPr/>
            <p:nvPr/>
          </p:nvGrpSpPr>
          <p:grpSpPr>
            <a:xfrm>
              <a:off x="5726058" y="2773100"/>
              <a:ext cx="436999" cy="436999"/>
              <a:chOff x="6941171" y="-523481"/>
              <a:chExt cx="436999" cy="436999"/>
            </a:xfrm>
          </p:grpSpPr>
          <p:sp>
            <p:nvSpPr>
              <p:cNvPr id="35" name="Oval 34">
                <a:extLst>
                  <a:ext uri="{FF2B5EF4-FFF2-40B4-BE49-F238E27FC236}">
                    <a16:creationId xmlns:a16="http://schemas.microsoft.com/office/drawing/2014/main" id="{6B1F8661-CC9F-0A34-CDFD-954DD7CF1124}"/>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29E2B6B1-FC55-DA24-0C30-7556FA1FAA81}"/>
                  </a:ext>
                </a:extLst>
              </p:cNvPr>
              <p:cNvGrpSpPr/>
              <p:nvPr/>
            </p:nvGrpSpPr>
            <p:grpSpPr>
              <a:xfrm>
                <a:off x="6941171" y="-523481"/>
                <a:ext cx="436999" cy="436999"/>
                <a:chOff x="6941171" y="-523481"/>
                <a:chExt cx="436999" cy="436999"/>
              </a:xfrm>
            </p:grpSpPr>
            <p:sp>
              <p:nvSpPr>
                <p:cNvPr id="37" name="Oval 36">
                  <a:extLst>
                    <a:ext uri="{FF2B5EF4-FFF2-40B4-BE49-F238E27FC236}">
                      <a16:creationId xmlns:a16="http://schemas.microsoft.com/office/drawing/2014/main" id="{5ADDF911-EB55-FA9B-807B-A0A9C7A22B1A}"/>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8" name="Graphic 37" descr="Badge 4 with solid fill">
                  <a:hlinkClick r:id="rId10" action="ppaction://hlinksldjump"/>
                  <a:extLst>
                    <a:ext uri="{FF2B5EF4-FFF2-40B4-BE49-F238E27FC236}">
                      <a16:creationId xmlns:a16="http://schemas.microsoft.com/office/drawing/2014/main" id="{A04FA6B2-7649-445D-A7B1-56AFC783CE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41171" y="-523481"/>
                  <a:ext cx="436999" cy="436999"/>
                </a:xfrm>
                <a:prstGeom prst="rect">
                  <a:avLst/>
                </a:prstGeom>
              </p:spPr>
            </p:pic>
          </p:grpSp>
        </p:grpSp>
      </p:grpSp>
      <p:sp>
        <p:nvSpPr>
          <p:cNvPr id="56" name="Rectangle: Rounded Corners 3" descr="Return to table of contents button.">
            <a:hlinkClick r:id="rId15" action="ppaction://hlinksldjump"/>
            <a:extLst>
              <a:ext uri="{FF2B5EF4-FFF2-40B4-BE49-F238E27FC236}">
                <a16:creationId xmlns:a16="http://schemas.microsoft.com/office/drawing/2014/main" id="{8510719D-BA31-867E-13C2-54711F239D85}"/>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5"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0" name="Rectangle: Rounded Corners 3" descr="Return to start of the Flight Sections. ">
            <a:hlinkClick r:id="rId16" action="ppaction://hlinksldjump"/>
            <a:extLst>
              <a:ext uri="{FF2B5EF4-FFF2-40B4-BE49-F238E27FC236}">
                <a16:creationId xmlns:a16="http://schemas.microsoft.com/office/drawing/2014/main" id="{28C95956-5B2B-29A4-ECF6-7A59F830025C}"/>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6"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15644206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90F014FA-5D3A-B300-CCFA-D43990D6243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445" y="1743076"/>
            <a:ext cx="7366214" cy="430107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9AA75A0-AE63-378C-E8BC-D77ADE5B2E53}"/>
              </a:ext>
              <a:ext uri="{C183D7F6-B498-43B3-948B-1728B52AA6E4}">
                <adec:decorative xmlns:adec="http://schemas.microsoft.com/office/drawing/2017/decorative" val="1"/>
              </a:ext>
            </a:extLst>
          </p:cNvPr>
          <p:cNvSpPr/>
          <p:nvPr/>
        </p:nvSpPr>
        <p:spPr>
          <a:xfrm>
            <a:off x="8721213" y="3467100"/>
            <a:ext cx="1071716" cy="2286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B4D71D76-5747-82DA-B900-EE810C0C21A7}"/>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cxnSp>
        <p:nvCxnSpPr>
          <p:cNvPr id="22" name="Straight Arrow Connector 21">
            <a:extLst>
              <a:ext uri="{FF2B5EF4-FFF2-40B4-BE49-F238E27FC236}">
                <a16:creationId xmlns:a16="http://schemas.microsoft.com/office/drawing/2014/main" id="{C9747064-B308-3E16-5853-CB9ADDC4AD3E}"/>
              </a:ext>
              <a:ext uri="{C183D7F6-B498-43B3-948B-1728B52AA6E4}">
                <adec:decorative xmlns:adec="http://schemas.microsoft.com/office/drawing/2017/decorative" val="1"/>
              </a:ext>
            </a:extLst>
          </p:cNvPr>
          <p:cNvCxnSpPr>
            <a:cxnSpLocks/>
          </p:cNvCxnSpPr>
          <p:nvPr/>
        </p:nvCxnSpPr>
        <p:spPr>
          <a:xfrm flipV="1">
            <a:off x="4180114" y="2095902"/>
            <a:ext cx="351110" cy="75615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AA6D2B33-0C48-F366-28E8-D509414DE3ED}"/>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Ending an Enrollment</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5" name="TextBox 4">
            <a:extLst>
              <a:ext uri="{FF2B5EF4-FFF2-40B4-BE49-F238E27FC236}">
                <a16:creationId xmlns:a16="http://schemas.microsoft.com/office/drawing/2014/main" id="{64B072D1-D68E-5CE0-CB12-54732F80AC5C}"/>
              </a:ext>
            </a:extLst>
          </p:cNvPr>
          <p:cNvSpPr txBox="1"/>
          <p:nvPr/>
        </p:nvSpPr>
        <p:spPr>
          <a:xfrm>
            <a:off x="298174" y="583623"/>
            <a:ext cx="11629237" cy="623589"/>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3">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p>
        </p:txBody>
      </p:sp>
      <p:sp>
        <p:nvSpPr>
          <p:cNvPr id="11" name="TextBox 10">
            <a:extLst>
              <a:ext uri="{FF2B5EF4-FFF2-40B4-BE49-F238E27FC236}">
                <a16:creationId xmlns:a16="http://schemas.microsoft.com/office/drawing/2014/main" id="{A42FD776-C9DA-887D-A3B5-9CB8EA88C6C5}"/>
              </a:ext>
            </a:extLst>
          </p:cNvPr>
          <p:cNvSpPr txBox="1"/>
          <p:nvPr/>
        </p:nvSpPr>
        <p:spPr>
          <a:xfrm>
            <a:off x="298174" y="1581778"/>
            <a:ext cx="3881940" cy="868261"/>
          </a:xfrm>
          <a:prstGeom prst="rect">
            <a:avLst/>
          </a:prstGeom>
          <a:noFill/>
        </p:spPr>
        <p:txBody>
          <a:bodyPr wrap="square" lIns="0" tIns="0" rIns="0" bIns="0" rtlCol="0">
            <a:noAutofit/>
          </a:bodyPr>
          <a:lstStyle/>
          <a:p>
            <a:pPr algn="l" defTabSz="228600">
              <a:spcAft>
                <a:spcPts val="1200"/>
              </a:spcAft>
            </a:pPr>
            <a:r>
              <a:rPr kumimoji="0" lang="en-US" sz="2000" b="0" i="0" strike="noStrike" kern="1200" cap="none" spc="0" normalizeH="0" baseline="0" noProof="0">
                <a:ln>
                  <a:noFill/>
                </a:ln>
                <a:solidFill>
                  <a:srgbClr val="002060"/>
                </a:solidFill>
                <a:effectLst/>
                <a:uLnTx/>
                <a:uFillTx/>
                <a:latin typeface="Arial"/>
                <a:cs typeface="Calibri"/>
              </a:rPr>
              <a:t>To </a:t>
            </a:r>
            <a:r>
              <a:rPr lang="en-US" sz="2000">
                <a:solidFill>
                  <a:srgbClr val="002060"/>
                </a:solidFill>
                <a:latin typeface="Arial"/>
                <a:cs typeface="Calibri"/>
              </a:rPr>
              <a:t>end</a:t>
            </a:r>
            <a:r>
              <a:rPr kumimoji="0" lang="en-US" sz="2000" b="0" i="0" strike="noStrike" kern="1200" cap="none" spc="0" normalizeH="0" baseline="0" noProof="0">
                <a:ln>
                  <a:noFill/>
                </a:ln>
                <a:solidFill>
                  <a:srgbClr val="002060"/>
                </a:solidFill>
                <a:effectLst/>
                <a:uLnTx/>
                <a:uFillTx/>
                <a:latin typeface="Arial"/>
                <a:cs typeface="Calibri"/>
              </a:rPr>
              <a:t> an enrollment, select the “</a:t>
            </a:r>
            <a:r>
              <a:rPr kumimoji="0" lang="en-US" sz="2000" b="1" i="0" strike="noStrike" kern="1200" cap="none" spc="0" normalizeH="0" baseline="0" noProof="0">
                <a:ln>
                  <a:noFill/>
                </a:ln>
                <a:solidFill>
                  <a:srgbClr val="002060"/>
                </a:solidFill>
                <a:effectLst/>
                <a:uLnTx/>
                <a:uFillTx/>
                <a:latin typeface="Arial"/>
                <a:cs typeface="Calibri"/>
              </a:rPr>
              <a:t>Add Monthly Cert</a:t>
            </a:r>
            <a:r>
              <a:rPr kumimoji="0" lang="en-US" sz="2000" b="0" i="0" strike="noStrike" kern="1200" cap="none" spc="0" normalizeH="0" baseline="0" noProof="0">
                <a:ln>
                  <a:noFill/>
                </a:ln>
                <a:solidFill>
                  <a:srgbClr val="002060"/>
                </a:solidFill>
                <a:effectLst/>
                <a:uLnTx/>
                <a:uFillTx/>
                <a:latin typeface="Arial"/>
                <a:cs typeface="Calibri"/>
              </a:rPr>
              <a:t>” button.</a:t>
            </a:r>
            <a:endParaRPr lang="en-US" sz="2000" noProof="0"/>
          </a:p>
        </p:txBody>
      </p:sp>
      <p:sp>
        <p:nvSpPr>
          <p:cNvPr id="10" name="TextBox 9" descr="The image on this slide shows the Student Profile in EM. Shows a highlight box around the Add Montly Cert button on the enrollment. &#10;&#10;Located at the top of the screen, EM automatically populates the student’s name after a student is created. &#10;&#10;The student’s address is located on the right-hand bottom side of the screen.&#10;">
            <a:extLst>
              <a:ext uri="{FF2B5EF4-FFF2-40B4-BE49-F238E27FC236}">
                <a16:creationId xmlns:a16="http://schemas.microsoft.com/office/drawing/2014/main" id="{A2A637BA-7BF7-44C7-BC35-E1C55BDE9E04}"/>
              </a:ext>
            </a:extLst>
          </p:cNvPr>
          <p:cNvSpPr txBox="1"/>
          <p:nvPr/>
        </p:nvSpPr>
        <p:spPr>
          <a:xfrm>
            <a:off x="209827" y="2709411"/>
            <a:ext cx="4151728" cy="273036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1.</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Located at the top of the screen, EM displays the student’s name once the trainee is created and/or found in EM and you navigate to that Student’s 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The student’s address </a:t>
            </a:r>
            <a:r>
              <a:rPr lang="en-US" sz="1600" b="1">
                <a:solidFill>
                  <a:srgbClr val="002060"/>
                </a:solidFill>
                <a:latin typeface="Arial"/>
                <a:cs typeface="Calibri"/>
              </a:rPr>
              <a:t>is located</a:t>
            </a:r>
            <a:r>
              <a:rPr kumimoji="0" lang="en-US" sz="1600" b="1" i="0" u="none" strike="noStrike" kern="1200" cap="none" spc="0" normalizeH="0" baseline="0" noProof="0">
                <a:ln>
                  <a:noFill/>
                </a:ln>
                <a:solidFill>
                  <a:srgbClr val="002060"/>
                </a:solidFill>
                <a:effectLst/>
                <a:uLnTx/>
                <a:uFillTx/>
                <a:latin typeface="Arial"/>
                <a:cs typeface="Calibri"/>
              </a:rPr>
              <a:t> on the right-hand bottom side of the screen.</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2" name="Group 1" descr="Green circle with a &quot;1&quot; in the middle.">
            <a:extLst>
              <a:ext uri="{FF2B5EF4-FFF2-40B4-BE49-F238E27FC236}">
                <a16:creationId xmlns:a16="http://schemas.microsoft.com/office/drawing/2014/main" id="{3ED246E5-9D3B-C3E9-C02D-FD55A4E9FFA4}"/>
              </a:ext>
            </a:extLst>
          </p:cNvPr>
          <p:cNvGrpSpPr/>
          <p:nvPr/>
        </p:nvGrpSpPr>
        <p:grpSpPr>
          <a:xfrm>
            <a:off x="4451231" y="1661596"/>
            <a:ext cx="434307" cy="434307"/>
            <a:chOff x="8554625" y="-545463"/>
            <a:chExt cx="434307" cy="434307"/>
          </a:xfrm>
        </p:grpSpPr>
        <p:sp>
          <p:nvSpPr>
            <p:cNvPr id="8" name="Oval 7">
              <a:extLst>
                <a:ext uri="{FF2B5EF4-FFF2-40B4-BE49-F238E27FC236}">
                  <a16:creationId xmlns:a16="http://schemas.microsoft.com/office/drawing/2014/main" id="{E8422E31-4953-2CF3-8C9E-34C5E80CD4F5}"/>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8">
              <a:hlinkClick r:id="" action="ppaction://noaction"/>
              <a:extLst>
                <a:ext uri="{FF2B5EF4-FFF2-40B4-BE49-F238E27FC236}">
                  <a16:creationId xmlns:a16="http://schemas.microsoft.com/office/drawing/2014/main" id="{9090BE99-335A-097C-CCFA-47943EF70B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sp>
        <p:nvSpPr>
          <p:cNvPr id="14" name="Rectangle: Rounded Corners 3" descr="Return to table of contents button.">
            <a:hlinkClick r:id="rId6" action="ppaction://hlinksldjump"/>
            <a:extLst>
              <a:ext uri="{FF2B5EF4-FFF2-40B4-BE49-F238E27FC236}">
                <a16:creationId xmlns:a16="http://schemas.microsoft.com/office/drawing/2014/main" id="{52CC3FC9-2426-C0AA-9D6E-047AAF055B2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6" name="Rectangle: Rounded Corners 3" descr="Return to start of the Flight Sections. ">
            <a:hlinkClick r:id="rId7" action="ppaction://hlinksldjump"/>
            <a:extLst>
              <a:ext uri="{FF2B5EF4-FFF2-40B4-BE49-F238E27FC236}">
                <a16:creationId xmlns:a16="http://schemas.microsoft.com/office/drawing/2014/main" id="{EBDF8DA9-3C8B-E511-3826-0ED69FC2BA85}"/>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7"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660998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1F3264D-3F37-44E0-B02A-BD727345500C}"/>
              </a:ext>
              <a:ext uri="{C183D7F6-B498-43B3-948B-1728B52AA6E4}">
                <adec:decorative xmlns:adec="http://schemas.microsoft.com/office/drawing/2017/decorative" val="1"/>
              </a:ext>
            </a:extLst>
          </p:cNvPr>
          <p:cNvCxnSpPr>
            <a:cxnSpLocks/>
            <a:stCxn id="18" idx="3"/>
            <a:endCxn id="6" idx="1"/>
          </p:cNvCxnSpPr>
          <p:nvPr/>
        </p:nvCxnSpPr>
        <p:spPr>
          <a:xfrm flipV="1">
            <a:off x="6212264" y="2974667"/>
            <a:ext cx="1220282" cy="54234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77B8EF2-2A86-8A73-33AA-F269B1CE72F8}"/>
              </a:ext>
              <a:ext uri="{C183D7F6-B498-43B3-948B-1728B52AA6E4}">
                <adec:decorative xmlns:adec="http://schemas.microsoft.com/office/drawing/2017/decorative" val="1"/>
              </a:ext>
            </a:extLst>
          </p:cNvPr>
          <p:cNvGrpSpPr/>
          <p:nvPr/>
        </p:nvGrpSpPr>
        <p:grpSpPr>
          <a:xfrm>
            <a:off x="8039382" y="148542"/>
            <a:ext cx="3388451" cy="6026015"/>
            <a:chOff x="8039382" y="148542"/>
            <a:chExt cx="3393298" cy="6368281"/>
          </a:xfrm>
        </p:grpSpPr>
        <p:pic>
          <p:nvPicPr>
            <p:cNvPr id="16386" name="Picture 2">
              <a:extLst>
                <a:ext uri="{FF2B5EF4-FFF2-40B4-BE49-F238E27FC236}">
                  <a16:creationId xmlns:a16="http://schemas.microsoft.com/office/drawing/2014/main" id="{D2D16DC3-A270-0940-9DBD-82E1CACE3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382" y="148542"/>
              <a:ext cx="3393298" cy="364731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F2AFB0FD-3CF6-5C05-6EF9-6BB5AA6A4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382" y="3805255"/>
              <a:ext cx="3393298" cy="271156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12" name="Right Brace 11">
            <a:extLst>
              <a:ext uri="{FF2B5EF4-FFF2-40B4-BE49-F238E27FC236}">
                <a16:creationId xmlns:a16="http://schemas.microsoft.com/office/drawing/2014/main" id="{73A28FAD-D379-AA88-A413-086568537189}"/>
              </a:ext>
              <a:ext uri="{C183D7F6-B498-43B3-948B-1728B52AA6E4}">
                <adec:decorative xmlns:adec="http://schemas.microsoft.com/office/drawing/2017/decorative" val="1"/>
              </a:ext>
            </a:extLst>
          </p:cNvPr>
          <p:cNvSpPr/>
          <p:nvPr/>
        </p:nvSpPr>
        <p:spPr>
          <a:xfrm flipH="1">
            <a:off x="7901743" y="2161997"/>
            <a:ext cx="275278" cy="1305245"/>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240EA955-0F42-5E49-1195-EB59E539A59B}"/>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43" name="Title 1">
            <a:extLst>
              <a:ext uri="{FF2B5EF4-FFF2-40B4-BE49-F238E27FC236}">
                <a16:creationId xmlns:a16="http://schemas.microsoft.com/office/drawing/2014/main" id="{43C765F6-DCD8-57EF-3589-52E356D6C8B3}"/>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effectLst/>
                <a:uLnTx/>
                <a:uFillTx/>
                <a:latin typeface="Arial"/>
                <a:cs typeface="Calibri"/>
              </a:rPr>
              <a:t>Flight: EM View </a:t>
            </a:r>
            <a:r>
              <a:rPr lang="en-US" sz="2800" baseline="0">
                <a:latin typeface="Arial"/>
                <a:cs typeface="Calibri"/>
              </a:rPr>
              <a:t>of Ending an Enrollment </a:t>
            </a:r>
            <a:br>
              <a:rPr lang="en-US" sz="2800" baseline="0">
                <a:latin typeface="Arial"/>
              </a:rPr>
            </a:br>
            <a:r>
              <a:rPr lang="en-US" sz="2800" baseline="0">
                <a:latin typeface="Arial"/>
                <a:cs typeface="Calibri"/>
              </a:rPr>
              <a:t>(continued 1)</a:t>
            </a:r>
            <a:r>
              <a:rPr lang="en-US" sz="2800">
                <a:latin typeface="Arial"/>
                <a:cs typeface="Calibri"/>
              </a:rPr>
              <a:t> </a:t>
            </a:r>
            <a:endParaRPr kumimoji="0" lang="en-US" sz="2800" b="1" i="0" u="none" strike="noStrike" kern="1200" cap="none" spc="0" normalizeH="0" baseline="0" noProof="0">
              <a:ln>
                <a:noFill/>
              </a:ln>
              <a:effectLst/>
              <a:uLnTx/>
              <a:uFillTx/>
              <a:latin typeface="Calibri" panose="020F0502020204030204" pitchFamily="34" charset="0"/>
              <a:ea typeface="+mj-ea"/>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4CD5B0E0-22F2-F093-0440-A4D19ED31FDD}"/>
              </a:ext>
            </a:extLst>
          </p:cNvPr>
          <p:cNvSpPr txBox="1"/>
          <p:nvPr/>
        </p:nvSpPr>
        <p:spPr>
          <a:xfrm>
            <a:off x="499202" y="1443927"/>
            <a:ext cx="5713062" cy="4146168"/>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2.</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lang="en-US" sz="1600" b="1">
                <a:solidFill>
                  <a:srgbClr val="002060"/>
                </a:solidFill>
                <a:latin typeface="Arial"/>
                <a:cs typeface="Calibri"/>
              </a:rPr>
              <a:t>Select the student’s last day of training for the “Reporting period end date” to trigger ending the enrollment. </a:t>
            </a:r>
          </a:p>
          <a:p>
            <a:pPr algn="ctr" defTabSz="228600">
              <a:defRPr/>
            </a:pPr>
            <a:endParaRPr lang="en-US" sz="1600" b="1">
              <a:solidFill>
                <a:srgbClr val="002060"/>
              </a:solidFill>
              <a:latin typeface="Arial"/>
              <a:cs typeface="Calibri"/>
            </a:endParaRPr>
          </a:p>
          <a:p>
            <a:pPr algn="ctr" defTabSz="228600">
              <a:defRPr/>
            </a:pPr>
            <a:r>
              <a:rPr lang="en-US" sz="1400" b="1">
                <a:solidFill>
                  <a:srgbClr val="002060"/>
                </a:solidFill>
                <a:latin typeface="Arial"/>
                <a:cs typeface="Calibri"/>
              </a:rPr>
              <a:t>Note: This date must not be the last day of the month to trigger the “Reason for ending enrollment” field to appear.</a:t>
            </a:r>
          </a:p>
          <a:p>
            <a:pPr algn="ctr" defTabSz="228600">
              <a:defRPr/>
            </a:pP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A new dropdown appears, and you can </a:t>
            </a:r>
            <a:r>
              <a:rPr kumimoji="0" lang="en-US" sz="1600" b="1" i="0" u="none" strike="noStrike" kern="1200" cap="none" spc="0" normalizeH="0" baseline="0" noProof="0">
                <a:ln>
                  <a:noFill/>
                </a:ln>
                <a:solidFill>
                  <a:srgbClr val="002060"/>
                </a:solidFill>
                <a:effectLst/>
                <a:uLnTx/>
                <a:uFillTx/>
                <a:latin typeface="Arial"/>
                <a:cs typeface="Calibri"/>
              </a:rPr>
              <a:t>select “</a:t>
            </a:r>
            <a:r>
              <a:rPr lang="en-US" sz="1600" b="1">
                <a:solidFill>
                  <a:srgbClr val="002060"/>
                </a:solidFill>
                <a:latin typeface="Arial"/>
                <a:cs typeface="Calibri"/>
              </a:rPr>
              <a:t>Completed training” as </a:t>
            </a:r>
            <a:r>
              <a:rPr kumimoji="0" lang="en-US" sz="1600" b="1" i="0" u="none" strike="noStrike" kern="1200" cap="none" spc="0" normalizeH="0" baseline="0" noProof="0">
                <a:ln>
                  <a:noFill/>
                </a:ln>
                <a:solidFill>
                  <a:srgbClr val="002060"/>
                </a:solidFill>
                <a:effectLst/>
                <a:uLnTx/>
                <a:uFillTx/>
                <a:latin typeface="Arial"/>
                <a:cs typeface="Calibri"/>
              </a:rPr>
              <a:t>the reason for ending an enrollment.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algn="ctr" defTabSz="228600">
              <a:defRPr/>
            </a:pPr>
            <a:r>
              <a:rPr lang="en-US" sz="1600" b="1">
                <a:solidFill>
                  <a:srgbClr val="002060"/>
                </a:solidFill>
                <a:latin typeface="Arial"/>
                <a:cs typeface="Calibri"/>
              </a:rPr>
              <a:t> </a:t>
            </a:r>
            <a:r>
              <a:rPr kumimoji="0" lang="en-US" sz="1600" b="1" i="0" u="none" strike="noStrike" kern="1200" cap="none" spc="0" normalizeH="0" baseline="0" noProof="0">
                <a:ln>
                  <a:noFill/>
                </a:ln>
                <a:solidFill>
                  <a:srgbClr val="002060"/>
                </a:solidFill>
                <a:effectLst/>
                <a:uLnTx/>
                <a:uFillTx/>
                <a:latin typeface="Arial"/>
                <a:cs typeface="Calibri"/>
              </a:rPr>
              <a:t>Please only end an enrollment if the student completed the training program. Do not end an enrollment for any other reason.</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pSp>
        <p:nvGrpSpPr>
          <p:cNvPr id="3" name="Group 2" descr="Green circle with a &quot;2&quot; in the middle.">
            <a:extLst>
              <a:ext uri="{FF2B5EF4-FFF2-40B4-BE49-F238E27FC236}">
                <a16:creationId xmlns:a16="http://schemas.microsoft.com/office/drawing/2014/main" id="{2CFA9B26-3DF8-273C-9B08-2A7DCE61BB99}"/>
              </a:ext>
            </a:extLst>
          </p:cNvPr>
          <p:cNvGrpSpPr/>
          <p:nvPr/>
        </p:nvGrpSpPr>
        <p:grpSpPr>
          <a:xfrm>
            <a:off x="7432546" y="2756167"/>
            <a:ext cx="436999" cy="436999"/>
            <a:chOff x="10349594" y="-524906"/>
            <a:chExt cx="436999" cy="436999"/>
          </a:xfrm>
        </p:grpSpPr>
        <p:sp>
          <p:nvSpPr>
            <p:cNvPr id="5" name="Oval 4">
              <a:extLst>
                <a:ext uri="{FF2B5EF4-FFF2-40B4-BE49-F238E27FC236}">
                  <a16:creationId xmlns:a16="http://schemas.microsoft.com/office/drawing/2014/main" id="{7F50DB04-4829-D08B-E0D1-FFDD5336A417}"/>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1DCCE103-5550-164A-2AFA-5C76120C6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sp>
        <p:nvSpPr>
          <p:cNvPr id="42" name="Rectangle: Rounded Corners 3" descr="Return to table of contents button.">
            <a:hlinkClick r:id="rId7" action="ppaction://hlinksldjump"/>
            <a:extLst>
              <a:ext uri="{FF2B5EF4-FFF2-40B4-BE49-F238E27FC236}">
                <a16:creationId xmlns:a16="http://schemas.microsoft.com/office/drawing/2014/main" id="{734A9DA3-F43B-193D-E6CE-975855AC6703}"/>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8" name="Rectangle: Rounded Corners 3" descr="Return to start of the Flight Sections. ">
            <a:hlinkClick r:id="rId8" action="ppaction://hlinksldjump"/>
            <a:extLst>
              <a:ext uri="{FF2B5EF4-FFF2-40B4-BE49-F238E27FC236}">
                <a16:creationId xmlns:a16="http://schemas.microsoft.com/office/drawing/2014/main" id="{B4A4B0A9-5F5B-2D2E-0C29-95DF4B763809}"/>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8"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40243273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A4A3260-626B-4E59-A4A8-2FA499CC93E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180" y="638171"/>
            <a:ext cx="6039280" cy="533383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9" name="Left Brace 28">
            <a:extLst>
              <a:ext uri="{FF2B5EF4-FFF2-40B4-BE49-F238E27FC236}">
                <a16:creationId xmlns:a16="http://schemas.microsoft.com/office/drawing/2014/main" id="{5EEDE456-C9BE-EA4D-EF11-37AF1212BEAA}"/>
              </a:ext>
              <a:ext uri="{C183D7F6-B498-43B3-948B-1728B52AA6E4}">
                <adec:decorative xmlns:adec="http://schemas.microsoft.com/office/drawing/2017/decorative" val="1"/>
              </a:ext>
            </a:extLst>
          </p:cNvPr>
          <p:cNvSpPr/>
          <p:nvPr/>
        </p:nvSpPr>
        <p:spPr>
          <a:xfrm>
            <a:off x="5456181" y="758292"/>
            <a:ext cx="404650" cy="3787903"/>
          </a:xfrm>
          <a:prstGeom prst="leftBrace">
            <a:avLst>
              <a:gd name="adj1" fmla="val 8333"/>
              <a:gd name="adj2" fmla="val 4719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6" name="Straight Arrow Connector 5">
            <a:extLst>
              <a:ext uri="{FF2B5EF4-FFF2-40B4-BE49-F238E27FC236}">
                <a16:creationId xmlns:a16="http://schemas.microsoft.com/office/drawing/2014/main" id="{2B7FDE90-1B57-2EDC-2A08-EECED766DF2C}"/>
              </a:ext>
              <a:ext uri="{C183D7F6-B498-43B3-948B-1728B52AA6E4}">
                <adec:decorative xmlns:adec="http://schemas.microsoft.com/office/drawing/2017/decorative" val="1"/>
              </a:ext>
            </a:extLst>
          </p:cNvPr>
          <p:cNvCxnSpPr>
            <a:cxnSpLocks/>
            <a:endCxn id="7" idx="1"/>
          </p:cNvCxnSpPr>
          <p:nvPr/>
        </p:nvCxnSpPr>
        <p:spPr>
          <a:xfrm>
            <a:off x="4618367" y="2571963"/>
            <a:ext cx="440148"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F216511-31F6-D34C-2C9F-C713289B1752}"/>
              </a:ext>
              <a:ext uri="{C183D7F6-B498-43B3-948B-1728B52AA6E4}">
                <adec:decorative xmlns:adec="http://schemas.microsoft.com/office/drawing/2017/decorative" val="1"/>
              </a:ext>
            </a:extLst>
          </p:cNvPr>
          <p:cNvCxnSpPr>
            <a:cxnSpLocks/>
          </p:cNvCxnSpPr>
          <p:nvPr/>
        </p:nvCxnSpPr>
        <p:spPr>
          <a:xfrm>
            <a:off x="4618367" y="4770075"/>
            <a:ext cx="1035852" cy="71057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0295B1-A9BE-EDE7-ADE9-6E6EA13E38E7}"/>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5" name="Rectangle 34">
            <a:extLst>
              <a:ext uri="{FF2B5EF4-FFF2-40B4-BE49-F238E27FC236}">
                <a16:creationId xmlns:a16="http://schemas.microsoft.com/office/drawing/2014/main" id="{07278B79-DF00-31E9-01BA-8D9939D3B560}"/>
              </a:ext>
              <a:ext uri="{C183D7F6-B498-43B3-948B-1728B52AA6E4}">
                <adec:decorative xmlns:adec="http://schemas.microsoft.com/office/drawing/2017/decorative" val="1"/>
              </a:ext>
            </a:extLst>
          </p:cNvPr>
          <p:cNvSpPr/>
          <p:nvPr/>
        </p:nvSpPr>
        <p:spPr>
          <a:xfrm>
            <a:off x="6009879" y="5473098"/>
            <a:ext cx="2895582" cy="36766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itle 1">
            <a:extLst>
              <a:ext uri="{FF2B5EF4-FFF2-40B4-BE49-F238E27FC236}">
                <a16:creationId xmlns:a16="http://schemas.microsoft.com/office/drawing/2014/main" id="{2ECC1E68-59EE-0F75-6692-3CB7BAE3F8B5}"/>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Ending an Enrollment (continued 2)</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11" name="TextBox 10" descr="The image shows the EM screen of Remarks and notes (optional) sections. &#10;&#10;3. SCOs can choose to add a Custom Remark if needed, but this slows down processing time. &#10;Preferably, SCOs should type notes in the “Notes” section. Notes are not sent to VA with the enrollment but can be reviewed by VA, if necessary.&#10;">
            <a:extLst>
              <a:ext uri="{FF2B5EF4-FFF2-40B4-BE49-F238E27FC236}">
                <a16:creationId xmlns:a16="http://schemas.microsoft.com/office/drawing/2014/main" id="{562AB365-8D30-7565-7B64-6A8B11DF9961}"/>
              </a:ext>
            </a:extLst>
          </p:cNvPr>
          <p:cNvSpPr txBox="1"/>
          <p:nvPr/>
        </p:nvSpPr>
        <p:spPr>
          <a:xfrm>
            <a:off x="517672" y="839197"/>
            <a:ext cx="4151728" cy="231031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3.</a:t>
            </a:r>
            <a:endParaRPr lang="en-US" sz="1600" b="1" i="0" u="none" strike="noStrike" kern="1200" cap="none" spc="0" normalizeH="0" baseline="0" noProof="0">
              <a:ln>
                <a:noFill/>
              </a:ln>
              <a:solidFill>
                <a:srgbClr val="004279"/>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lang="en-US" sz="1600" b="1">
                <a:solidFill>
                  <a:schemeClr val="accent2"/>
                </a:solidFill>
                <a:latin typeface="Arial"/>
                <a:cs typeface="Calibri"/>
              </a:rPr>
              <a:t>Add a Custom Remark if needed.</a:t>
            </a:r>
          </a:p>
          <a:p>
            <a:pPr marR="0" lvl="0" algn="ctr" defTabSz="914400" rtl="0" eaLnBrk="1" fontAlgn="auto" latinLnBrk="0" hangingPunct="1">
              <a:lnSpc>
                <a:spcPct val="100000"/>
              </a:lnSpc>
              <a:spcBef>
                <a:spcPts val="0"/>
              </a:spcBef>
              <a:spcAft>
                <a:spcPts val="0"/>
              </a:spcAft>
              <a:buClrTx/>
              <a:buSzTx/>
              <a:tabLst/>
              <a:defRPr/>
            </a:pPr>
            <a:endParaRPr lang="en-US" sz="1600" b="1">
              <a:solidFill>
                <a:schemeClr val="accent2"/>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1">
                <a:solidFill>
                  <a:schemeClr val="accent2"/>
                </a:solidFill>
                <a:latin typeface="Arial"/>
                <a:cs typeface="Calibri"/>
              </a:rPr>
              <a:t>SCOs use the "Notes" section to capture student and facility specific information. Notes are not sent to VA with the enrollment but can be reviewed by VA, if necessary.</a:t>
            </a:r>
          </a:p>
        </p:txBody>
      </p:sp>
      <p:grpSp>
        <p:nvGrpSpPr>
          <p:cNvPr id="4" name="Group 3" descr="Green circle with a &quot;3&quot; in the middle.">
            <a:extLst>
              <a:ext uri="{FF2B5EF4-FFF2-40B4-BE49-F238E27FC236}">
                <a16:creationId xmlns:a16="http://schemas.microsoft.com/office/drawing/2014/main" id="{E5198417-681F-34A5-24F9-71921C430971}"/>
              </a:ext>
            </a:extLst>
          </p:cNvPr>
          <p:cNvGrpSpPr/>
          <p:nvPr/>
        </p:nvGrpSpPr>
        <p:grpSpPr>
          <a:xfrm>
            <a:off x="5058515" y="2353463"/>
            <a:ext cx="436999" cy="436999"/>
            <a:chOff x="8612692" y="-402419"/>
            <a:chExt cx="436999" cy="436999"/>
          </a:xfrm>
        </p:grpSpPr>
        <p:sp>
          <p:nvSpPr>
            <p:cNvPr id="5" name="Oval 4">
              <a:extLst>
                <a:ext uri="{FF2B5EF4-FFF2-40B4-BE49-F238E27FC236}">
                  <a16:creationId xmlns:a16="http://schemas.microsoft.com/office/drawing/2014/main" id="{5F8B0D20-78EF-3D38-830E-82565897D0E3}"/>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FED2BB13-F58C-725B-3629-A83766A286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2692" y="-402419"/>
              <a:ext cx="436999" cy="436999"/>
            </a:xfrm>
            <a:prstGeom prst="rect">
              <a:avLst/>
            </a:prstGeom>
          </p:spPr>
        </p:pic>
      </p:grpSp>
      <p:sp>
        <p:nvSpPr>
          <p:cNvPr id="24" name="TextBox 23">
            <a:extLst>
              <a:ext uri="{FF2B5EF4-FFF2-40B4-BE49-F238E27FC236}">
                <a16:creationId xmlns:a16="http://schemas.microsoft.com/office/drawing/2014/main" id="{05F8FF89-4B85-5474-FA4B-5F58DEA2CD00}"/>
              </a:ext>
            </a:extLst>
          </p:cNvPr>
          <p:cNvSpPr txBox="1"/>
          <p:nvPr/>
        </p:nvSpPr>
        <p:spPr>
          <a:xfrm>
            <a:off x="517672" y="3555813"/>
            <a:ext cx="4151728" cy="177048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4279"/>
                </a:solidFill>
                <a:latin typeface="Arial"/>
                <a:cs typeface="Calibri"/>
              </a:rPr>
              <a:t>4</a:t>
            </a:r>
            <a:r>
              <a:rPr kumimoji="0" lang="en-US" sz="1600" b="1" i="0" u="none" strike="noStrike" kern="1200" cap="none" spc="0" normalizeH="0" baseline="0" noProof="0">
                <a:ln>
                  <a:noFill/>
                </a:ln>
                <a:solidFill>
                  <a:srgbClr val="004279"/>
                </a:solidFill>
                <a:effectLst/>
                <a:uLnTx/>
                <a:uFillTx/>
                <a:latin typeface="Arial"/>
                <a:cs typeface="Calibri"/>
              </a:rPr>
              <a:t>.</a:t>
            </a:r>
            <a:endParaRPr lang="en-US" sz="1600" b="1" i="0" u="none" strike="noStrike" kern="1200" cap="none" spc="0" normalizeH="0" baseline="0" noProof="0">
              <a:ln>
                <a:noFill/>
              </a:ln>
              <a:solidFill>
                <a:srgbClr val="004279"/>
              </a:solidFill>
              <a:effectLst/>
              <a:uLnTx/>
              <a:uFillTx/>
              <a:latin typeface="Arial"/>
              <a:cs typeface="Calibri"/>
            </a:endParaRPr>
          </a:p>
          <a:p>
            <a:pPr algn="ctr">
              <a:defRPr/>
            </a:pPr>
            <a:r>
              <a:rPr lang="en-US" sz="1600" b="1">
                <a:solidFill>
                  <a:schemeClr val="accent2"/>
                </a:solidFill>
                <a:latin typeface="Arial"/>
                <a:cs typeface="Calibri"/>
              </a:rPr>
              <a:t>Select the “Submit certification” button to submit the certification or select the “Save as draft” button</a:t>
            </a:r>
            <a:r>
              <a:rPr kumimoji="0" lang="en-US" sz="1600" b="1" i="0" u="none" strike="noStrike" kern="1200" cap="none" spc="0" normalizeH="0" baseline="0" noProof="0">
                <a:ln>
                  <a:noFill/>
                </a:ln>
                <a:solidFill>
                  <a:schemeClr val="accent2"/>
                </a:solidFill>
                <a:effectLst/>
                <a:uLnTx/>
                <a:uFillTx/>
                <a:latin typeface="Arial"/>
                <a:cs typeface="Calibri"/>
              </a:rPr>
              <a:t>.</a:t>
            </a:r>
            <a:endParaRPr lang="en-US" sz="1600" b="1" i="0" u="none" strike="noStrike" kern="1200" cap="none" spc="0" normalizeH="0" baseline="0" noProof="0">
              <a:ln>
                <a:noFill/>
              </a:ln>
              <a:solidFill>
                <a:schemeClr val="accent2"/>
              </a:solidFill>
              <a:effectLst/>
              <a:uLnTx/>
              <a:uFillTx/>
              <a:latin typeface="Arial"/>
              <a:cs typeface="Calibri"/>
            </a:endParaRPr>
          </a:p>
        </p:txBody>
      </p:sp>
      <p:grpSp>
        <p:nvGrpSpPr>
          <p:cNvPr id="8" name="Group 7" descr="Green circle with a &quot;4&quot; in the middle.">
            <a:extLst>
              <a:ext uri="{FF2B5EF4-FFF2-40B4-BE49-F238E27FC236}">
                <a16:creationId xmlns:a16="http://schemas.microsoft.com/office/drawing/2014/main" id="{C9F41602-74C8-F7A0-EA03-55E218E5FBD5}"/>
              </a:ext>
            </a:extLst>
          </p:cNvPr>
          <p:cNvGrpSpPr/>
          <p:nvPr/>
        </p:nvGrpSpPr>
        <p:grpSpPr>
          <a:xfrm>
            <a:off x="5572880" y="5401831"/>
            <a:ext cx="436999" cy="436999"/>
            <a:chOff x="5726058" y="2773100"/>
            <a:chExt cx="436999" cy="436999"/>
          </a:xfrm>
        </p:grpSpPr>
        <p:grpSp>
          <p:nvGrpSpPr>
            <p:cNvPr id="9" name="Group 8">
              <a:extLst>
                <a:ext uri="{FF2B5EF4-FFF2-40B4-BE49-F238E27FC236}">
                  <a16:creationId xmlns:a16="http://schemas.microsoft.com/office/drawing/2014/main" id="{EA8CEE81-00BC-735E-3D21-C8372850CFE3}"/>
                </a:ext>
              </a:extLst>
            </p:cNvPr>
            <p:cNvGrpSpPr/>
            <p:nvPr/>
          </p:nvGrpSpPr>
          <p:grpSpPr>
            <a:xfrm>
              <a:off x="5826804" y="2854439"/>
              <a:ext cx="274320" cy="274320"/>
              <a:chOff x="8151122" y="-486917"/>
              <a:chExt cx="274320" cy="274320"/>
            </a:xfrm>
          </p:grpSpPr>
          <p:sp>
            <p:nvSpPr>
              <p:cNvPr id="16" name="TextBox 15">
                <a:extLst>
                  <a:ext uri="{FF2B5EF4-FFF2-40B4-BE49-F238E27FC236}">
                    <a16:creationId xmlns:a16="http://schemas.microsoft.com/office/drawing/2014/main" id="{929FA9E1-5D7A-3386-D1A2-20FEB92AE930}"/>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EF468399-0746-F097-0E66-CEE0E482C3F9}"/>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91BF36E8-D050-3FE2-5F4E-4C5944117982}"/>
                </a:ext>
              </a:extLst>
            </p:cNvPr>
            <p:cNvGrpSpPr/>
            <p:nvPr/>
          </p:nvGrpSpPr>
          <p:grpSpPr>
            <a:xfrm>
              <a:off x="5726058" y="2773100"/>
              <a:ext cx="436999" cy="436999"/>
              <a:chOff x="6941171" y="-523481"/>
              <a:chExt cx="436999" cy="436999"/>
            </a:xfrm>
          </p:grpSpPr>
          <p:sp>
            <p:nvSpPr>
              <p:cNvPr id="12" name="Oval 11">
                <a:extLst>
                  <a:ext uri="{FF2B5EF4-FFF2-40B4-BE49-F238E27FC236}">
                    <a16:creationId xmlns:a16="http://schemas.microsoft.com/office/drawing/2014/main" id="{962DC4FB-F148-CE6E-75EF-15A3ABC884C0}"/>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F909FFF2-5E96-9BA9-812D-3A11D303012F}"/>
                  </a:ext>
                </a:extLst>
              </p:cNvPr>
              <p:cNvGrpSpPr/>
              <p:nvPr/>
            </p:nvGrpSpPr>
            <p:grpSpPr>
              <a:xfrm>
                <a:off x="6941171" y="-523481"/>
                <a:ext cx="436999" cy="436999"/>
                <a:chOff x="6941171" y="-523481"/>
                <a:chExt cx="436999" cy="436999"/>
              </a:xfrm>
            </p:grpSpPr>
            <p:sp>
              <p:nvSpPr>
                <p:cNvPr id="14" name="Oval 13">
                  <a:extLst>
                    <a:ext uri="{FF2B5EF4-FFF2-40B4-BE49-F238E27FC236}">
                      <a16:creationId xmlns:a16="http://schemas.microsoft.com/office/drawing/2014/main" id="{5A395FF6-58A4-ED81-EE1D-1BEEF011A3D0}"/>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descr="Green circle with a &quot;4&quot; in the middle.">
                  <a:hlinkClick r:id="rId5" action="ppaction://hlinksldjump"/>
                  <a:extLst>
                    <a:ext uri="{FF2B5EF4-FFF2-40B4-BE49-F238E27FC236}">
                      <a16:creationId xmlns:a16="http://schemas.microsoft.com/office/drawing/2014/main" id="{6322878B-2AA0-D4DC-062B-F8F8081294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1171" y="-523481"/>
                  <a:ext cx="436999" cy="436999"/>
                </a:xfrm>
                <a:prstGeom prst="rect">
                  <a:avLst/>
                </a:prstGeom>
              </p:spPr>
            </p:pic>
          </p:grpSp>
        </p:grpSp>
      </p:grpSp>
      <p:sp>
        <p:nvSpPr>
          <p:cNvPr id="37" name="Rectangle: Rounded Corners 3" descr="Return to table of contents button.">
            <a:hlinkClick r:id="rId8" action="ppaction://hlinksldjump"/>
            <a:extLst>
              <a:ext uri="{FF2B5EF4-FFF2-40B4-BE49-F238E27FC236}">
                <a16:creationId xmlns:a16="http://schemas.microsoft.com/office/drawing/2014/main" id="{00393708-99E8-548F-E210-F5E7A6229866}"/>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9" name="Rectangle: Rounded Corners 3" descr="Return to start of the Flight Sections. ">
            <a:hlinkClick r:id="rId9" action="ppaction://hlinksldjump"/>
            <a:extLst>
              <a:ext uri="{FF2B5EF4-FFF2-40B4-BE49-F238E27FC236}">
                <a16:creationId xmlns:a16="http://schemas.microsoft.com/office/drawing/2014/main" id="{9AEFC55A-AB65-5C70-B3A1-056B00EAE5FC}"/>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9"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21097818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0295B1-A9BE-EDE7-ADE9-6E6EA13E38E7}"/>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8" name="Title 1">
            <a:extLst>
              <a:ext uri="{FF2B5EF4-FFF2-40B4-BE49-F238E27FC236}">
                <a16:creationId xmlns:a16="http://schemas.microsoft.com/office/drawing/2014/main" id="{A5F9CCD4-AB49-D903-D76C-E6B9C866BDC5}"/>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Ending an Enrollment (continued 3)</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4" name="TextBox 3">
            <a:extLst>
              <a:ext uri="{FF2B5EF4-FFF2-40B4-BE49-F238E27FC236}">
                <a16:creationId xmlns:a16="http://schemas.microsoft.com/office/drawing/2014/main" id="{C07EAF17-0CD2-BAEF-825C-EBCF27857C43}"/>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b="1">
                <a:solidFill>
                  <a:srgbClr val="004279"/>
                </a:solidFill>
                <a:latin typeface="Arial"/>
                <a:cs typeface="Calibri"/>
              </a:rPr>
              <a:t>A Success banner displays once the certification has been successfully submitted.  </a:t>
            </a:r>
            <a:endParaRPr lang="en-US" sz="20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6" name="Picture 2" descr="EM student profile. ">
            <a:extLst>
              <a:ext uri="{FF2B5EF4-FFF2-40B4-BE49-F238E27FC236}">
                <a16:creationId xmlns:a16="http://schemas.microsoft.com/office/drawing/2014/main" id="{0FD8035E-841A-4AD5-9A42-951B936541F4}"/>
              </a:ext>
            </a:extLst>
          </p:cNvPr>
          <p:cNvPicPr>
            <a:picLocks noChangeArrowheads="1"/>
          </p:cNvPicPr>
          <p:nvPr/>
        </p:nvPicPr>
        <p:blipFill rotWithShape="1">
          <a:blip r:embed="rId2">
            <a:extLst>
              <a:ext uri="{28A0092B-C50C-407E-A947-70E740481C1C}">
                <a14:useLocalDpi xmlns:a14="http://schemas.microsoft.com/office/drawing/2010/main" val="0"/>
              </a:ext>
            </a:extLst>
          </a:blip>
          <a:srcRect t="19360"/>
          <a:stretch/>
        </p:blipFill>
        <p:spPr bwMode="auto">
          <a:xfrm>
            <a:off x="1903476" y="1019556"/>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Rounded Corners 3" descr="Return to table of contents button.">
            <a:hlinkClick r:id="rId3" action="ppaction://hlinksldjump"/>
            <a:extLst>
              <a:ext uri="{FF2B5EF4-FFF2-40B4-BE49-F238E27FC236}">
                <a16:creationId xmlns:a16="http://schemas.microsoft.com/office/drawing/2014/main" id="{BA9556A1-DFA8-F5B7-3526-BC8A0C50350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Rounded Corners 3" descr="Return to start of the Flight Sections. ">
            <a:hlinkClick r:id="rId4" action="ppaction://hlinksldjump"/>
            <a:extLst>
              <a:ext uri="{FF2B5EF4-FFF2-40B4-BE49-F238E27FC236}">
                <a16:creationId xmlns:a16="http://schemas.microsoft.com/office/drawing/2014/main" id="{B089D14B-8CD8-8062-C5A0-B535217D4C36}"/>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138833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D151A4-D2B8-480F-9930-BA596324A1F6}"/>
              </a:ext>
            </a:extLst>
          </p:cNvPr>
          <p:cNvSpPr txBox="1">
            <a:spLocks noGrp="1"/>
          </p:cNvSpPr>
          <p:nvPr>
            <p:ph type="title" idx="4294967295"/>
          </p:nvPr>
        </p:nvSpPr>
        <p:spPr>
          <a:xfrm>
            <a:off x="298174" y="139148"/>
            <a:ext cx="11629995"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IHL: Changes – 1999 Side A Amendments vs 1999b Adjustments</a:t>
            </a:r>
            <a:endParaRPr lang="en-US" sz="2800" b="1" i="0" u="none" strike="noStrike" kern="1200" cap="none" spc="0" normalizeH="0" baseline="0" noProof="0">
              <a:ln>
                <a:noFill/>
              </a:ln>
              <a:solidFill>
                <a:srgbClr val="004279"/>
              </a:solidFill>
              <a:effectLst/>
              <a:uLnTx/>
              <a:uFillTx/>
              <a:latin typeface="Arial"/>
              <a:cs typeface="Calibri"/>
            </a:endParaRPr>
          </a:p>
        </p:txBody>
      </p:sp>
      <p:sp>
        <p:nvSpPr>
          <p:cNvPr id="6" name="Rectangle 5">
            <a:extLst>
              <a:ext uri="{FF2B5EF4-FFF2-40B4-BE49-F238E27FC236}">
                <a16:creationId xmlns:a16="http://schemas.microsoft.com/office/drawing/2014/main" id="{6F3DAA6E-6FCB-C170-6015-ECC932EE0CEC}"/>
              </a:ext>
            </a:extLst>
          </p:cNvPr>
          <p:cNvSpPr/>
          <p:nvPr/>
        </p:nvSpPr>
        <p:spPr>
          <a:xfrm>
            <a:off x="251821" y="800276"/>
            <a:ext cx="5563130" cy="2322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228600">
              <a:spcAft>
                <a:spcPts val="1200"/>
              </a:spcAft>
              <a:defRPr/>
            </a:pPr>
            <a:r>
              <a:rPr kumimoji="0" lang="en-US" sz="1800" b="1" i="0" u="none" strike="noStrike" kern="1200" cap="none" spc="0" normalizeH="0" baseline="0" noProof="0">
                <a:ln>
                  <a:noFill/>
                </a:ln>
                <a:solidFill>
                  <a:srgbClr val="002060"/>
                </a:solidFill>
                <a:effectLst/>
                <a:uLnTx/>
                <a:uFillTx/>
                <a:latin typeface="Arial"/>
                <a:cs typeface="Calibri"/>
              </a:rPr>
              <a:t>Term Date changes using Paper Form Amendments</a:t>
            </a:r>
            <a:r>
              <a:rPr lang="en-US" b="1">
                <a:solidFill>
                  <a:srgbClr val="002060"/>
                </a:solidFill>
                <a:latin typeface="Arial"/>
                <a:cs typeface="Calibri"/>
              </a:rPr>
              <a:t> </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Previously, SCOs used a blank form and write the appropriate information and include new dates (e.g., 5/19/23 changed to 5/10/23).</a:t>
            </a:r>
            <a:endParaRPr lang="en-US" sz="1800" b="0" i="0" u="none" strike="noStrike" kern="1200" cap="none" spc="0" normalizeH="0" baseline="0" noProof="0">
              <a:ln>
                <a:noFill/>
              </a:ln>
              <a:solidFill>
                <a:srgbClr val="002060"/>
              </a:solidFill>
              <a:effectLst/>
              <a:uLnTx/>
              <a:uFillTx/>
              <a:latin typeface="Arial"/>
              <a:cs typeface="Calibri"/>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Then, the SCO submitted a new form with updated dates.</a:t>
            </a:r>
            <a:endParaRPr lang="en-US" sz="1800" b="0" i="0" u="none" strike="noStrike" kern="1200" cap="none" spc="0" normalizeH="0" baseline="0" noProof="0">
              <a:ln>
                <a:noFill/>
              </a:ln>
              <a:solidFill>
                <a:srgbClr val="002060"/>
              </a:solidFill>
              <a:effectLst/>
              <a:uLnTx/>
              <a:uFillTx/>
              <a:latin typeface="Arial"/>
              <a:cs typeface="Calibri"/>
            </a:endParaRPr>
          </a:p>
        </p:txBody>
      </p:sp>
      <p:sp>
        <p:nvSpPr>
          <p:cNvPr id="17" name="TextBox 16">
            <a:extLst>
              <a:ext uri="{FF2B5EF4-FFF2-40B4-BE49-F238E27FC236}">
                <a16:creationId xmlns:a16="http://schemas.microsoft.com/office/drawing/2014/main" id="{8EC1698B-8C28-4B30-B8C4-F97766C5657F}"/>
              </a:ext>
            </a:extLst>
          </p:cNvPr>
          <p:cNvSpPr txBox="1"/>
          <p:nvPr/>
        </p:nvSpPr>
        <p:spPr>
          <a:xfrm>
            <a:off x="251821" y="3771501"/>
            <a:ext cx="5563130" cy="2495961"/>
          </a:xfrm>
          <a:prstGeom prst="rect">
            <a:avLst/>
          </a:prstGeom>
          <a:solidFill>
            <a:schemeClr val="accent4">
              <a:lumMod val="20000"/>
              <a:lumOff val="80000"/>
              <a:alpha val="15000"/>
            </a:schemeClr>
          </a:solidFill>
          <a:ln w="28575">
            <a:solidFill>
              <a:schemeClr val="accent4"/>
            </a:solidFill>
            <a:prstDash val="dash"/>
          </a:ln>
          <a:effectLst>
            <a:softEdge rad="12700"/>
          </a:effectLst>
        </p:spPr>
        <p:txBody>
          <a:bodyPr wrap="square" lIns="91440" tIns="0" rIns="9144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Term Date Amendments changes using EM</a:t>
            </a:r>
            <a:endParaRPr lang="en-US" sz="1800" b="1"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Now, if term dates need to be corrected, navigate to the previously submitted enrollment and select the “Amend” button.</a:t>
            </a:r>
            <a:r>
              <a:rPr lang="en-US">
                <a:solidFill>
                  <a:srgbClr val="002060"/>
                </a:solidFill>
                <a:latin typeface="Arial"/>
                <a:cs typeface="Calibri"/>
              </a:rPr>
              <a:t> </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On this page, select the calendar icon and select the appropriate dates.</a:t>
            </a:r>
            <a:endParaRPr lang="en-US" sz="1800" b="0"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Submit the amendment to finalize this process.</a:t>
            </a:r>
            <a:r>
              <a:rPr lang="en-US">
                <a:solidFill>
                  <a:srgbClr val="002060"/>
                </a:solidFill>
                <a:latin typeface="Arial"/>
                <a:cs typeface="Calibri"/>
              </a:rPr>
              <a:t> </a:t>
            </a:r>
            <a:endParaRPr lang="en-US" sz="18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8" name="Rectangle 7">
            <a:extLst>
              <a:ext uri="{FF2B5EF4-FFF2-40B4-BE49-F238E27FC236}">
                <a16:creationId xmlns:a16="http://schemas.microsoft.com/office/drawing/2014/main" id="{EC6BAB1D-1CAC-DEEF-AAC8-3FE25D0F9781}"/>
              </a:ext>
            </a:extLst>
          </p:cNvPr>
          <p:cNvSpPr/>
          <p:nvPr/>
        </p:nvSpPr>
        <p:spPr>
          <a:xfrm>
            <a:off x="6352091" y="801772"/>
            <a:ext cx="5708271" cy="2322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US" b="1">
                <a:solidFill>
                  <a:srgbClr val="002060"/>
                </a:solidFill>
                <a:latin typeface="Arial"/>
                <a:cs typeface="Calibri"/>
              </a:rPr>
              <a:t>C</a:t>
            </a:r>
            <a:r>
              <a:rPr kumimoji="0" lang="en-US" sz="1800" b="1" i="0" u="none" strike="noStrike" kern="1200" cap="none" spc="0" normalizeH="0" baseline="0" noProof="0" err="1">
                <a:ln>
                  <a:noFill/>
                </a:ln>
                <a:solidFill>
                  <a:srgbClr val="002060"/>
                </a:solidFill>
                <a:effectLst/>
                <a:uLnTx/>
                <a:uFillTx/>
                <a:latin typeface="Arial"/>
                <a:cs typeface="Calibri"/>
              </a:rPr>
              <a:t>hange</a:t>
            </a:r>
            <a:r>
              <a:rPr lang="en-US" b="1">
                <a:solidFill>
                  <a:srgbClr val="002060"/>
                </a:solidFill>
                <a:latin typeface="Arial"/>
                <a:cs typeface="Calibri"/>
              </a:rPr>
              <a:t>s to a Student’s Enrollment Status</a:t>
            </a:r>
            <a:r>
              <a:rPr kumimoji="0" lang="en-US" sz="1800" b="1" i="0" u="none" strike="noStrike" kern="1200" cap="none" spc="0" normalizeH="0" baseline="0" noProof="0">
                <a:ln>
                  <a:noFill/>
                </a:ln>
                <a:solidFill>
                  <a:srgbClr val="002060"/>
                </a:solidFill>
                <a:effectLst/>
                <a:uLnTx/>
                <a:uFillTx/>
                <a:latin typeface="Arial"/>
                <a:cs typeface="Calibri"/>
              </a:rPr>
              <a:t> using Paper Form Adjustments</a:t>
            </a:r>
            <a:endParaRPr lang="en-US" sz="18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Previously, the SCOs selected:</a:t>
            </a:r>
            <a:endParaRPr lang="en-US" sz="1800" b="0" i="0" u="none" strike="noStrike" kern="1200" cap="none" spc="0" normalizeH="0" baseline="0" noProof="0">
              <a:ln>
                <a:noFill/>
              </a:ln>
              <a:solidFill>
                <a:srgbClr val="002060"/>
              </a:solidFill>
              <a:effectLst/>
              <a:uLnTx/>
              <a:uFillTx/>
              <a:latin typeface="Arial"/>
              <a:cs typeface="Calibri"/>
            </a:endParaRPr>
          </a:p>
          <a:p>
            <a:pPr marL="800100" marR="0" lvl="1" indent="-34290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“Reason for termination” checkbox in the “Termination” section </a:t>
            </a:r>
            <a:r>
              <a:rPr kumimoji="0" lang="en-US" sz="1800" b="1" i="0" u="none" strike="noStrike" kern="1200" cap="none" spc="0" normalizeH="0" baseline="0" noProof="0">
                <a:ln>
                  <a:noFill/>
                </a:ln>
                <a:solidFill>
                  <a:srgbClr val="002060"/>
                </a:solidFill>
                <a:effectLst/>
                <a:uLnTx/>
                <a:uFillTx/>
                <a:latin typeface="Arial"/>
                <a:cs typeface="Calibri"/>
              </a:rPr>
              <a:t>or</a:t>
            </a:r>
            <a:endParaRPr lang="en-US" sz="1800" b="1" i="0" u="none" strike="noStrike" kern="1200" cap="none" spc="0" normalizeH="0" baseline="0" noProof="0">
              <a:ln>
                <a:noFill/>
              </a:ln>
              <a:solidFill>
                <a:srgbClr val="002060"/>
              </a:solidFill>
              <a:effectLst/>
              <a:uLnTx/>
              <a:uFillTx/>
              <a:latin typeface="Arial"/>
              <a:cs typeface="Calibri"/>
            </a:endParaRPr>
          </a:p>
          <a:p>
            <a:pPr marL="800100" lvl="1" indent="-342900" defTabSz="228600">
              <a:spcAft>
                <a:spcPts val="6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“Type of adjustment” checkbox in the “Adjustment of Credit or Clock Hours” section.</a:t>
            </a:r>
            <a:r>
              <a:rPr lang="en-US">
                <a:solidFill>
                  <a:srgbClr val="002060"/>
                </a:solidFill>
                <a:latin typeface="Arial"/>
                <a:cs typeface="Calibri"/>
              </a:rPr>
              <a:t> </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9" name="TextBox 8">
            <a:extLst>
              <a:ext uri="{FF2B5EF4-FFF2-40B4-BE49-F238E27FC236}">
                <a16:creationId xmlns:a16="http://schemas.microsoft.com/office/drawing/2014/main" id="{82A6F303-B719-F8BA-C7CD-A30CE092C4EE}"/>
              </a:ext>
            </a:extLst>
          </p:cNvPr>
          <p:cNvSpPr txBox="1"/>
          <p:nvPr/>
        </p:nvSpPr>
        <p:spPr>
          <a:xfrm>
            <a:off x="6356602" y="3763926"/>
            <a:ext cx="5563130" cy="2636874"/>
          </a:xfrm>
          <a:prstGeom prst="rect">
            <a:avLst/>
          </a:prstGeom>
          <a:solidFill>
            <a:schemeClr val="accent4">
              <a:lumMod val="20000"/>
              <a:lumOff val="80000"/>
              <a:alpha val="15000"/>
            </a:schemeClr>
          </a:solidFill>
          <a:ln w="28575">
            <a:solidFill>
              <a:schemeClr val="accent4"/>
            </a:solidFill>
            <a:prstDash val="dash"/>
          </a:ln>
          <a:effectLst>
            <a:softEdge rad="12700"/>
          </a:effectLst>
        </p:spPr>
        <p:txBody>
          <a:bodyPr wrap="square" lIns="91440" tIns="0" rIns="9144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Changes to a Student’s Enrollment Status using an Amendment EM</a:t>
            </a:r>
            <a:endParaRPr lang="en-US" sz="1800" b="1"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Now, if a student’s status needs to change, navigate to the previously submitted enrollment and select the “Amend” button.</a:t>
            </a:r>
            <a:r>
              <a:rPr lang="en-US">
                <a:solidFill>
                  <a:srgbClr val="002060"/>
                </a:solidFill>
                <a:latin typeface="Arial"/>
                <a:cs typeface="Calibri"/>
              </a:rPr>
              <a:t> </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On the next screen, make any needed changes to the editable fields.</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Submit the amendment to finalize this process.</a:t>
            </a:r>
            <a:endParaRPr kumimoji="0" lang="en-US" sz="1800" b="0" i="0" u="none" strike="noStrike" kern="1200" cap="none" spc="0" normalizeH="0" baseline="0" noProof="0">
              <a:ln>
                <a:noFill/>
              </a:ln>
              <a:solidFill>
                <a:srgbClr val="000000"/>
              </a:solidFill>
              <a:effectLst/>
              <a:uLnTx/>
              <a:uFillTx/>
              <a:latin typeface="Arial"/>
              <a:cs typeface="Calibri"/>
            </a:endParaRPr>
          </a:p>
        </p:txBody>
      </p:sp>
      <p:sp>
        <p:nvSpPr>
          <p:cNvPr id="2" name="Rectangle 1">
            <a:extLst>
              <a:ext uri="{FF2B5EF4-FFF2-40B4-BE49-F238E27FC236}">
                <a16:creationId xmlns:a16="http://schemas.microsoft.com/office/drawing/2014/main" id="{14E3A7F1-204E-931A-5FB0-5E73038A6C92}"/>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0" name="Down Arrow 9">
            <a:extLst>
              <a:ext uri="{FF2B5EF4-FFF2-40B4-BE49-F238E27FC236}">
                <a16:creationId xmlns:a16="http://schemas.microsoft.com/office/drawing/2014/main" id="{1FA2E521-2CC5-5A69-9770-ACF3D1EE0098}"/>
              </a:ext>
              <a:ext uri="{C183D7F6-B498-43B3-948B-1728B52AA6E4}">
                <adec:decorative xmlns:adec="http://schemas.microsoft.com/office/drawing/2017/decorative" val="1"/>
              </a:ext>
            </a:extLst>
          </p:cNvPr>
          <p:cNvSpPr/>
          <p:nvPr/>
        </p:nvSpPr>
        <p:spPr>
          <a:xfrm>
            <a:off x="8941486" y="3179660"/>
            <a:ext cx="420624" cy="43356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 name="Straight Connector 2">
            <a:extLst>
              <a:ext uri="{FF2B5EF4-FFF2-40B4-BE49-F238E27FC236}">
                <a16:creationId xmlns:a16="http://schemas.microsoft.com/office/drawing/2014/main" id="{D6FA6149-7CA4-3440-CE72-EA0AC5E3D1BC}"/>
              </a:ext>
              <a:ext uri="{C183D7F6-B498-43B3-948B-1728B52AA6E4}">
                <adec:decorative xmlns:adec="http://schemas.microsoft.com/office/drawing/2017/decorative" val="1"/>
              </a:ext>
            </a:extLst>
          </p:cNvPr>
          <p:cNvCxnSpPr>
            <a:cxnSpLocks/>
          </p:cNvCxnSpPr>
          <p:nvPr/>
        </p:nvCxnSpPr>
        <p:spPr>
          <a:xfrm>
            <a:off x="6096000" y="738730"/>
            <a:ext cx="0" cy="59623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Down Arrow 6">
            <a:extLst>
              <a:ext uri="{FF2B5EF4-FFF2-40B4-BE49-F238E27FC236}">
                <a16:creationId xmlns:a16="http://schemas.microsoft.com/office/drawing/2014/main" id="{C88104B3-5290-5EB6-57C3-E98CA7C878CF}"/>
              </a:ext>
              <a:ext uri="{C183D7F6-B498-43B3-948B-1728B52AA6E4}">
                <adec:decorative xmlns:adec="http://schemas.microsoft.com/office/drawing/2017/decorative" val="1"/>
              </a:ext>
            </a:extLst>
          </p:cNvPr>
          <p:cNvSpPr/>
          <p:nvPr/>
        </p:nvSpPr>
        <p:spPr>
          <a:xfrm>
            <a:off x="2823074" y="3187235"/>
            <a:ext cx="420624" cy="43356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47230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A2770B-322F-5BDE-810D-7EC3D0CFCB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7F21BD9F-CED9-20A4-A1B8-673E41191CF2}"/>
              </a:ext>
            </a:extLst>
          </p:cNvPr>
          <p:cNvSpPr txBox="1">
            <a:spLocks noGrp="1" noRot="1" noMove="1" noResize="1" noEditPoints="1" noAdjustHandles="1" noChangeArrowheads="1" noChangeShapeType="1"/>
          </p:cNvSpPr>
          <p:nvPr>
            <p:ph type="title" idx="4294967295"/>
          </p:nvPr>
        </p:nvSpPr>
        <p:spPr>
          <a:xfrm>
            <a:off x="2019300" y="8841912"/>
            <a:ext cx="8842513" cy="1050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75"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rPr>
              <a:t>End of Flight section.</a:t>
            </a:r>
            <a:endParaRPr kumimoji="0" lang="en-US" sz="96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hlinkClick r:id="" action="ppaction://noaction"/>
            </a:endParaRPr>
          </a:p>
        </p:txBody>
      </p:sp>
      <p:sp>
        <p:nvSpPr>
          <p:cNvPr id="5" name="Title 1">
            <a:extLst>
              <a:ext uri="{FF2B5EF4-FFF2-40B4-BE49-F238E27FC236}">
                <a16:creationId xmlns:a16="http://schemas.microsoft.com/office/drawing/2014/main" id="{E658AB5A-3030-4A1D-A2B0-DE415CC46026}"/>
              </a:ext>
            </a:extLst>
          </p:cNvPr>
          <p:cNvSpPr txBox="1">
            <a:spLocks noGrp="1" noRot="1" noMove="1" noResize="1" noEditPoints="1" noAdjustHandles="1" noChangeArrowheads="1" noChangeShapeType="1"/>
          </p:cNvSpPr>
          <p:nvPr/>
        </p:nvSpPr>
        <p:spPr>
          <a:xfrm>
            <a:off x="609600" y="1242390"/>
            <a:ext cx="7202557" cy="2272748"/>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lgn="ctr"/>
            <a:r>
              <a:rPr lang="en-US" spc="75">
                <a:solidFill>
                  <a:srgbClr val="002060"/>
                </a:solidFill>
                <a:latin typeface="Arial"/>
                <a:cs typeface="Calibri"/>
              </a:rPr>
              <a:t>Congratulations! </a:t>
            </a:r>
            <a:endParaRPr lang="en-US" spc="75">
              <a:solidFill>
                <a:srgbClr val="002060"/>
              </a:solidFill>
              <a:latin typeface="Arial"/>
            </a:endParaRPr>
          </a:p>
          <a:p>
            <a:pPr algn="ctr"/>
            <a:endParaRPr lang="en-US" spc="75">
              <a:solidFill>
                <a:srgbClr val="002060"/>
              </a:solidFill>
              <a:latin typeface="Arial"/>
            </a:endParaRPr>
          </a:p>
          <a:p>
            <a:pPr algn="ctr"/>
            <a:r>
              <a:rPr lang="en-US" b="0" spc="75">
                <a:solidFill>
                  <a:srgbClr val="002060"/>
                </a:solidFill>
                <a:latin typeface="Arial"/>
                <a:cs typeface="Calibri"/>
              </a:rPr>
              <a:t>This is the end of the instructions for the selected facility type.</a:t>
            </a:r>
            <a:endParaRPr lang="en-US" b="0">
              <a:solidFill>
                <a:srgbClr val="002060"/>
              </a:solidFill>
              <a:latin typeface="Arial"/>
              <a:cs typeface="Calibri"/>
            </a:endParaRPr>
          </a:p>
        </p:txBody>
      </p:sp>
      <p:sp>
        <p:nvSpPr>
          <p:cNvPr id="2" name="Title 1">
            <a:extLst>
              <a:ext uri="{FF2B5EF4-FFF2-40B4-BE49-F238E27FC236}">
                <a16:creationId xmlns:a16="http://schemas.microsoft.com/office/drawing/2014/main" id="{4BC59007-1E39-85B8-06E2-82BA3773D56E}"/>
              </a:ext>
            </a:extLst>
          </p:cNvPr>
          <p:cNvSpPr>
            <a:spLocks noGrp="1" noRot="1" noMove="1" noResize="1" noEditPoints="1" noAdjustHandles="1" noChangeArrowheads="1" noChangeShapeType="1"/>
          </p:cNvSpPr>
          <p:nvPr/>
        </p:nvSpPr>
        <p:spPr>
          <a:xfrm>
            <a:off x="609600" y="4740966"/>
            <a:ext cx="8842513" cy="1050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75" normalizeH="0" baseline="0" noProof="0">
                <a:ln>
                  <a:noFill/>
                </a:ln>
                <a:solidFill>
                  <a:schemeClr val="accent2"/>
                </a:solidFill>
                <a:effectLst/>
                <a:uLnTx/>
                <a:uFillTx/>
                <a:latin typeface="Arial"/>
                <a:ea typeface="+mj-ea"/>
                <a:cs typeface="Calibri"/>
                <a:hlinkClick r:id="rId2" action="ppaction://hlinksldjump">
                  <a:extLst>
                    <a:ext uri="{A12FA001-AC4F-418D-AE19-62706E023703}">
                      <ahyp:hlinkClr xmlns:ahyp="http://schemas.microsoft.com/office/drawing/2018/hyperlinkcolor" val="tx"/>
                    </a:ext>
                  </a:extLst>
                </a:hlinkClick>
              </a:rPr>
              <a:t>Select here to navigate to the Helpful Resources section.</a:t>
            </a:r>
            <a:endParaRPr lang="en-US" sz="2000" b="1" i="0" u="none" strike="noStrike" kern="1200" cap="none" spc="0" normalizeH="0" baseline="0" noProof="0">
              <a:ln>
                <a:noFill/>
              </a:ln>
              <a:solidFill>
                <a:schemeClr val="accent2"/>
              </a:solidFill>
              <a:effectLst/>
              <a:uLnTx/>
              <a:uFillTx/>
              <a:latin typeface="Arial"/>
              <a:ea typeface="+mj-ea"/>
              <a:cs typeface="Calibri"/>
            </a:endParaRPr>
          </a:p>
        </p:txBody>
      </p:sp>
      <p:sp>
        <p:nvSpPr>
          <p:cNvPr id="8" name="Rectangle: Rounded Corners 3" descr="Return to table of contents button.">
            <a:hlinkClick r:id="rId3" action="ppaction://hlinksldjump"/>
            <a:extLst>
              <a:ext uri="{FF2B5EF4-FFF2-40B4-BE49-F238E27FC236}">
                <a16:creationId xmlns:a16="http://schemas.microsoft.com/office/drawing/2014/main" id="{02518540-1982-B6F2-8342-689B5B52867D}"/>
              </a:ext>
            </a:extLst>
          </p:cNvPr>
          <p:cNvSpPr>
            <a:spLocks noGrp="1" noRot="1" noMove="1" noResize="1" noEditPoints="1" noAdjustHandles="1" noChangeArrowheads="1" noChangeShapeType="1"/>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9" name="Rectangle: Rounded Corners 3" descr="Return to start of the Flight Sections. ">
            <a:hlinkClick r:id="rId4" action="ppaction://hlinksldjump"/>
            <a:extLst>
              <a:ext uri="{FF2B5EF4-FFF2-40B4-BE49-F238E27FC236}">
                <a16:creationId xmlns:a16="http://schemas.microsoft.com/office/drawing/2014/main" id="{55DBEEBC-7B65-4DAD-92C6-098B3377F080}"/>
              </a:ext>
            </a:extLst>
          </p:cNvPr>
          <p:cNvSpPr>
            <a:spLocks noGrp="1" noRot="1" noMove="1" noResize="1" noEditPoints="1" noAdjustHandles="1" noChangeArrowheads="1" noChangeShapeType="1"/>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10306005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noRot="1" noMove="1" noResize="1" noEditPoints="1" noAdjustHandles="1" noChangeArrowheads="1" noChangeShapeType="1"/>
          </p:cNvSpPr>
          <p:nvPr>
            <p:ph type="title"/>
          </p:nvPr>
        </p:nvSpPr>
        <p:spPr/>
        <p:txBody>
          <a:bodyPr/>
          <a:lstStyle/>
          <a:p>
            <a:pPr algn="ctr">
              <a:spcAft>
                <a:spcPts val="600"/>
              </a:spcAft>
            </a:pPr>
            <a:r>
              <a:rPr lang="en-US">
                <a:latin typeface="Arial"/>
                <a:cs typeface="Calibri"/>
              </a:rPr>
              <a:t>Additional Resources</a:t>
            </a:r>
            <a:endParaRPr lang="en-US" b="1">
              <a:latin typeface="Arial"/>
              <a:cs typeface="Calibri"/>
            </a:endParaRPr>
          </a:p>
        </p:txBody>
      </p:sp>
      <p:sp>
        <p:nvSpPr>
          <p:cNvPr id="3" name="Rectangle: Rounded Corners 3">
            <a:hlinkClick r:id="rId2" action="ppaction://hlinksldjump"/>
            <a:extLst>
              <a:ext uri="{FF2B5EF4-FFF2-40B4-BE49-F238E27FC236}">
                <a16:creationId xmlns:a16="http://schemas.microsoft.com/office/drawing/2014/main" id="{35F5D279-C65E-3124-E690-74075132B845}"/>
              </a:ext>
            </a:extLst>
          </p:cNvPr>
          <p:cNvSpPr>
            <a:spLocks noGrp="1" noRot="1" noMove="1" noResize="1" noEditPoints="1" noAdjustHandles="1" noChangeArrowheads="1" noChangeShapeType="1"/>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Tree>
    <p:extLst>
      <p:ext uri="{BB962C8B-B14F-4D97-AF65-F5344CB8AC3E}">
        <p14:creationId xmlns:p14="http://schemas.microsoft.com/office/powerpoint/2010/main" val="8155572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7DFA320-716C-4300-9AF1-490B89C9E829}"/>
              </a:ext>
            </a:extLst>
          </p:cNvPr>
          <p:cNvSpPr>
            <a:spLocks noGrp="1" noRot="1" noMove="1" noResize="1" noEditPoints="1" noAdjustHandles="1" noChangeArrowheads="1" noChangeShapeType="1"/>
          </p:cNvSpPr>
          <p:nvPr>
            <p:ph type="title"/>
          </p:nvPr>
        </p:nvSpPr>
        <p:spPr>
          <a:xfrm>
            <a:off x="292223" y="139148"/>
            <a:ext cx="11430000" cy="578607"/>
          </a:xfrm>
        </p:spPr>
        <p:txBody>
          <a:bodyPr/>
          <a:lstStyle/>
          <a:p>
            <a:r>
              <a:rPr lang="en-US" sz="2800">
                <a:solidFill>
                  <a:srgbClr val="002060"/>
                </a:solidFill>
                <a:latin typeface="Arial"/>
                <a:cs typeface="Calibri"/>
              </a:rPr>
              <a:t>Additional Resources List </a:t>
            </a:r>
            <a:endParaRPr lang="en-US" sz="2800">
              <a:solidFill>
                <a:srgbClr val="002060"/>
              </a:solidFill>
              <a:latin typeface="Arial"/>
            </a:endParaRPr>
          </a:p>
        </p:txBody>
      </p:sp>
      <p:sp>
        <p:nvSpPr>
          <p:cNvPr id="2" name="Rectangle: Rounded Corners 3" descr="Return to table of contents button.">
            <a:hlinkClick r:id="rId2" action="ppaction://hlinksldjump"/>
            <a:extLst>
              <a:ext uri="{FF2B5EF4-FFF2-40B4-BE49-F238E27FC236}">
                <a16:creationId xmlns:a16="http://schemas.microsoft.com/office/drawing/2014/main" id="{68D28790-E6CD-A3F6-8E3D-49EC45B50AB0}"/>
              </a:ext>
            </a:extLst>
          </p:cNvPr>
          <p:cNvSpPr>
            <a:spLocks noGrp="1" noRot="1" noMove="1" noResize="1" noEditPoints="1" noAdjustHandles="1" noChangeArrowheads="1" noChangeShapeType="1"/>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TextBox 3">
            <a:extLst>
              <a:ext uri="{FF2B5EF4-FFF2-40B4-BE49-F238E27FC236}">
                <a16:creationId xmlns:a16="http://schemas.microsoft.com/office/drawing/2014/main" id="{A0249012-4D8A-B8FE-FF50-80D56282965B}"/>
              </a:ext>
            </a:extLst>
          </p:cNvPr>
          <p:cNvSpPr txBox="1"/>
          <p:nvPr/>
        </p:nvSpPr>
        <p:spPr>
          <a:xfrm>
            <a:off x="966952" y="960120"/>
            <a:ext cx="10457793" cy="5289397"/>
          </a:xfrm>
          <a:prstGeom prst="rect">
            <a:avLst/>
          </a:prstGeom>
          <a:noFill/>
        </p:spPr>
        <p:txBody>
          <a:bodyPr wrap="square" lIns="91440" tIns="45720" rIns="91440" bIns="45720" numCol="2" anchor="t">
            <a:spAutoFit/>
          </a:bodyPr>
          <a:lstStyle/>
          <a:p>
            <a:pPr marL="0" marR="0" indent="0">
              <a:lnSpc>
                <a:spcPct val="115000"/>
              </a:lnSpc>
              <a:spcBef>
                <a:spcPts val="1500"/>
              </a:spcBef>
              <a:spcAft>
                <a:spcPts val="0"/>
              </a:spcAft>
            </a:pPr>
            <a:r>
              <a:rPr lang="en-US" sz="2400" b="1" spc="75">
                <a:solidFill>
                  <a:srgbClr val="00427A"/>
                </a:solidFill>
                <a:effectLst/>
                <a:latin typeface="Arial"/>
                <a:cs typeface="Calibri"/>
              </a:rPr>
              <a:t>EM Resources</a:t>
            </a:r>
          </a:p>
          <a:p>
            <a:pPr marL="342900" marR="0" indent="-342900">
              <a:lnSpc>
                <a:spcPct val="115000"/>
              </a:lnSpc>
              <a:spcBef>
                <a:spcPts val="500"/>
              </a:spcBef>
              <a:spcAft>
                <a:spcPts val="1000"/>
              </a:spcAft>
              <a:buClr>
                <a:schemeClr val="tx1"/>
              </a:buClr>
              <a:buFont typeface="Arial" panose="020B0604020202020204" pitchFamily="34" charset="0"/>
              <a:buChar char="•"/>
            </a:pPr>
            <a:r>
              <a:rPr lang="en-US" sz="2400" u="sng">
                <a:solidFill>
                  <a:srgbClr val="0000FF"/>
                </a:solidFill>
                <a:effectLst/>
                <a:latin typeface="Arial"/>
                <a:ea typeface="MS Mincho"/>
                <a:cs typeface="Calibri"/>
                <a:hlinkClick r:id="rId3"/>
              </a:rPr>
              <a:t>EM FAQs</a:t>
            </a:r>
            <a:endParaRPr lang="en-US" sz="2400">
              <a:effectLst/>
              <a:latin typeface="Arial"/>
              <a:ea typeface="MS Mincho"/>
              <a:cs typeface="Calibri"/>
            </a:endParaRPr>
          </a:p>
          <a:p>
            <a:pPr marL="342900" marR="0" indent="-342900">
              <a:lnSpc>
                <a:spcPct val="115000"/>
              </a:lnSpc>
              <a:spcBef>
                <a:spcPts val="500"/>
              </a:spcBef>
              <a:spcAft>
                <a:spcPts val="1000"/>
              </a:spcAft>
              <a:buClr>
                <a:schemeClr val="tx1"/>
              </a:buClr>
              <a:buFont typeface="Arial" panose="020B0604020202020204" pitchFamily="34" charset="0"/>
              <a:buChar char="•"/>
            </a:pPr>
            <a:r>
              <a:rPr lang="en-US" sz="2400" u="sng">
                <a:solidFill>
                  <a:srgbClr val="0000FF"/>
                </a:solidFill>
                <a:effectLst/>
                <a:latin typeface="Arial"/>
                <a:ea typeface="MS Mincho"/>
                <a:cs typeface="Calibri"/>
                <a:hlinkClick r:id="rId4"/>
              </a:rPr>
              <a:t>Multi-Factor Authentication Video</a:t>
            </a:r>
            <a:endParaRPr lang="en-US" sz="2400">
              <a:effectLst/>
              <a:latin typeface="Arial"/>
              <a:ea typeface="MS Mincho"/>
              <a:cs typeface="Calibri"/>
            </a:endParaRPr>
          </a:p>
          <a:p>
            <a:pPr marL="0" marR="0" indent="0">
              <a:lnSpc>
                <a:spcPct val="115000"/>
              </a:lnSpc>
              <a:spcBef>
                <a:spcPts val="1500"/>
              </a:spcBef>
              <a:spcAft>
                <a:spcPts val="0"/>
              </a:spcAft>
            </a:pPr>
            <a:r>
              <a:rPr lang="en-US" sz="2400" b="1" spc="75">
                <a:solidFill>
                  <a:srgbClr val="00427A"/>
                </a:solidFill>
                <a:effectLst/>
                <a:latin typeface="Arial"/>
                <a:cs typeface="Calibri"/>
              </a:rPr>
              <a:t>ID.</a:t>
            </a:r>
            <a:r>
              <a:rPr lang="en-US" sz="2400" b="1" spc="75">
                <a:solidFill>
                  <a:srgbClr val="00427A"/>
                </a:solidFill>
                <a:latin typeface="Arial"/>
                <a:cs typeface="Calibri"/>
              </a:rPr>
              <a:t>me</a:t>
            </a:r>
            <a:r>
              <a:rPr lang="en-US" sz="2400" b="1" spc="75">
                <a:solidFill>
                  <a:srgbClr val="00427A"/>
                </a:solidFill>
                <a:effectLst/>
                <a:latin typeface="Arial"/>
                <a:cs typeface="Calibri"/>
              </a:rPr>
              <a:t> And Login.gov Resources</a:t>
            </a:r>
          </a:p>
          <a:p>
            <a:pPr marL="342900" marR="0" indent="-342900">
              <a:lnSpc>
                <a:spcPct val="115000"/>
              </a:lnSpc>
              <a:spcBef>
                <a:spcPts val="500"/>
              </a:spcBef>
              <a:spcAft>
                <a:spcPts val="1000"/>
              </a:spcAft>
              <a:buClr>
                <a:schemeClr val="tx1"/>
              </a:buClr>
              <a:buFont typeface="Arial" panose="020B0604020202020204" pitchFamily="34" charset="0"/>
              <a:buChar char="•"/>
            </a:pPr>
            <a:r>
              <a:rPr lang="en-US" sz="2400" u="sng">
                <a:solidFill>
                  <a:srgbClr val="0000FF"/>
                </a:solidFill>
                <a:effectLst/>
                <a:latin typeface="Arial"/>
                <a:ea typeface="MS Mincho"/>
                <a:cs typeface="Calibri"/>
                <a:hlinkClick r:id="rId5"/>
              </a:rPr>
              <a:t>ID.me Help Center</a:t>
            </a:r>
            <a:endParaRPr lang="en-US" sz="2400">
              <a:effectLst/>
              <a:latin typeface="Arial"/>
              <a:ea typeface="MS Mincho"/>
              <a:cs typeface="Calibri"/>
            </a:endParaRPr>
          </a:p>
          <a:p>
            <a:pPr marL="342900" marR="0" indent="-342900">
              <a:lnSpc>
                <a:spcPct val="115000"/>
              </a:lnSpc>
              <a:spcBef>
                <a:spcPts val="500"/>
              </a:spcBef>
              <a:spcAft>
                <a:spcPts val="1000"/>
              </a:spcAft>
              <a:buClr>
                <a:schemeClr val="tx1"/>
              </a:buClr>
              <a:buFont typeface="Arial" panose="020B0604020202020204" pitchFamily="34" charset="0"/>
              <a:buChar char="•"/>
            </a:pPr>
            <a:r>
              <a:rPr lang="en-US" sz="2400" u="sng">
                <a:solidFill>
                  <a:srgbClr val="0000FF"/>
                </a:solidFill>
                <a:effectLst/>
                <a:latin typeface="Arial"/>
                <a:ea typeface="MS Mincho"/>
                <a:cs typeface="Calibri"/>
                <a:hlinkClick r:id="rId6"/>
              </a:rPr>
              <a:t>VA.gov Resources and Support</a:t>
            </a:r>
            <a:endParaRPr lang="en-US" sz="2400">
              <a:effectLst/>
              <a:latin typeface="Arial"/>
              <a:ea typeface="MS Mincho"/>
              <a:cs typeface="Calibri"/>
            </a:endParaRPr>
          </a:p>
          <a:p>
            <a:pPr marL="342900" marR="0" indent="-342900">
              <a:lnSpc>
                <a:spcPct val="115000"/>
              </a:lnSpc>
              <a:spcBef>
                <a:spcPts val="500"/>
              </a:spcBef>
              <a:spcAft>
                <a:spcPts val="1000"/>
              </a:spcAft>
              <a:buClr>
                <a:schemeClr val="tx1"/>
              </a:buClr>
              <a:buFont typeface="Arial" panose="020B0604020202020204" pitchFamily="34" charset="0"/>
              <a:buChar char="•"/>
            </a:pPr>
            <a:r>
              <a:rPr lang="en-US" sz="2400" u="sng">
                <a:solidFill>
                  <a:srgbClr val="0000FF"/>
                </a:solidFill>
                <a:effectLst/>
                <a:latin typeface="Arial"/>
                <a:ea typeface="MS Mincho"/>
                <a:cs typeface="Calibri"/>
                <a:hlinkClick r:id="rId7"/>
              </a:rPr>
              <a:t>VA &amp; ID.me – ID.me Help Center</a:t>
            </a:r>
            <a:endParaRPr lang="en-US" sz="2400" u="sng">
              <a:latin typeface="Arial"/>
              <a:ea typeface="MS Mincho"/>
              <a:cs typeface="Calibri"/>
            </a:endParaRPr>
          </a:p>
          <a:p>
            <a:pPr marR="0">
              <a:lnSpc>
                <a:spcPct val="115000"/>
              </a:lnSpc>
              <a:spcBef>
                <a:spcPts val="500"/>
              </a:spcBef>
              <a:spcAft>
                <a:spcPts val="1000"/>
              </a:spcAft>
              <a:buClr>
                <a:schemeClr val="tx1"/>
              </a:buClr>
            </a:pPr>
            <a:endParaRPr lang="en-US" sz="2400" b="1" spc="75">
              <a:solidFill>
                <a:srgbClr val="00427A"/>
              </a:solidFill>
              <a:effectLst/>
              <a:latin typeface="Arial"/>
              <a:cs typeface="Calibri"/>
            </a:endParaRPr>
          </a:p>
          <a:p>
            <a:pPr marR="0">
              <a:lnSpc>
                <a:spcPct val="115000"/>
              </a:lnSpc>
              <a:spcBef>
                <a:spcPts val="500"/>
              </a:spcBef>
              <a:spcAft>
                <a:spcPts val="1000"/>
              </a:spcAft>
              <a:buClr>
                <a:schemeClr val="tx1"/>
              </a:buClr>
            </a:pPr>
            <a:r>
              <a:rPr lang="en-US" sz="2400" b="1" spc="75">
                <a:solidFill>
                  <a:srgbClr val="00427A"/>
                </a:solidFill>
                <a:effectLst/>
                <a:latin typeface="Arial"/>
                <a:cs typeface="Calibri"/>
              </a:rPr>
              <a:t>School Certifying Official Resources</a:t>
            </a:r>
          </a:p>
          <a:p>
            <a:pPr marL="342900" marR="0" indent="-342900">
              <a:lnSpc>
                <a:spcPct val="115000"/>
              </a:lnSpc>
              <a:spcBef>
                <a:spcPts val="500"/>
              </a:spcBef>
              <a:spcAft>
                <a:spcPts val="1000"/>
              </a:spcAft>
              <a:buClr>
                <a:schemeClr val="tx1"/>
              </a:buClr>
              <a:buFont typeface="Arial" panose="020B0604020202020204" pitchFamily="34" charset="0"/>
              <a:buChar char="•"/>
            </a:pPr>
            <a:r>
              <a:rPr lang="en-US" sz="2400">
                <a:solidFill>
                  <a:srgbClr val="0C7BBA"/>
                </a:solidFill>
                <a:effectLst/>
                <a:latin typeface="Arial"/>
                <a:ea typeface="MS Mincho"/>
                <a:cs typeface="Calibri"/>
              </a:rPr>
              <a:t>Take the following courses in the </a:t>
            </a:r>
            <a:r>
              <a:rPr lang="en-US" sz="2400" u="sng">
                <a:solidFill>
                  <a:srgbClr val="0000FF"/>
                </a:solidFill>
                <a:effectLst/>
                <a:latin typeface="Arial"/>
                <a:ea typeface="MS Mincho"/>
                <a:cs typeface="Calibri"/>
                <a:hlinkClick r:id="rId8"/>
              </a:rPr>
              <a:t>SCO Training Portal</a:t>
            </a:r>
            <a:r>
              <a:rPr lang="en-US" sz="2400" u="sng">
                <a:solidFill>
                  <a:srgbClr val="0000FF"/>
                </a:solidFill>
                <a:effectLst/>
                <a:latin typeface="Arial"/>
                <a:ea typeface="MS Mincho"/>
                <a:cs typeface="Calibri"/>
              </a:rPr>
              <a:t>:</a:t>
            </a:r>
          </a:p>
          <a:p>
            <a:pPr marL="1200150" lvl="2" indent="-285750">
              <a:buFont typeface="Arial" panose="020B0604020202020204" pitchFamily="34" charset="0"/>
              <a:buChar char="•"/>
            </a:pPr>
            <a:r>
              <a:rPr lang="en-US" b="1">
                <a:solidFill>
                  <a:srgbClr val="0C7BBA"/>
                </a:solidFill>
                <a:latin typeface="Arial"/>
                <a:cs typeface="Calibri"/>
              </a:rPr>
              <a:t>EM 100</a:t>
            </a:r>
          </a:p>
          <a:p>
            <a:pPr marL="1200150" lvl="2" indent="-285750">
              <a:buFont typeface="Arial" panose="020B0604020202020204" pitchFamily="34" charset="0"/>
              <a:buChar char="•"/>
            </a:pPr>
            <a:r>
              <a:rPr lang="en-US" b="1">
                <a:solidFill>
                  <a:srgbClr val="0C7BBA"/>
                </a:solidFill>
                <a:latin typeface="Arial"/>
                <a:cs typeface="Calibri"/>
              </a:rPr>
              <a:t>EM 101</a:t>
            </a:r>
          </a:p>
          <a:p>
            <a:pPr marL="1200150" lvl="2" indent="-285750">
              <a:buFont typeface="Arial" panose="020B0604020202020204" pitchFamily="34" charset="0"/>
              <a:buChar char="•"/>
            </a:pPr>
            <a:r>
              <a:rPr lang="en-US" b="1">
                <a:solidFill>
                  <a:srgbClr val="0C7BBA"/>
                </a:solidFill>
                <a:latin typeface="Arial"/>
                <a:cs typeface="Calibri"/>
              </a:rPr>
              <a:t>EM 102</a:t>
            </a:r>
          </a:p>
          <a:p>
            <a:pPr marL="1200150" lvl="2" indent="-285750">
              <a:buFont typeface="Arial" panose="020B0604020202020204" pitchFamily="34" charset="0"/>
              <a:buChar char="•"/>
            </a:pPr>
            <a:r>
              <a:rPr lang="en-US" b="1">
                <a:solidFill>
                  <a:srgbClr val="0C7BBA"/>
                </a:solidFill>
                <a:latin typeface="Arial"/>
                <a:cs typeface="Calibri"/>
              </a:rPr>
              <a:t>Final Assessment</a:t>
            </a:r>
            <a:endParaRPr lang="en-US" sz="2400">
              <a:solidFill>
                <a:srgbClr val="0C7BBA"/>
              </a:solidFill>
              <a:effectLst/>
              <a:latin typeface="Arial"/>
              <a:ea typeface="MS Mincho"/>
              <a:cs typeface="Calibri"/>
            </a:endParaRPr>
          </a:p>
          <a:p>
            <a:pPr marL="342900" indent="-342900">
              <a:lnSpc>
                <a:spcPct val="115000"/>
              </a:lnSpc>
              <a:spcBef>
                <a:spcPts val="500"/>
              </a:spcBef>
              <a:spcAft>
                <a:spcPts val="1000"/>
              </a:spcAft>
              <a:buClr>
                <a:schemeClr val="tx1"/>
              </a:buClr>
              <a:buFont typeface="Arial" panose="020B0604020202020204" pitchFamily="34" charset="0"/>
              <a:buChar char="•"/>
            </a:pPr>
            <a:r>
              <a:rPr lang="en-US" sz="2400" u="sng">
                <a:solidFill>
                  <a:srgbClr val="0000FF"/>
                </a:solidFill>
                <a:latin typeface="Arial"/>
                <a:ea typeface="MS Mincho"/>
                <a:cs typeface="Calibri"/>
                <a:hlinkClick r:id="rId9"/>
              </a:rPr>
              <a:t>Monthly Office Hours</a:t>
            </a:r>
            <a:endParaRPr lang="en-US" sz="2400" u="sng">
              <a:solidFill>
                <a:srgbClr val="0000FF"/>
              </a:solidFill>
              <a:latin typeface="Arial"/>
              <a:ea typeface="MS Mincho"/>
              <a:cs typeface="Calibri"/>
            </a:endParaRPr>
          </a:p>
          <a:p>
            <a:pPr marL="342900" indent="-342900">
              <a:lnSpc>
                <a:spcPct val="114999"/>
              </a:lnSpc>
              <a:spcBef>
                <a:spcPts val="500"/>
              </a:spcBef>
              <a:spcAft>
                <a:spcPts val="1000"/>
              </a:spcAft>
              <a:buClr>
                <a:schemeClr val="tx1"/>
              </a:buClr>
              <a:buFont typeface="Arial" panose="020B0604020202020204" pitchFamily="34" charset="0"/>
              <a:buChar char="•"/>
            </a:pPr>
            <a:r>
              <a:rPr lang="en-US" sz="2400" u="sng">
                <a:solidFill>
                  <a:srgbClr val="0C7BBA"/>
                </a:solidFill>
                <a:latin typeface="Arial"/>
                <a:ea typeface="MS Mincho"/>
                <a:cs typeface="Calibri"/>
                <a:hlinkClick r:id="rId10">
                  <a:extLst>
                    <a:ext uri="{A12FA001-AC4F-418D-AE19-62706E023703}">
                      <ahyp:hlinkClr xmlns:ahyp="http://schemas.microsoft.com/office/drawing/2018/hyperlinkcolor" val="tx"/>
                    </a:ext>
                  </a:extLst>
                </a:hlinkClick>
              </a:rPr>
              <a:t>Monthly</a:t>
            </a:r>
            <a:r>
              <a:rPr lang="en-US" sz="2400" u="sng">
                <a:solidFill>
                  <a:srgbClr val="0C7BBA"/>
                </a:solidFill>
                <a:effectLst/>
                <a:latin typeface="Arial"/>
                <a:ea typeface="MS Mincho"/>
                <a:cs typeface="Calibri"/>
                <a:hlinkClick r:id="rId10">
                  <a:extLst>
                    <a:ext uri="{A12FA001-AC4F-418D-AE19-62706E023703}">
                      <ahyp:hlinkClr xmlns:ahyp="http://schemas.microsoft.com/office/drawing/2018/hyperlinkcolor" val="tx"/>
                    </a:ext>
                  </a:extLst>
                </a:hlinkClick>
              </a:rPr>
              <a:t> Office Hours Q&amp;A</a:t>
            </a:r>
            <a:endParaRPr lang="en-US" sz="2400" u="sng">
              <a:solidFill>
                <a:srgbClr val="0C7BBA"/>
              </a:solidFill>
              <a:effectLst/>
              <a:latin typeface="Arial"/>
              <a:ea typeface="MS Mincho"/>
              <a:cs typeface="Calibri"/>
            </a:endParaRPr>
          </a:p>
          <a:p>
            <a:pPr marL="342900" marR="0" indent="-342900">
              <a:lnSpc>
                <a:spcPct val="115000"/>
              </a:lnSpc>
              <a:spcBef>
                <a:spcPts val="500"/>
              </a:spcBef>
              <a:spcAft>
                <a:spcPts val="1000"/>
              </a:spcAft>
              <a:buClr>
                <a:schemeClr val="tx1"/>
              </a:buClr>
              <a:buFont typeface="Arial" panose="020B0604020202020204" pitchFamily="34" charset="0"/>
              <a:buChar char="•"/>
            </a:pPr>
            <a:r>
              <a:rPr kumimoji="0" lang="en-US" sz="2400" b="1" i="0" u="none" strike="noStrike" kern="1200" cap="none" spc="0" normalizeH="0" baseline="0" noProof="0">
                <a:ln>
                  <a:noFill/>
                </a:ln>
                <a:solidFill>
                  <a:srgbClr val="0C7BBA"/>
                </a:solidFill>
                <a:effectLst/>
                <a:uLnTx/>
                <a:uFillTx/>
                <a:latin typeface="Arial"/>
                <a:cs typeface="Calibri"/>
              </a:rPr>
              <a:t>EM User Guide </a:t>
            </a:r>
            <a:r>
              <a:rPr kumimoji="0" lang="en-US" sz="2400" b="0" i="0" u="none" strike="noStrike" kern="1200" cap="none" spc="0" normalizeH="0" baseline="0" noProof="0">
                <a:ln>
                  <a:noFill/>
                </a:ln>
                <a:solidFill>
                  <a:srgbClr val="0C7BBA"/>
                </a:solidFill>
                <a:effectLst/>
                <a:uLnTx/>
                <a:uFillTx/>
                <a:latin typeface="Arial"/>
                <a:cs typeface="Calibri"/>
              </a:rPr>
              <a:t>on the </a:t>
            </a:r>
            <a:r>
              <a:rPr kumimoji="0" lang="en-US" sz="2400" b="0" i="0" u="none" strike="noStrike" kern="1200" cap="none" spc="0" normalizeH="0" baseline="0" noProof="0">
                <a:ln>
                  <a:noFill/>
                </a:ln>
                <a:solidFill>
                  <a:srgbClr val="0C7BBA"/>
                </a:solidFill>
                <a:effectLst/>
                <a:uLnTx/>
                <a:uFillTx/>
                <a:latin typeface="Arial"/>
                <a:cs typeface="Calibri"/>
                <a:hlinkClick r:id="rId11">
                  <a:extLst>
                    <a:ext uri="{A12FA001-AC4F-418D-AE19-62706E023703}">
                      <ahyp:hlinkClr xmlns:ahyp="http://schemas.microsoft.com/office/drawing/2018/hyperlinkcolor" val="tx"/>
                    </a:ext>
                  </a:extLst>
                </a:hlinkClick>
              </a:rPr>
              <a:t>Resources for Schools</a:t>
            </a:r>
            <a:endParaRPr lang="en-US" sz="2400">
              <a:solidFill>
                <a:srgbClr val="0C7BBA"/>
              </a:solidFill>
              <a:effectLst/>
              <a:latin typeface="Arial"/>
              <a:ea typeface="MS Mincho" panose="02020609040205080304" pitchFamily="49" charset="-128"/>
              <a:cs typeface="Calibri"/>
            </a:endParaRPr>
          </a:p>
        </p:txBody>
      </p:sp>
    </p:spTree>
    <p:extLst>
      <p:ext uri="{BB962C8B-B14F-4D97-AF65-F5344CB8AC3E}">
        <p14:creationId xmlns:p14="http://schemas.microsoft.com/office/powerpoint/2010/main" val="20390749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39B9-28C9-46FA-F405-AFFCE271D149}"/>
              </a:ext>
            </a:extLst>
          </p:cNvPr>
          <p:cNvSpPr>
            <a:spLocks noGrp="1" noRot="1" noMove="1" noResize="1" noEditPoints="1" noAdjustHandles="1" noChangeArrowheads="1" noChangeShapeType="1"/>
          </p:cNvSpPr>
          <p:nvPr>
            <p:ph type="title" idx="4294967295"/>
          </p:nvPr>
        </p:nvSpPr>
        <p:spPr>
          <a:xfrm>
            <a:off x="381000" y="8483278"/>
            <a:ext cx="11430000" cy="990601"/>
          </a:xfrm>
        </p:spPr>
        <p:txBody>
          <a:bodyPr/>
          <a:lstStyle/>
          <a:p>
            <a:r>
              <a:rPr lang="en-US"/>
              <a:t>End</a:t>
            </a:r>
          </a:p>
        </p:txBody>
      </p:sp>
    </p:spTree>
    <p:extLst>
      <p:ext uri="{BB962C8B-B14F-4D97-AF65-F5344CB8AC3E}">
        <p14:creationId xmlns:p14="http://schemas.microsoft.com/office/powerpoint/2010/main" val="77812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B6211-5EBB-8E0F-A08A-DE79EE422A01}"/>
              </a:ext>
              <a:ext uri="{C183D7F6-B498-43B3-948B-1728B52AA6E4}">
                <adec:decorative xmlns:adec="http://schemas.microsoft.com/office/drawing/2017/decorative" val="1"/>
              </a:ext>
            </a:extLst>
          </p:cNvPr>
          <p:cNvSpPr/>
          <p:nvPr/>
        </p:nvSpPr>
        <p:spPr>
          <a:xfrm>
            <a:off x="-19455" y="9728"/>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E5F2F7"/>
              </a:solidFill>
              <a:effectLst/>
              <a:uLnTx/>
              <a:uFillTx/>
              <a:latin typeface="Calibri" panose="020F0502020204030204" pitchFamily="34" charset="0"/>
              <a:ea typeface="+mn-ea"/>
              <a:cs typeface="Calibri" panose="020F0502020204030204" pitchFamily="34" charset="0"/>
            </a:endParaRPr>
          </a:p>
        </p:txBody>
      </p:sp>
      <p:cxnSp>
        <p:nvCxnSpPr>
          <p:cNvPr id="7" name="Straight Connector 6">
            <a:extLst>
              <a:ext uri="{FF2B5EF4-FFF2-40B4-BE49-F238E27FC236}">
                <a16:creationId xmlns:a16="http://schemas.microsoft.com/office/drawing/2014/main" id="{0E328414-634D-BA90-370E-713A7855B9C4}"/>
              </a:ext>
              <a:ext uri="{C183D7F6-B498-43B3-948B-1728B52AA6E4}">
                <adec:decorative xmlns:adec="http://schemas.microsoft.com/office/drawing/2017/decorative" val="1"/>
              </a:ext>
            </a:extLst>
          </p:cNvPr>
          <p:cNvCxnSpPr/>
          <p:nvPr/>
        </p:nvCxnSpPr>
        <p:spPr>
          <a:xfrm>
            <a:off x="4075837" y="4330087"/>
            <a:ext cx="41148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a:xfrm>
            <a:off x="1767840" y="1937993"/>
            <a:ext cx="8656320" cy="2826150"/>
          </a:xfrm>
        </p:spPr>
        <p:txBody>
          <a:bodyPr/>
          <a:lstStyle/>
          <a:p>
            <a:pPr algn="ctr">
              <a:spcAft>
                <a:spcPts val="600"/>
              </a:spcAft>
            </a:pPr>
            <a:r>
              <a:rPr lang="en-US" sz="4000" b="1">
                <a:latin typeface="Arial"/>
                <a:cs typeface="Calibri"/>
              </a:rPr>
              <a:t>IHL</a:t>
            </a:r>
            <a:br>
              <a:rPr lang="en-US" sz="4000" b="1">
                <a:latin typeface="Arial"/>
              </a:rPr>
            </a:br>
            <a:r>
              <a:rPr lang="en-US" sz="4000" b="1">
                <a:latin typeface="Arial"/>
                <a:cs typeface="Calibri"/>
              </a:rPr>
              <a:t>VA Form 22-1999 Side A – </a:t>
            </a:r>
            <a:br>
              <a:rPr lang="en-US" sz="4000" b="1">
                <a:latin typeface="Arial"/>
              </a:rPr>
            </a:br>
            <a:r>
              <a:rPr lang="en-US" sz="4000" b="1">
                <a:latin typeface="Arial"/>
                <a:cs typeface="Calibri"/>
              </a:rPr>
              <a:t>VA Enrollment Certification</a:t>
            </a:r>
            <a:br>
              <a:rPr lang="en-US" sz="4000" b="1">
                <a:latin typeface="Arial"/>
              </a:rPr>
            </a:br>
            <a:r>
              <a:rPr lang="en-US" sz="4000" b="1">
                <a:latin typeface="Arial"/>
                <a:cs typeface="Calibri"/>
              </a:rPr>
              <a:t>Creating a Student</a:t>
            </a:r>
          </a:p>
        </p:txBody>
      </p:sp>
      <p:sp>
        <p:nvSpPr>
          <p:cNvPr id="5" name="Rectangle: Rounded Corners 3" descr="Return to table of contents button.">
            <a:hlinkClick r:id="rId2" action="ppaction://hlinksldjump"/>
            <a:extLst>
              <a:ext uri="{FF2B5EF4-FFF2-40B4-BE49-F238E27FC236}">
                <a16:creationId xmlns:a16="http://schemas.microsoft.com/office/drawing/2014/main" id="{EA4B26E5-00E1-C836-41EA-9AE2E444CFE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8" name="Rectangle: Rounded Corners 3" descr="Return to start of IHL sections. ">
            <a:hlinkClick r:id="rId3" action="ppaction://hlinksldjump"/>
            <a:extLst>
              <a:ext uri="{FF2B5EF4-FFF2-40B4-BE49-F238E27FC236}">
                <a16:creationId xmlns:a16="http://schemas.microsoft.com/office/drawing/2014/main" id="{3BC420AD-3882-BBAE-DBEE-D6E0307611DD}"/>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a:t>
            </a: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IHL</a:t>
            </a: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475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126923-8E75-71AC-691C-DD85D4434266}"/>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4" name="Title 1">
            <a:extLst>
              <a:ext uri="{FF2B5EF4-FFF2-40B4-BE49-F238E27FC236}">
                <a16:creationId xmlns:a16="http://schemas.microsoft.com/office/drawing/2014/main" id="{DDC4CB90-1013-8407-4233-89717B6B2C73}"/>
              </a:ext>
            </a:extLst>
          </p:cNvPr>
          <p:cNvSpPr txBox="1">
            <a:spLocks noGrp="1"/>
          </p:cNvSpPr>
          <p:nvPr>
            <p:ph type="title" idx="4294967295"/>
          </p:nvPr>
        </p:nvSpPr>
        <p:spPr>
          <a:xfrm>
            <a:off x="298174" y="139148"/>
            <a:ext cx="11166239" cy="3460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IHL: VA Form 22-1999 Side A vs EM – Creating a Student</a:t>
            </a:r>
            <a:endParaRPr lang="en-US" sz="2800" b="1" i="0" u="none" strike="noStrike" kern="1200" cap="none" spc="0" normalizeH="0" baseline="0" noProof="0">
              <a:ln>
                <a:noFill/>
              </a:ln>
              <a:solidFill>
                <a:srgbClr val="004279"/>
              </a:solidFill>
              <a:effectLst/>
              <a:uLnTx/>
              <a:uFillTx/>
              <a:latin typeface="Arial"/>
              <a:cs typeface="Calibri"/>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54069"/>
            <a:ext cx="11693801" cy="1812899"/>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create a student before submitting an enrollment certification. </a:t>
            </a:r>
            <a:r>
              <a:rPr kumimoji="0" lang="en-US" sz="2000" b="1" i="0" u="none" strike="noStrike" kern="1200" cap="none" spc="0" normalizeH="0" baseline="0" noProof="0">
                <a:ln>
                  <a:noFill/>
                </a:ln>
                <a:solidFill>
                  <a:srgbClr val="002060"/>
                </a:solidFill>
                <a:effectLst/>
                <a:uLnTx/>
                <a:uFillTx/>
                <a:latin typeface="Arial"/>
                <a:cs typeface="Calibri"/>
              </a:rPr>
              <a:t>SCOs only create a student if they are not in the EM system. </a:t>
            </a:r>
            <a:r>
              <a:rPr lang="en-US" sz="2000">
                <a:solidFill>
                  <a:srgbClr val="002060"/>
                </a:solidFill>
                <a:latin typeface="Arial"/>
                <a:cs typeface="Calibri"/>
              </a:rPr>
              <a:t>Navigate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r>
              <a:rPr lang="en-US" sz="2000">
                <a:solidFill>
                  <a:srgbClr val="002060"/>
                </a:solidFill>
                <a:latin typeface="Arial"/>
                <a:cs typeface="Calibri"/>
              </a:rPr>
              <a:t>to learn how to search for a student. </a:t>
            </a:r>
            <a:endParaRPr lang="en-US" sz="2000">
              <a:solidFill>
                <a:srgbClr val="002060"/>
              </a:solidFill>
              <a:latin typeface="Arial"/>
              <a:cs typeface="Calibri" panose="020F0502020204030204" pitchFamily="34" charset="0"/>
            </a:endParaRPr>
          </a:p>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Begin with the table below to identify the task as it is completed using VA Form 22-1999 Side A and how the task is completed in EM. Each lettered task aligns with the letters in the pages that follow.</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12" name="Table 12">
            <a:extLst>
              <a:ext uri="{FF2B5EF4-FFF2-40B4-BE49-F238E27FC236}">
                <a16:creationId xmlns:a16="http://schemas.microsoft.com/office/drawing/2014/main" id="{828D92AD-035F-4DD6-9D27-71EADDD9C330}"/>
              </a:ext>
            </a:extLst>
          </p:cNvPr>
          <p:cNvGraphicFramePr>
            <a:graphicFrameLocks noGrp="1"/>
          </p:cNvGraphicFramePr>
          <p:nvPr>
            <p:extLst>
              <p:ext uri="{D42A27DB-BD31-4B8C-83A1-F6EECF244321}">
                <p14:modId xmlns:p14="http://schemas.microsoft.com/office/powerpoint/2010/main" val="2571165772"/>
              </p:ext>
            </p:extLst>
          </p:nvPr>
        </p:nvGraphicFramePr>
        <p:xfrm>
          <a:off x="476864" y="2366968"/>
          <a:ext cx="11238271" cy="3705068"/>
        </p:xfrm>
        <a:graphic>
          <a:graphicData uri="http://schemas.openxmlformats.org/drawingml/2006/table">
            <a:tbl>
              <a:tblPr firstRow="1" bandRow="1">
                <a:tableStyleId>{5C22544A-7EE6-4342-B048-85BDC9FD1C3A}</a:tableStyleId>
              </a:tblPr>
              <a:tblGrid>
                <a:gridCol w="667088">
                  <a:extLst>
                    <a:ext uri="{9D8B030D-6E8A-4147-A177-3AD203B41FA5}">
                      <a16:colId xmlns:a16="http://schemas.microsoft.com/office/drawing/2014/main" val="1838318737"/>
                    </a:ext>
                  </a:extLst>
                </a:gridCol>
                <a:gridCol w="2183361">
                  <a:extLst>
                    <a:ext uri="{9D8B030D-6E8A-4147-A177-3AD203B41FA5}">
                      <a16:colId xmlns:a16="http://schemas.microsoft.com/office/drawing/2014/main" val="2694484242"/>
                    </a:ext>
                  </a:extLst>
                </a:gridCol>
                <a:gridCol w="4023337">
                  <a:extLst>
                    <a:ext uri="{9D8B030D-6E8A-4147-A177-3AD203B41FA5}">
                      <a16:colId xmlns:a16="http://schemas.microsoft.com/office/drawing/2014/main" val="2888116487"/>
                    </a:ext>
                  </a:extLst>
                </a:gridCol>
                <a:gridCol w="4364485">
                  <a:extLst>
                    <a:ext uri="{9D8B030D-6E8A-4147-A177-3AD203B41FA5}">
                      <a16:colId xmlns:a16="http://schemas.microsoft.com/office/drawing/2014/main" val="134663572"/>
                    </a:ext>
                  </a:extLst>
                </a:gridCol>
              </a:tblGrid>
              <a:tr h="301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22-1999 Side A</a:t>
                      </a:r>
                    </a:p>
                  </a:txBody>
                  <a:tcPr anchor="ctr">
                    <a:solidFill>
                      <a:srgbClr val="004279"/>
                    </a:solidFill>
                  </a:tcPr>
                </a:tc>
                <a:tc>
                  <a:txBody>
                    <a:bodyPr/>
                    <a:lstStyle/>
                    <a:p>
                      <a:pPr algn="ctr"/>
                      <a:r>
                        <a:rPr lang="en-US" sz="1600">
                          <a:latin typeface="Arial"/>
                          <a:cs typeface="Calibri"/>
                        </a:rPr>
                        <a:t>EM-IHL</a:t>
                      </a:r>
                    </a:p>
                  </a:txBody>
                  <a:tcPr anchor="ctr">
                    <a:solidFill>
                      <a:srgbClr val="004279"/>
                    </a:solidFill>
                  </a:tcPr>
                </a:tc>
                <a:extLst>
                  <a:ext uri="{0D108BD9-81ED-4DB2-BD59-A6C34878D82A}">
                    <a16:rowId xmlns:a16="http://schemas.microsoft.com/office/drawing/2014/main" val="1574270989"/>
                  </a:ext>
                </a:extLst>
              </a:tr>
              <a:tr h="1369037">
                <a:tc>
                  <a:txBody>
                    <a:bodyPr/>
                    <a:lstStyle/>
                    <a:p>
                      <a:pPr marL="0" indent="0" algn="ctr">
                        <a:buFont typeface="+mj-lt"/>
                        <a:buNone/>
                      </a:pPr>
                      <a:r>
                        <a:rPr lang="en-US" sz="1200" b="1">
                          <a:latin typeface="Calibri"/>
                          <a:cs typeface="Calibri"/>
                        </a:rPr>
                        <a:t>A</a:t>
                      </a:r>
                    </a:p>
                  </a:txBody>
                  <a:tcPr anchor="ctr">
                    <a:solidFill>
                      <a:srgbClr val="C7D7EB"/>
                    </a:solidFill>
                  </a:tcPr>
                </a:tc>
                <a:tc>
                  <a:txBody>
                    <a:bodyPr/>
                    <a:lstStyle/>
                    <a:p>
                      <a:pPr marL="0" indent="0" algn="ctr">
                        <a:buFont typeface="+mj-lt"/>
                        <a:buNone/>
                      </a:pPr>
                      <a:r>
                        <a:rPr lang="en-US" sz="1200" b="1">
                          <a:solidFill>
                            <a:srgbClr val="002060"/>
                          </a:solidFill>
                          <a:latin typeface="Arial"/>
                          <a:cs typeface="Calibri"/>
                        </a:rPr>
                        <a:t>Student Information</a:t>
                      </a:r>
                    </a:p>
                  </a:txBody>
                  <a:tcPr anchor="ctr">
                    <a:solidFill>
                      <a:srgbClr val="C7D7EB"/>
                    </a:solidFill>
                  </a:tcPr>
                </a:tc>
                <a:tc>
                  <a:txBody>
                    <a:bodyPr/>
                    <a:lstStyle/>
                    <a:p>
                      <a:pPr marL="0" indent="0">
                        <a:buFont typeface="+mj-lt"/>
                        <a:buNone/>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kumimoji="0" lang="en-US" sz="1200" b="0" i="0" u="none" strike="noStrike" kern="1200" cap="none" spc="0" normalizeH="0" baseline="0" noProof="0">
                          <a:ln>
                            <a:noFill/>
                          </a:ln>
                          <a:solidFill>
                            <a:srgbClr val="002060"/>
                          </a:solidFill>
                          <a:effectLst/>
                          <a:uLnTx/>
                          <a:uFillTx/>
                          <a:latin typeface="Arial"/>
                          <a:ea typeface="+mn-ea"/>
                          <a:cs typeface="Calibri"/>
                        </a:rPr>
                        <a:t>SCOs type the student’s</a:t>
                      </a:r>
                      <a:r>
                        <a:rPr lang="en-US" sz="1200" b="0" i="0" u="none" strike="noStrike" kern="1200" cap="none" spc="0" normalizeH="0" baseline="0" noProof="0">
                          <a:ln>
                            <a:noFill/>
                          </a:ln>
                          <a:solidFill>
                            <a:srgbClr val="002060"/>
                          </a:solidFill>
                          <a:effectLst/>
                          <a:uLnTx/>
                          <a:uFillTx/>
                          <a:latin typeface="Arial"/>
                          <a:ea typeface="+mn-ea"/>
                          <a:cs typeface="Calibri"/>
                        </a:rPr>
                        <a:t> </a:t>
                      </a:r>
                      <a:r>
                        <a:rPr kumimoji="0" lang="en-US" sz="1200" b="0" i="0" u="none" strike="noStrike" kern="1200" cap="none" spc="0" normalizeH="0" baseline="0" noProof="0">
                          <a:ln>
                            <a:noFill/>
                          </a:ln>
                          <a:solidFill>
                            <a:srgbClr val="002060"/>
                          </a:solidFill>
                          <a:effectLst/>
                          <a:uLnTx/>
                          <a:uFillTx/>
                          <a:latin typeface="Arial"/>
                          <a:ea typeface="+mn-ea"/>
                          <a:cs typeface="Calibri"/>
                        </a:rPr>
                        <a:t> “First name,” “Middle name,” and “Last name.”</a:t>
                      </a:r>
                      <a:r>
                        <a:rPr lang="en-US" sz="1200" b="0" i="0" u="none" strike="noStrike" kern="1200" cap="none" spc="0" normalizeH="0" baseline="0" noProof="0">
                          <a:ln>
                            <a:noFill/>
                          </a:ln>
                          <a:solidFill>
                            <a:srgbClr val="002060"/>
                          </a:solidFill>
                          <a:effectLst/>
                          <a:uLnTx/>
                          <a:uFillTx/>
                          <a:latin typeface="Arial"/>
                          <a:ea typeface="+mn-ea"/>
                          <a:cs typeface="Calibri"/>
                        </a:rPr>
                        <a:t> </a:t>
                      </a:r>
                      <a:endParaRPr kumimoji="0" lang="en-US" sz="1200" b="0" i="0" u="none" strike="noStrike" kern="1200" cap="none" spc="0" normalizeH="0" baseline="0" noProof="0">
                        <a:ln>
                          <a:noFill/>
                        </a:ln>
                        <a:solidFill>
                          <a:srgbClr val="002060"/>
                        </a:solidFill>
                        <a:effectLst/>
                        <a:uLnTx/>
                        <a:uFillTx/>
                        <a:latin typeface="Arial"/>
                        <a:ea typeface="+mn-ea"/>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lang="en-US" sz="1200" b="0">
                          <a:solidFill>
                            <a:srgbClr val="002060"/>
                          </a:solidFill>
                          <a:latin typeface="Arial"/>
                          <a:cs typeface="Calibri"/>
                        </a:rPr>
                        <a:t>EM asks for additional information, including, “Date of Birth,” “Student ID,” “Mobile phone number,” “Home phone number,” and “Email address.” Not all fields are required.</a:t>
                      </a:r>
                    </a:p>
                    <a:p>
                      <a:pPr marL="0" marR="0" lvl="0" indent="0" algn="l" defTabSz="228600" rtl="0" eaLnBrk="1" fontAlgn="auto" latinLnBrk="0" hangingPunct="1">
                        <a:lnSpc>
                          <a:spcPct val="100000"/>
                        </a:lnSpc>
                        <a:spcBef>
                          <a:spcPts val="0"/>
                        </a:spcBef>
                        <a:spcAft>
                          <a:spcPts val="600"/>
                        </a:spcAft>
                        <a:buClrTx/>
                        <a:buSzTx/>
                        <a:buFontTx/>
                        <a:buNone/>
                        <a:tabLst/>
                        <a:defRPr/>
                      </a:pPr>
                      <a:r>
                        <a:rPr lang="en-US" sz="1200" b="0">
                          <a:solidFill>
                            <a:srgbClr val="002060"/>
                          </a:solidFill>
                          <a:latin typeface="Arial"/>
                          <a:cs typeface="Calibri"/>
                        </a:rPr>
                        <a:t>SCOs s</a:t>
                      </a:r>
                      <a:r>
                        <a:rPr kumimoji="0" lang="en-US" sz="1200" b="0" i="0" u="none" strike="noStrike" kern="1200" cap="none" spc="0" normalizeH="0" baseline="0" noProof="0" err="1">
                          <a:ln>
                            <a:noFill/>
                          </a:ln>
                          <a:solidFill>
                            <a:srgbClr val="002060"/>
                          </a:solidFill>
                          <a:effectLst/>
                          <a:uLnTx/>
                          <a:uFillTx/>
                          <a:latin typeface="Arial"/>
                          <a:ea typeface="+mn-ea"/>
                          <a:cs typeface="Calibri"/>
                        </a:rPr>
                        <a:t>croll</a:t>
                      </a:r>
                      <a:r>
                        <a:rPr kumimoji="0" lang="en-US" sz="1200" b="0" i="0" u="none" strike="noStrike" kern="1200" cap="none" spc="0" normalizeH="0" baseline="0" noProof="0">
                          <a:ln>
                            <a:noFill/>
                          </a:ln>
                          <a:solidFill>
                            <a:srgbClr val="002060"/>
                          </a:solidFill>
                          <a:effectLst/>
                          <a:uLnTx/>
                          <a:uFillTx/>
                          <a:latin typeface="Arial"/>
                          <a:ea typeface="+mn-ea"/>
                          <a:cs typeface="Calibri"/>
                        </a:rPr>
                        <a:t> down the page to select the “Address type” dropdown menu to select the type of address.</a:t>
                      </a:r>
                    </a:p>
                  </a:txBody>
                  <a:tcPr anchor="ctr">
                    <a:solidFill>
                      <a:srgbClr val="C7D7EB"/>
                    </a:solidFill>
                  </a:tcPr>
                </a:tc>
                <a:extLst>
                  <a:ext uri="{0D108BD9-81ED-4DB2-BD59-A6C34878D82A}">
                    <a16:rowId xmlns:a16="http://schemas.microsoft.com/office/drawing/2014/main" val="999766654"/>
                  </a:ext>
                </a:extLst>
              </a:tr>
              <a:tr h="283201">
                <a:tc>
                  <a:txBody>
                    <a:bodyPr/>
                    <a:lstStyle/>
                    <a:p>
                      <a:pPr algn="ctr"/>
                      <a:r>
                        <a:rPr lang="en-US" sz="1200" b="1">
                          <a:latin typeface="Calibri"/>
                          <a:cs typeface="Calibri"/>
                        </a:rPr>
                        <a:t>B</a:t>
                      </a:r>
                    </a:p>
                  </a:txBody>
                  <a:tcPr anchor="ctr">
                    <a:solidFill>
                      <a:srgbClr val="F2F2F2"/>
                    </a:solidFill>
                  </a:tcPr>
                </a:tc>
                <a:tc>
                  <a:txBody>
                    <a:bodyPr/>
                    <a:lstStyle/>
                    <a:p>
                      <a:pPr algn="ctr"/>
                      <a:r>
                        <a:rPr lang="en-US" sz="1200" b="1">
                          <a:solidFill>
                            <a:srgbClr val="002060"/>
                          </a:solidFill>
                          <a:latin typeface="Arial"/>
                          <a:cs typeface="Calibri"/>
                        </a:rPr>
                        <a:t>SSN of Student</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student’s SSN.</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type the student’s SSN.</a:t>
                      </a:r>
                    </a:p>
                  </a:txBody>
                  <a:tcPr anchor="ctr">
                    <a:solidFill>
                      <a:srgbClr val="F2F2F2"/>
                    </a:solidFill>
                  </a:tcPr>
                </a:tc>
                <a:extLst>
                  <a:ext uri="{0D108BD9-81ED-4DB2-BD59-A6C34878D82A}">
                    <a16:rowId xmlns:a16="http://schemas.microsoft.com/office/drawing/2014/main" val="3878977330"/>
                  </a:ext>
                </a:extLst>
              </a:tr>
              <a:tr h="273609">
                <a:tc>
                  <a:txBody>
                    <a:bodyPr/>
                    <a:lstStyle/>
                    <a:p>
                      <a:pPr algn="ctr"/>
                      <a:r>
                        <a:rPr lang="en-US" sz="1200" b="1">
                          <a:latin typeface="Calibri"/>
                          <a:cs typeface="Calibri"/>
                        </a:rPr>
                        <a:t>C</a:t>
                      </a:r>
                    </a:p>
                  </a:txBody>
                  <a:tcPr anchor="ctr">
                    <a:solidFill>
                      <a:srgbClr val="C7D7EB"/>
                    </a:solidFill>
                  </a:tcPr>
                </a:tc>
                <a:tc>
                  <a:txBody>
                    <a:bodyPr/>
                    <a:lstStyle/>
                    <a:p>
                      <a:pPr algn="ctr"/>
                      <a:r>
                        <a:rPr lang="en-US" sz="1200" b="1">
                          <a:solidFill>
                            <a:srgbClr val="002060"/>
                          </a:solidFill>
                          <a:latin typeface="Arial"/>
                          <a:cs typeface="Calibri"/>
                        </a:rPr>
                        <a:t>Type of Training</a:t>
                      </a:r>
                    </a:p>
                  </a:txBody>
                  <a:tcPr anchor="ctr">
                    <a:solidFill>
                      <a:srgbClr val="C7D7EB"/>
                    </a:solidFill>
                  </a:tcPr>
                </a:tc>
                <a:tc>
                  <a:txBody>
                    <a:bodyPr/>
                    <a:lstStyle/>
                    <a:p>
                      <a:r>
                        <a:rPr lang="en-US" sz="1200">
                          <a:solidFill>
                            <a:srgbClr val="002060"/>
                          </a:solidFill>
                          <a:latin typeface="Arial"/>
                          <a:cs typeface="Calibri"/>
                        </a:rPr>
                        <a:t>SCOs checked off the type of training.</a:t>
                      </a:r>
                    </a:p>
                  </a:txBody>
                  <a:tcPr anchor="ctr">
                    <a:solidFill>
                      <a:srgbClr val="C7D7EB"/>
                    </a:solidFill>
                  </a:tcPr>
                </a:tc>
                <a:tc>
                  <a:txBody>
                    <a:bodyPr/>
                    <a:lstStyle/>
                    <a:p>
                      <a:pPr marL="0" indent="0">
                        <a:lnSpc>
                          <a:spcPct val="115000"/>
                        </a:lnSpc>
                        <a:spcBef>
                          <a:spcPts val="0"/>
                        </a:spcBef>
                        <a:spcAft>
                          <a:spcPts val="0"/>
                        </a:spcAft>
                        <a:buFont typeface="+mj-lt"/>
                        <a:buNone/>
                      </a:pPr>
                      <a:r>
                        <a:rPr lang="en-US" sz="1200">
                          <a:solidFill>
                            <a:srgbClr val="002060"/>
                          </a:solidFill>
                          <a:latin typeface="Arial"/>
                          <a:ea typeface="MS Mincho"/>
                          <a:cs typeface="Calibri"/>
                        </a:rPr>
                        <a:t>SCO’s select the dropdown menu to select the type of training.</a:t>
                      </a:r>
                    </a:p>
                  </a:txBody>
                  <a:tcPr anchor="ctr">
                    <a:solidFill>
                      <a:srgbClr val="C7D7EB"/>
                    </a:solidFill>
                  </a:tcPr>
                </a:tc>
                <a:extLst>
                  <a:ext uri="{0D108BD9-81ED-4DB2-BD59-A6C34878D82A}">
                    <a16:rowId xmlns:a16="http://schemas.microsoft.com/office/drawing/2014/main" val="1335723679"/>
                  </a:ext>
                </a:extLst>
              </a:tr>
              <a:tr h="273609">
                <a:tc>
                  <a:txBody>
                    <a:bodyPr/>
                    <a:lstStyle/>
                    <a:p>
                      <a:pPr algn="ctr"/>
                      <a:r>
                        <a:rPr lang="en-US" sz="1200" b="1">
                          <a:latin typeface="Calibri"/>
                          <a:cs typeface="Calibri"/>
                        </a:rPr>
                        <a:t>D</a:t>
                      </a:r>
                    </a:p>
                  </a:txBody>
                  <a:tcPr anchor="ctr">
                    <a:solidFill>
                      <a:schemeClr val="bg1">
                        <a:lumMod val="95000"/>
                      </a:schemeClr>
                    </a:solidFill>
                  </a:tcPr>
                </a:tc>
                <a:tc>
                  <a:txBody>
                    <a:bodyPr/>
                    <a:lstStyle/>
                    <a:p>
                      <a:pPr algn="ctr"/>
                      <a:r>
                        <a:rPr lang="en-US" sz="1200" b="1">
                          <a:solidFill>
                            <a:srgbClr val="002060"/>
                          </a:solidFill>
                          <a:latin typeface="Arial"/>
                          <a:cs typeface="Calibri"/>
                        </a:rPr>
                        <a:t>Matriculated Student</a:t>
                      </a:r>
                    </a:p>
                  </a:txBody>
                  <a:tcPr anchor="ctr">
                    <a:solidFill>
                      <a:schemeClr val="bg1">
                        <a:lumMod val="95000"/>
                      </a:schemeClr>
                    </a:solidFill>
                  </a:tcPr>
                </a:tc>
                <a:tc>
                  <a:txBody>
                    <a:bodyPr/>
                    <a:lstStyle/>
                    <a:p>
                      <a:r>
                        <a:rPr lang="en-US" sz="1200">
                          <a:solidFill>
                            <a:srgbClr val="002060"/>
                          </a:solidFill>
                          <a:latin typeface="Arial"/>
                          <a:cs typeface="Calibri"/>
                        </a:rPr>
                        <a:t>SCOs checked off “yes” or “no” to indicate whether the student matriculated at a facility.</a:t>
                      </a:r>
                    </a:p>
                  </a:txBody>
                  <a:tcPr anchor="ctr">
                    <a:solidFill>
                      <a:schemeClr val="bg1">
                        <a:lumMod val="95000"/>
                      </a:schemeClr>
                    </a:solidFill>
                  </a:tcPr>
                </a:tc>
                <a:tc>
                  <a:txBody>
                    <a:bodyPr/>
                    <a:lstStyle/>
                    <a:p>
                      <a:r>
                        <a:rPr lang="en-US" sz="1200">
                          <a:solidFill>
                            <a:srgbClr val="002060"/>
                          </a:solidFill>
                          <a:latin typeface="Arial"/>
                          <a:cs typeface="Calibri"/>
                        </a:rPr>
                        <a:t>SCOs select the dropdown menu to select the type of Objective.</a:t>
                      </a:r>
                    </a:p>
                  </a:txBody>
                  <a:tcPr anchor="ctr">
                    <a:solidFill>
                      <a:schemeClr val="bg1">
                        <a:lumMod val="95000"/>
                      </a:schemeClr>
                    </a:solidFill>
                  </a:tcPr>
                </a:tc>
                <a:extLst>
                  <a:ext uri="{0D108BD9-81ED-4DB2-BD59-A6C34878D82A}">
                    <a16:rowId xmlns:a16="http://schemas.microsoft.com/office/drawing/2014/main" val="1269664222"/>
                  </a:ext>
                </a:extLst>
              </a:tr>
              <a:tr h="611166">
                <a:tc>
                  <a:txBody>
                    <a:bodyPr/>
                    <a:lstStyle/>
                    <a:p>
                      <a:pPr algn="ctr"/>
                      <a:r>
                        <a:rPr lang="en-US" sz="1200" b="1">
                          <a:latin typeface="Calibri"/>
                          <a:cs typeface="Calibri"/>
                        </a:rPr>
                        <a:t>E</a:t>
                      </a:r>
                    </a:p>
                  </a:txBody>
                  <a:tcPr anchor="ctr">
                    <a:solidFill>
                      <a:srgbClr val="C7D7EB"/>
                    </a:solidFill>
                  </a:tcPr>
                </a:tc>
                <a:tc>
                  <a:txBody>
                    <a:bodyPr/>
                    <a:lstStyle/>
                    <a:p>
                      <a:pPr algn="ctr"/>
                      <a:r>
                        <a:rPr lang="en-US" sz="1200" b="1">
                          <a:solidFill>
                            <a:srgbClr val="002060"/>
                          </a:solidFill>
                          <a:latin typeface="Arial"/>
                          <a:cs typeface="Calibri"/>
                        </a:rPr>
                        <a:t>Name of Program</a:t>
                      </a:r>
                    </a:p>
                  </a:txBody>
                  <a:tcPr anchor="ctr">
                    <a:solidFill>
                      <a:srgbClr val="C7D7EB"/>
                    </a:solidFill>
                  </a:tcPr>
                </a:tc>
                <a:tc>
                  <a:txBody>
                    <a:bodyPr/>
                    <a:lstStyle/>
                    <a:p>
                      <a:r>
                        <a:rPr lang="en-US" sz="1200">
                          <a:solidFill>
                            <a:srgbClr val="002060"/>
                          </a:solidFill>
                          <a:latin typeface="Arial"/>
                          <a:cs typeface="Calibri"/>
                        </a:rPr>
                        <a:t>SCOs wrote the student’s name of Program.</a:t>
                      </a:r>
                    </a:p>
                  </a:txBody>
                  <a:tcPr anchor="ctr">
                    <a:solidFill>
                      <a:srgbClr val="C7D7EB"/>
                    </a:solidFill>
                  </a:tcPr>
                </a:tc>
                <a:tc>
                  <a:txBody>
                    <a:bodyPr/>
                    <a:lstStyle/>
                    <a:p>
                      <a:r>
                        <a:rPr lang="en-US" sz="1200">
                          <a:solidFill>
                            <a:srgbClr val="002060"/>
                          </a:solidFill>
                          <a:latin typeface="Arial"/>
                          <a:cs typeface="Calibri"/>
                        </a:rPr>
                        <a:t>SCOs select the dropdown menu to select the Program name.</a:t>
                      </a:r>
                    </a:p>
                  </a:txBody>
                  <a:tcPr anchor="ctr">
                    <a:solidFill>
                      <a:srgbClr val="C7D7EB"/>
                    </a:solidFill>
                  </a:tcPr>
                </a:tc>
                <a:extLst>
                  <a:ext uri="{0D108BD9-81ED-4DB2-BD59-A6C34878D82A}">
                    <a16:rowId xmlns:a16="http://schemas.microsoft.com/office/drawing/2014/main" val="1580012968"/>
                  </a:ext>
                </a:extLst>
              </a:tr>
            </a:tbl>
          </a:graphicData>
        </a:graphic>
      </p:graphicFrame>
      <p:sp>
        <p:nvSpPr>
          <p:cNvPr id="5" name="Rectangle: Rounded Corners 3" descr="Return to table of contents button.">
            <a:hlinkClick r:id="rId3" action="ppaction://hlinksldjump"/>
            <a:extLst>
              <a:ext uri="{FF2B5EF4-FFF2-40B4-BE49-F238E27FC236}">
                <a16:creationId xmlns:a16="http://schemas.microsoft.com/office/drawing/2014/main" id="{05BEE393-6D26-B951-6A61-EFDA5C6ACEC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7" name="Rectangle: Rounded Corners 3" descr="Return to start of IHL sections. ">
            <a:hlinkClick r:id="rId4" action="ppaction://hlinksldjump"/>
            <a:extLst>
              <a:ext uri="{FF2B5EF4-FFF2-40B4-BE49-F238E27FC236}">
                <a16:creationId xmlns:a16="http://schemas.microsoft.com/office/drawing/2014/main" id="{2A67B2F0-721B-E37D-CEE7-EEC6DB130542}"/>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1748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7A5559B-D1E5-21A6-4342-5DC302F1D089}"/>
              </a:ext>
              <a:ext uri="{C183D7F6-B498-43B3-948B-1728B52AA6E4}">
                <adec:decorative xmlns:adec="http://schemas.microsoft.com/office/drawing/2017/decorative" val="1"/>
              </a:ext>
            </a:extLst>
          </p:cNvPr>
          <p:cNvPicPr>
            <a:picLocks noChangeAspect="1"/>
          </p:cNvPicPr>
          <p:nvPr/>
        </p:nvPicPr>
        <p:blipFill rotWithShape="1">
          <a:blip r:embed="rId2"/>
          <a:srcRect l="1830" t="4515" r="2671" b="5108"/>
          <a:stretch/>
        </p:blipFill>
        <p:spPr>
          <a:xfrm>
            <a:off x="6438900" y="80021"/>
            <a:ext cx="5657850" cy="6236018"/>
          </a:xfrm>
          <a:prstGeom prst="rect">
            <a:avLst/>
          </a:prstGeom>
        </p:spPr>
      </p:pic>
      <p:sp>
        <p:nvSpPr>
          <p:cNvPr id="39" name="Rectangle 38">
            <a:extLst>
              <a:ext uri="{FF2B5EF4-FFF2-40B4-BE49-F238E27FC236}">
                <a16:creationId xmlns:a16="http://schemas.microsoft.com/office/drawing/2014/main" id="{78C12CBD-90C9-A55E-6C2A-D0BEFDC82BDE}"/>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89321219-4EF0-061D-31E3-6AA05CEED175}"/>
              </a:ext>
              <a:ext uri="{C183D7F6-B498-43B3-948B-1728B52AA6E4}">
                <adec:decorative xmlns:adec="http://schemas.microsoft.com/office/drawing/2017/decorative" val="1"/>
              </a:ext>
            </a:extLst>
          </p:cNvPr>
          <p:cNvSpPr/>
          <p:nvPr/>
        </p:nvSpPr>
        <p:spPr>
          <a:xfrm>
            <a:off x="6491226" y="577648"/>
            <a:ext cx="3123596" cy="52773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B51392C4-70BC-DE26-7CFE-6A9A8D27CC9C}"/>
              </a:ext>
              <a:ext uri="{C183D7F6-B498-43B3-948B-1728B52AA6E4}">
                <adec:decorative xmlns:adec="http://schemas.microsoft.com/office/drawing/2017/decorative" val="1"/>
              </a:ext>
            </a:extLst>
          </p:cNvPr>
          <p:cNvSpPr/>
          <p:nvPr/>
        </p:nvSpPr>
        <p:spPr>
          <a:xfrm>
            <a:off x="9643562" y="1747674"/>
            <a:ext cx="2428065" cy="165147"/>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6679B2F-81BB-8789-E9CA-C1F9641539FB}"/>
              </a:ext>
              <a:ext uri="{C183D7F6-B498-43B3-948B-1728B52AA6E4}">
                <adec:decorative xmlns:adec="http://schemas.microsoft.com/office/drawing/2017/decorative" val="1"/>
              </a:ext>
            </a:extLst>
          </p:cNvPr>
          <p:cNvSpPr/>
          <p:nvPr/>
        </p:nvSpPr>
        <p:spPr>
          <a:xfrm>
            <a:off x="10258132" y="2083411"/>
            <a:ext cx="1238543" cy="974228"/>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78A20CB1-9A0E-4BF4-E6E8-A4C57308DC10}"/>
              </a:ext>
              <a:ext uri="{C183D7F6-B498-43B3-948B-1728B52AA6E4}">
                <adec:decorative xmlns:adec="http://schemas.microsoft.com/office/drawing/2017/decorative" val="1"/>
              </a:ext>
            </a:extLst>
          </p:cNvPr>
          <p:cNvSpPr/>
          <p:nvPr/>
        </p:nvSpPr>
        <p:spPr>
          <a:xfrm>
            <a:off x="9653364" y="577649"/>
            <a:ext cx="2428066" cy="203699"/>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D1E93A9-19F4-5950-6DA9-DC902B614B2B}"/>
              </a:ext>
              <a:ext uri="{C183D7F6-B498-43B3-948B-1728B52AA6E4}">
                <adec:decorative xmlns:adec="http://schemas.microsoft.com/office/drawing/2017/decorative" val="1"/>
              </a:ext>
            </a:extLst>
          </p:cNvPr>
          <p:cNvSpPr/>
          <p:nvPr/>
        </p:nvSpPr>
        <p:spPr>
          <a:xfrm>
            <a:off x="6507731" y="1105382"/>
            <a:ext cx="3110707" cy="81940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A8D445-D129-3DB7-8764-B0B4D689E055}"/>
              </a:ext>
              <a:ext uri="{C183D7F6-B498-43B3-948B-1728B52AA6E4}">
                <adec:decorative xmlns:adec="http://schemas.microsoft.com/office/drawing/2017/decorative" val="1"/>
              </a:ext>
            </a:extLst>
          </p:cNvPr>
          <p:cNvSpPr/>
          <p:nvPr/>
        </p:nvSpPr>
        <p:spPr>
          <a:xfrm>
            <a:off x="9634943" y="801218"/>
            <a:ext cx="2446488" cy="94645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208400A-5232-363D-4A3B-26E92F5185E3}"/>
              </a:ext>
              <a:ext uri="{C183D7F6-B498-43B3-948B-1728B52AA6E4}">
                <adec:decorative xmlns:adec="http://schemas.microsoft.com/office/drawing/2017/decorative" val="1"/>
              </a:ext>
            </a:extLst>
          </p:cNvPr>
          <p:cNvSpPr/>
          <p:nvPr/>
        </p:nvSpPr>
        <p:spPr>
          <a:xfrm>
            <a:off x="6491225" y="2065729"/>
            <a:ext cx="1160555" cy="989531"/>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D54BCC3-1787-1E34-EE03-69C7B9B731AD}"/>
              </a:ext>
              <a:ext uri="{C183D7F6-B498-43B3-948B-1728B52AA6E4}">
                <adec:decorative xmlns:adec="http://schemas.microsoft.com/office/drawing/2017/decorative" val="1"/>
              </a:ext>
            </a:extLst>
          </p:cNvPr>
          <p:cNvSpPr/>
          <p:nvPr/>
        </p:nvSpPr>
        <p:spPr>
          <a:xfrm>
            <a:off x="9614822" y="2071709"/>
            <a:ext cx="643310" cy="977570"/>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3E3D8379-4D45-C34F-AF04-D750E7A37363}"/>
              </a:ext>
              <a:ext uri="{C183D7F6-B498-43B3-948B-1728B52AA6E4}">
                <adec:decorative xmlns:adec="http://schemas.microsoft.com/office/drawing/2017/decorative" val="1"/>
              </a:ext>
            </a:extLst>
          </p:cNvPr>
          <p:cNvSpPr/>
          <p:nvPr/>
        </p:nvSpPr>
        <p:spPr>
          <a:xfrm>
            <a:off x="7704105" y="2083411"/>
            <a:ext cx="1849198" cy="954166"/>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62CA9952-8F7B-F67B-BC2C-BA309A13B527}"/>
              </a:ext>
              <a:ext uri="{C183D7F6-B498-43B3-948B-1728B52AA6E4}">
                <adec:decorative xmlns:adec="http://schemas.microsoft.com/office/drawing/2017/decorative" val="1"/>
              </a:ext>
            </a:extLst>
          </p:cNvPr>
          <p:cNvSpPr/>
          <p:nvPr/>
        </p:nvSpPr>
        <p:spPr>
          <a:xfrm>
            <a:off x="6499264" y="3065103"/>
            <a:ext cx="1160555" cy="767199"/>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C95F9279-6929-CE96-9C29-E9656A138BD7}"/>
              </a:ext>
              <a:ext uri="{C183D7F6-B498-43B3-948B-1728B52AA6E4}">
                <adec:decorative xmlns:adec="http://schemas.microsoft.com/office/drawing/2017/decorative" val="1"/>
              </a:ext>
            </a:extLst>
          </p:cNvPr>
          <p:cNvSpPr/>
          <p:nvPr/>
        </p:nvSpPr>
        <p:spPr>
          <a:xfrm>
            <a:off x="6480936" y="4992334"/>
            <a:ext cx="5590691" cy="29933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CA0BFCBF-B67A-9D65-2F86-F22E6C629452}"/>
              </a:ext>
              <a:ext uri="{C183D7F6-B498-43B3-948B-1728B52AA6E4}">
                <adec:decorative xmlns:adec="http://schemas.microsoft.com/office/drawing/2017/decorative" val="1"/>
              </a:ext>
            </a:extLst>
          </p:cNvPr>
          <p:cNvSpPr/>
          <p:nvPr/>
        </p:nvSpPr>
        <p:spPr>
          <a:xfrm>
            <a:off x="6472479" y="5822957"/>
            <a:ext cx="5590691" cy="56937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itle 1">
            <a:extLst>
              <a:ext uri="{FF2B5EF4-FFF2-40B4-BE49-F238E27FC236}">
                <a16:creationId xmlns:a16="http://schemas.microsoft.com/office/drawing/2014/main" id="{35D07450-1028-1593-5824-C197DB211EF1}"/>
              </a:ext>
            </a:extLst>
          </p:cNvPr>
          <p:cNvSpPr txBox="1">
            <a:spLocks noGrp="1"/>
          </p:cNvSpPr>
          <p:nvPr>
            <p:ph type="title" idx="4294967295"/>
          </p:nvPr>
        </p:nvSpPr>
        <p:spPr>
          <a:xfrm>
            <a:off x="298546" y="144348"/>
            <a:ext cx="6296987"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IHL: VA Form 22-1999 Side A to EM</a:t>
            </a:r>
            <a:br>
              <a:rPr lang="en-US" sz="2800" b="1" i="0" u="none" strike="noStrike" kern="1200" cap="none" spc="0" normalizeH="0" baseline="0" noProof="0">
                <a:ln>
                  <a:noFill/>
                </a:ln>
                <a:effectLst/>
                <a:uLnTx/>
                <a:uFillTx/>
                <a:latin typeface="Arial"/>
                <a:cs typeface="Calibri" panose="020F0502020204030204" pitchFamily="34" charset="0"/>
              </a:rPr>
            </a:br>
            <a:r>
              <a:rPr lang="en-US" sz="2800">
                <a:solidFill>
                  <a:srgbClr val="004279"/>
                </a:solidFill>
                <a:latin typeface="Arial"/>
                <a:cs typeface="Calibri"/>
              </a:rPr>
              <a:t> </a:t>
            </a:r>
            <a:endParaRPr lang="en-US" sz="28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a:ln>
                  <a:noFill/>
                </a:ln>
                <a:solidFill>
                  <a:srgbClr val="002060"/>
                </a:solidFill>
                <a:effectLst/>
                <a:uLnTx/>
                <a:uFillTx/>
                <a:latin typeface="Arial"/>
                <a:cs typeface="Calibri"/>
              </a:rPr>
              <a:t>The following section aligns with VA Form 22-1999 Side A actions for Creating a Student in EM.</a:t>
            </a:r>
            <a:r>
              <a:rPr lang="en-US" b="1">
                <a:solidFill>
                  <a:srgbClr val="002060"/>
                </a:solidFill>
                <a:latin typeface="Arial"/>
                <a:cs typeface="Calibri"/>
              </a:rPr>
              <a:t> </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4" name="Rectangle 33">
            <a:extLst>
              <a:ext uri="{FF2B5EF4-FFF2-40B4-BE49-F238E27FC236}">
                <a16:creationId xmlns:a16="http://schemas.microsoft.com/office/drawing/2014/main" id="{23960A9E-717E-1781-D459-50FAB8DA1286}"/>
              </a:ext>
              <a:ext uri="{C183D7F6-B498-43B3-948B-1728B52AA6E4}">
                <adec:decorative xmlns:adec="http://schemas.microsoft.com/office/drawing/2017/decorative" val="0"/>
              </a:ext>
            </a:extLst>
          </p:cNvPr>
          <p:cNvSpPr/>
          <p:nvPr/>
        </p:nvSpPr>
        <p:spPr>
          <a:xfrm>
            <a:off x="445925" y="1369962"/>
            <a:ext cx="5567545" cy="434414"/>
          </a:xfrm>
          <a:prstGeom prst="rect">
            <a:avLst/>
          </a:prstGeom>
          <a:solidFill>
            <a:srgbClr val="BBD0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Creating a Student</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8" name="TextBox 7">
            <a:extLst>
              <a:ext uri="{FF2B5EF4-FFF2-40B4-BE49-F238E27FC236}">
                <a16:creationId xmlns:a16="http://schemas.microsoft.com/office/drawing/2014/main" id="{5B7A4A22-4913-44FC-9C29-AEF2AD73153E}"/>
              </a:ext>
            </a:extLst>
          </p:cNvPr>
          <p:cNvSpPr txBox="1"/>
          <p:nvPr/>
        </p:nvSpPr>
        <p:spPr>
          <a:xfrm>
            <a:off x="597402" y="1908945"/>
            <a:ext cx="5424319" cy="5011966"/>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Please note the following while reviewing this VA Form:</a:t>
            </a:r>
            <a:r>
              <a:rPr lang="en-US">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2060"/>
                </a:solidFill>
                <a:effectLst/>
                <a:uLnTx/>
                <a:uFillTx/>
                <a:latin typeface="Arial"/>
                <a:cs typeface="Calibri"/>
              </a:rPr>
              <a:t>“CTRL” + select </a:t>
            </a:r>
            <a:r>
              <a:rPr kumimoji="0" lang="en-US" b="0" i="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endParaRPr lang="en-US" b="0" i="0" u="none" strike="noStrike" kern="1200" cap="none" spc="0" normalizeH="0" baseline="0" noProof="0">
              <a:ln>
                <a:noFill/>
              </a:ln>
              <a:solidFill>
                <a:srgbClr val="002060"/>
              </a:solidFill>
              <a:effectLst/>
              <a:uLnTx/>
              <a:uFillTx/>
              <a:latin typeface="Arial"/>
              <a:cs typeface="Calibri"/>
            </a:endParaRPr>
          </a:p>
          <a:p>
            <a:pPr marL="342900" indent="-342900" defTabSz="228600">
              <a:spcAft>
                <a:spcPts val="1200"/>
              </a:spcAft>
              <a:buFont typeface="Arial" panose="020B0604020202020204" pitchFamily="34" charset="0"/>
              <a:buChar char="•"/>
              <a:defRPr/>
            </a:pPr>
            <a:r>
              <a:rPr kumimoji="0" lang="en-US" b="1" i="0" u="none" strike="noStrike" kern="1200" cap="none" spc="0" normalizeH="0" baseline="0" noProof="0">
                <a:ln>
                  <a:noFill/>
                </a:ln>
                <a:solidFill>
                  <a:srgbClr val="002060"/>
                </a:solidFill>
                <a:effectLst/>
                <a:uLnTx/>
                <a:uFillTx/>
                <a:latin typeface="Arial"/>
                <a:cs typeface="Calibri"/>
              </a:rPr>
              <a:t>VA File Numbers </a:t>
            </a:r>
            <a:r>
              <a:rPr kumimoji="0" lang="en-US" b="0" i="0" u="none" strike="noStrike" kern="1200" cap="none" spc="0" normalizeH="0" baseline="0" noProof="0">
                <a:ln>
                  <a:noFill/>
                </a:ln>
                <a:solidFill>
                  <a:srgbClr val="002060"/>
                </a:solidFill>
                <a:effectLst/>
                <a:uLnTx/>
                <a:uFillTx/>
                <a:latin typeface="Arial"/>
                <a:ea typeface="MS Mincho"/>
                <a:cs typeface="Calibri"/>
              </a:rPr>
              <a:t>(Box 2 on 22-1999)</a:t>
            </a:r>
            <a:r>
              <a:rPr kumimoji="0" lang="en-US" b="1" i="0" u="none" strike="noStrike" kern="1200" cap="none" spc="0" normalizeH="0" baseline="0" noProof="0">
                <a:ln>
                  <a:noFill/>
                </a:ln>
                <a:solidFill>
                  <a:srgbClr val="002060"/>
                </a:solidFill>
                <a:effectLst/>
                <a:uLnTx/>
                <a:uFillTx/>
                <a:latin typeface="Arial"/>
                <a:cs typeface="Calibri"/>
              </a:rPr>
              <a:t> </a:t>
            </a:r>
            <a:r>
              <a:rPr kumimoji="0" lang="en-US" b="0" i="0" u="none" strike="noStrike" kern="1200" cap="none" spc="0" normalizeH="0" baseline="0" noProof="0">
                <a:ln>
                  <a:noFill/>
                </a:ln>
                <a:solidFill>
                  <a:srgbClr val="002060"/>
                </a:solidFill>
                <a:effectLst/>
                <a:uLnTx/>
                <a:uFillTx/>
                <a:latin typeface="Arial"/>
                <a:cs typeface="Calibri"/>
              </a:rPr>
              <a:t>are only </a:t>
            </a:r>
            <a:r>
              <a:rPr kumimoji="0" lang="en-US"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b="0" i="0" u="none" strike="noStrike" kern="1200" cap="none" spc="0" normalizeH="0" baseline="0" noProof="0">
                <a:ln>
                  <a:noFill/>
                </a:ln>
                <a:solidFill>
                  <a:srgbClr val="002060"/>
                </a:solidFill>
                <a:effectLst/>
                <a:uLnTx/>
                <a:uFillTx/>
                <a:latin typeface="Arial"/>
                <a:ea typeface="MS Mincho"/>
                <a:cs typeface="Calibri"/>
              </a:rPr>
              <a:t>(Box 4 on 22-1999)</a:t>
            </a:r>
            <a:r>
              <a:rPr kumimoji="0" lang="en-US" b="1" i="0" u="none" strike="noStrike" kern="1200" cap="none" spc="0" normalizeH="0" baseline="0" noProof="0">
                <a:ln>
                  <a:noFill/>
                </a:ln>
                <a:solidFill>
                  <a:srgbClr val="002060"/>
                </a:solidFill>
                <a:effectLst/>
                <a:uLnTx/>
                <a:uFillTx/>
                <a:latin typeface="Arial"/>
                <a:ea typeface="MS Mincho"/>
                <a:cs typeface="Calibri"/>
              </a:rPr>
              <a:t> </a:t>
            </a:r>
            <a:r>
              <a:rPr kumimoji="0" lang="en-US" b="0" i="0" u="none" strike="noStrike" kern="1200" cap="none" spc="0" normalizeH="0" baseline="0" noProof="0">
                <a:ln>
                  <a:noFill/>
                </a:ln>
                <a:solidFill>
                  <a:srgbClr val="002060"/>
                </a:solidFill>
                <a:effectLst/>
                <a:uLnTx/>
                <a:uFillTx/>
                <a:latin typeface="Arial"/>
                <a:ea typeface="MS Mincho"/>
                <a:cs typeface="Calibri"/>
              </a:rPr>
              <a:t>are only used when creating a new </a:t>
            </a:r>
            <a:r>
              <a:rPr lang="en-US">
                <a:solidFill>
                  <a:srgbClr val="002060"/>
                </a:solidFill>
                <a:latin typeface="Arial"/>
                <a:ea typeface="MS Mincho"/>
                <a:cs typeface="Calibri"/>
              </a:rPr>
              <a:t>student</a:t>
            </a:r>
            <a:r>
              <a:rPr kumimoji="0" lang="en-US" b="0" i="0" u="none" strike="noStrike" kern="1200" cap="none" spc="0" normalizeH="0" baseline="0" noProof="0">
                <a:ln>
                  <a:noFill/>
                </a:ln>
                <a:solidFill>
                  <a:srgbClr val="002060"/>
                </a:solidFill>
                <a:effectLst/>
                <a:uLnTx/>
                <a:uFillTx/>
                <a:latin typeface="Arial"/>
                <a:ea typeface="MS Mincho"/>
                <a:cs typeface="Calibri"/>
              </a:rPr>
              <a:t>. SSNs cannot be edited or searched in EM. SSNs can only be viewed when printing the certification.</a:t>
            </a:r>
            <a:endParaRPr lang="en-US" b="0" i="0" u="none" strike="noStrike" kern="1200" cap="none" spc="0" normalizeH="0" baseline="0" noProof="0">
              <a:ln>
                <a:noFill/>
              </a:ln>
              <a:solidFill>
                <a:srgbClr val="002060"/>
              </a:solidFill>
              <a:effectLst/>
              <a:highlight>
                <a:srgbClr val="FFFF00"/>
              </a:highlight>
              <a:uLnTx/>
              <a:uFillTx/>
              <a:latin typeface="Arial"/>
              <a:ea typeface="MS Mincho"/>
              <a:cs typeface="Calibri"/>
            </a:endParaRPr>
          </a:p>
        </p:txBody>
      </p:sp>
      <p:sp>
        <p:nvSpPr>
          <p:cNvPr id="13" name="Oval 12" descr="Paper 22-1999 Side A Form with highlighted fields. Fields are highlighted according to whether they align to the Submitting an Enrollment process, Creating a Student process, or both in Enrollment Manager. Creating a Student forms are highlighted and illustrated by A,B,C,D,E. &#10;&#10;The first circle is a blue &quot;A&quot;. ">
            <a:hlinkClick r:id="rId3" action="ppaction://hlinksldjump"/>
            <a:extLst>
              <a:ext uri="{FF2B5EF4-FFF2-40B4-BE49-F238E27FC236}">
                <a16:creationId xmlns:a16="http://schemas.microsoft.com/office/drawing/2014/main" id="{90B1DB56-7A25-9631-22F5-A1E06E0C4893}"/>
              </a:ext>
            </a:extLst>
          </p:cNvPr>
          <p:cNvSpPr/>
          <p:nvPr/>
        </p:nvSpPr>
        <p:spPr>
          <a:xfrm>
            <a:off x="8956084" y="637268"/>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14" name="Oval 13">
            <a:hlinkClick r:id="rId3" action="ppaction://hlinksldjump"/>
            <a:extLst>
              <a:ext uri="{FF2B5EF4-FFF2-40B4-BE49-F238E27FC236}">
                <a16:creationId xmlns:a16="http://schemas.microsoft.com/office/drawing/2014/main" id="{95607F12-7F46-3A1C-AF99-285757BB3584}"/>
              </a:ext>
            </a:extLst>
          </p:cNvPr>
          <p:cNvSpPr/>
          <p:nvPr/>
        </p:nvSpPr>
        <p:spPr>
          <a:xfrm>
            <a:off x="11335899" y="750775"/>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7" name="Oval 26">
            <a:hlinkClick r:id="rId4" action="ppaction://hlinksldjump"/>
            <a:extLst>
              <a:ext uri="{FF2B5EF4-FFF2-40B4-BE49-F238E27FC236}">
                <a16:creationId xmlns:a16="http://schemas.microsoft.com/office/drawing/2014/main" id="{F3D49D47-0FC9-940A-713C-A9EB77038346}"/>
              </a:ext>
            </a:extLst>
          </p:cNvPr>
          <p:cNvSpPr/>
          <p:nvPr/>
        </p:nvSpPr>
        <p:spPr>
          <a:xfrm>
            <a:off x="8367382" y="129158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6" name="Oval 25">
            <a:hlinkClick r:id="rId4" action="ppaction://hlinksldjump"/>
            <a:extLst>
              <a:ext uri="{FF2B5EF4-FFF2-40B4-BE49-F238E27FC236}">
                <a16:creationId xmlns:a16="http://schemas.microsoft.com/office/drawing/2014/main" id="{1C043584-1C68-34B2-5BB2-9C5125281758}"/>
              </a:ext>
            </a:extLst>
          </p:cNvPr>
          <p:cNvSpPr/>
          <p:nvPr/>
        </p:nvSpPr>
        <p:spPr>
          <a:xfrm>
            <a:off x="10933263" y="1480202"/>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4" name="Oval 3">
            <a:hlinkClick r:id="rId4" action="ppaction://hlinksldjump"/>
            <a:extLst>
              <a:ext uri="{FF2B5EF4-FFF2-40B4-BE49-F238E27FC236}">
                <a16:creationId xmlns:a16="http://schemas.microsoft.com/office/drawing/2014/main" id="{526DB2FD-47D9-157D-3158-FB04407AE3B6}"/>
              </a:ext>
            </a:extLst>
          </p:cNvPr>
          <p:cNvSpPr/>
          <p:nvPr/>
        </p:nvSpPr>
        <p:spPr>
          <a:xfrm>
            <a:off x="11697410" y="1018247"/>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a:t>
            </a:r>
          </a:p>
        </p:txBody>
      </p:sp>
      <p:sp>
        <p:nvSpPr>
          <p:cNvPr id="2" name="Rectangle: Rounded Corners 3" descr="Return to table of contents button.">
            <a:hlinkClick r:id="rId5" action="ppaction://hlinksldjump"/>
            <a:extLst>
              <a:ext uri="{FF2B5EF4-FFF2-40B4-BE49-F238E27FC236}">
                <a16:creationId xmlns:a16="http://schemas.microsoft.com/office/drawing/2014/main" id="{FA1793E8-A3B6-28FA-419C-7C5AD7BA22C6}"/>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9" name="Rectangle: Rounded Corners 3" descr="Return to start of IHL sections. ">
            <a:hlinkClick r:id="rId6" action="ppaction://hlinksldjump"/>
            <a:extLst>
              <a:ext uri="{FF2B5EF4-FFF2-40B4-BE49-F238E27FC236}">
                <a16:creationId xmlns:a16="http://schemas.microsoft.com/office/drawing/2014/main" id="{A7B6727D-421A-7541-62F1-582872E1E200}"/>
              </a:ext>
            </a:extLst>
          </p:cNvPr>
          <p:cNvSpPr/>
          <p:nvPr/>
        </p:nvSpPr>
        <p:spPr>
          <a:xfrm>
            <a:off x="6323370" y="6325563"/>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464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6BA178B2-13D8-D3D1-FD34-6F806D7F01C5}"/>
              </a:ext>
            </a:extLst>
          </p:cNvPr>
          <p:cNvSpPr>
            <a:spLocks noGrp="1"/>
          </p:cNvSpPr>
          <p:nvPr>
            <p:ph type="title"/>
          </p:nvPr>
        </p:nvSpPr>
        <p:spPr>
          <a:xfrm>
            <a:off x="292223" y="139148"/>
            <a:ext cx="11430000" cy="470173"/>
          </a:xfrm>
        </p:spPr>
        <p:txBody>
          <a:bodyPr/>
          <a:lstStyle/>
          <a:p>
            <a:r>
              <a:rPr lang="en-US" sz="2800">
                <a:latin typeface="Arial"/>
                <a:cs typeface="Calibri"/>
              </a:rPr>
              <a:t>IHL: EM</a:t>
            </a:r>
            <a:r>
              <a:rPr lang="en-US" sz="2800" baseline="0">
                <a:latin typeface="Arial"/>
                <a:cs typeface="Calibri"/>
              </a:rPr>
              <a:t> View of Creating a Student</a:t>
            </a:r>
            <a:r>
              <a:rPr lang="en-US" sz="2800">
                <a:latin typeface="Arial"/>
                <a:cs typeface="Calibri"/>
              </a:rPr>
              <a:t> </a:t>
            </a:r>
            <a:endParaRPr lang="en-US" sz="2800">
              <a:latin typeface="Arial"/>
            </a:endParaRPr>
          </a:p>
        </p:txBody>
      </p:sp>
      <p:sp>
        <p:nvSpPr>
          <p:cNvPr id="2" name="TextBox 1">
            <a:extLst>
              <a:ext uri="{FF2B5EF4-FFF2-40B4-BE49-F238E27FC236}">
                <a16:creationId xmlns:a16="http://schemas.microsoft.com/office/drawing/2014/main" id="{02F742E5-C248-D4BC-B1EE-4961AEA4EDDC}"/>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4279"/>
                </a:solidFill>
                <a:effectLst/>
                <a:uLnTx/>
                <a:uFillTx/>
                <a:latin typeface="Arial"/>
                <a:cs typeface="Calibri"/>
              </a:rPr>
              <a:t>To learn how to navigate to the Student Profile, go</a:t>
            </a:r>
            <a:r>
              <a:rPr lang="en-US">
                <a:solidFill>
                  <a:srgbClr val="004279"/>
                </a:solidFill>
                <a:latin typeface="Arial"/>
                <a:cs typeface="Calibri"/>
              </a:rPr>
              <a:t> to the </a:t>
            </a:r>
            <a:r>
              <a:rPr kumimoji="0" lang="en-US" b="1" i="0" u="none" strike="noStrike" kern="1200" cap="none" spc="0" normalizeH="0" baseline="0" noProof="0">
                <a:ln>
                  <a:noFill/>
                </a:ln>
                <a:solidFill>
                  <a:srgbClr val="004279"/>
                </a:solidFill>
                <a:effectLst/>
                <a:uLnTx/>
                <a:uFillTx/>
                <a:latin typeface="Arial"/>
                <a:cs typeface="Calibri"/>
              </a:rPr>
              <a:t>EM User Guide </a:t>
            </a:r>
            <a:r>
              <a:rPr kumimoji="0" lang="en-US" b="0" i="0" u="none" strike="noStrike" kern="1200" cap="none" spc="0" normalizeH="0" baseline="0" noProof="0">
                <a:ln>
                  <a:noFill/>
                </a:ln>
                <a:solidFill>
                  <a:srgbClr val="004279"/>
                </a:solidFill>
                <a:effectLst/>
                <a:uLnTx/>
                <a:uFillTx/>
                <a:latin typeface="Arial"/>
                <a:cs typeface="Calibri"/>
              </a:rPr>
              <a:t>on the </a:t>
            </a:r>
            <a:r>
              <a:rPr kumimoji="0" lang="en-US" b="0" i="0" u="none" strike="noStrike" kern="1200" cap="none" spc="0" normalizeH="0" baseline="0" noProof="0">
                <a:ln>
                  <a:noFill/>
                </a:ln>
                <a:solidFill>
                  <a:srgbClr val="004279"/>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b="0" i="0" u="none" strike="noStrike" kern="1200" cap="none" spc="0" normalizeH="0" baseline="0" noProof="0">
                <a:ln>
                  <a:noFill/>
                </a:ln>
                <a:solidFill>
                  <a:srgbClr val="004279"/>
                </a:solidFill>
                <a:effectLst/>
                <a:uLnTx/>
                <a:uFillTx/>
                <a:latin typeface="Arial"/>
                <a:cs typeface="Calibri"/>
              </a:rPr>
              <a:t> page</a:t>
            </a:r>
            <a:r>
              <a:rPr lang="en-US">
                <a:solidFill>
                  <a:srgbClr val="004279"/>
                </a:solidFill>
                <a:latin typeface="Arial"/>
                <a:cs typeface="Calibri"/>
              </a:rPr>
              <a:t>. </a:t>
            </a:r>
            <a:r>
              <a:rPr kumimoji="0" lang="en-US" b="0" i="0" u="none" strike="noStrike" kern="1200" cap="none" spc="0" normalizeH="0" baseline="0" noProof="0">
                <a:ln>
                  <a:noFill/>
                </a:ln>
                <a:solidFill>
                  <a:srgbClr val="004279"/>
                </a:solidFill>
                <a:effectLst/>
                <a:uLnTx/>
                <a:uFillTx/>
                <a:latin typeface="Arial"/>
                <a:cs typeface="Calibri"/>
              </a:rPr>
              <a:t>If the student is not in EM, they need to be created.</a:t>
            </a:r>
            <a:endParaRPr lang="en-US" b="0" i="0" u="none" strike="noStrike" kern="1200" cap="none" spc="0" normalizeH="0" baseline="0" noProof="0">
              <a:ln>
                <a:noFill/>
              </a:ln>
              <a:solidFill>
                <a:srgbClr val="004279"/>
              </a:solidFill>
              <a:effectLst/>
              <a:uLnTx/>
              <a:uFillTx/>
              <a:latin typeface="Arial"/>
              <a:cs typeface="Calibri"/>
            </a:endParaRPr>
          </a:p>
        </p:txBody>
      </p:sp>
      <p:sp>
        <p:nvSpPr>
          <p:cNvPr id="10" name="TextBox 9" descr="On the right hand side of the page, there are two images of EM screens for Create and add a student page 1 of 2. There are several sections, including Biographical information, Benefit type, and Contact information.&#10;&#10;SCOs type the student’s  “First name”, “Middle name”, and “Last name. &#10;EM asks for additional information, including, “Date of Birth”, “Student ID”, “Mobile phone number”, “Home phone number” and “Email address”. Not all fields are required.&#10;Scroll down the page to select the “Address type” dropdown menu to select the type of address.">
            <a:extLst>
              <a:ext uri="{FF2B5EF4-FFF2-40B4-BE49-F238E27FC236}">
                <a16:creationId xmlns:a16="http://schemas.microsoft.com/office/drawing/2014/main" id="{DB526B09-CA41-4C8E-BA60-757D5F5B5465}"/>
              </a:ext>
            </a:extLst>
          </p:cNvPr>
          <p:cNvSpPr txBox="1"/>
          <p:nvPr/>
        </p:nvSpPr>
        <p:spPr>
          <a:xfrm>
            <a:off x="435332" y="1305799"/>
            <a:ext cx="4151728" cy="2860491"/>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A.</a:t>
            </a:r>
            <a:endParaRPr lang="en-US" sz="1600" b="1" i="0" u="none" strike="noStrike" kern="1200" cap="none" spc="0" normalizeH="0" baseline="0" noProof="0">
              <a:ln>
                <a:noFill/>
              </a:ln>
              <a:solidFill>
                <a:srgbClr val="004279"/>
              </a:solidFill>
              <a:effectLst/>
              <a:uLnTx/>
              <a:uFillTx/>
              <a:latin typeface="Arial"/>
              <a:cs typeface="Calibri"/>
            </a:endParaRPr>
          </a:p>
          <a:p>
            <a:pPr algn="ctr" defTabSz="228600">
              <a:spcAft>
                <a:spcPts val="600"/>
              </a:spcAft>
              <a:defRPr/>
            </a:pPr>
            <a:r>
              <a:rPr kumimoji="0" lang="en-US" sz="1600" b="1" i="0" u="none" strike="noStrike" kern="1200" cap="none" spc="0" normalizeH="0" baseline="0" noProof="0">
                <a:ln>
                  <a:noFill/>
                </a:ln>
                <a:solidFill>
                  <a:srgbClr val="004279"/>
                </a:solidFill>
                <a:effectLst/>
                <a:uLnTx/>
                <a:uFillTx/>
                <a:latin typeface="Arial"/>
                <a:cs typeface="Calibri"/>
              </a:rPr>
              <a:t>Type the student’s</a:t>
            </a:r>
            <a:r>
              <a:rPr lang="en-US" sz="1600" b="1">
                <a:solidFill>
                  <a:srgbClr val="004279"/>
                </a:solidFill>
                <a:latin typeface="Arial"/>
                <a:cs typeface="Calibri"/>
              </a:rPr>
              <a:t> </a:t>
            </a:r>
            <a:r>
              <a:rPr kumimoji="0" lang="en-US" sz="1600" b="1" i="0" u="none" strike="noStrike" kern="1200" cap="none" spc="0" normalizeH="0" baseline="0" noProof="0">
                <a:ln>
                  <a:noFill/>
                </a:ln>
                <a:solidFill>
                  <a:srgbClr val="004279"/>
                </a:solidFill>
                <a:effectLst/>
                <a:uLnTx/>
                <a:uFillTx/>
                <a:latin typeface="Arial"/>
                <a:cs typeface="Calibri"/>
              </a:rPr>
              <a:t> “First name,” “Middle name,” and “Last name.”</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EM asks for additional information, including “Date of Birth,” “Student ID,” “Mobile phone number,” “Home phone number,” and “Email address.” Not all fields are required.</a:t>
            </a:r>
            <a:endParaRPr lang="en-US" sz="1600" b="1" i="0" u="none" strike="noStrike" kern="1200" cap="none" spc="0" normalizeH="0" baseline="0" noProof="0">
              <a:ln>
                <a:noFill/>
              </a:ln>
              <a:solidFill>
                <a:srgbClr val="004279"/>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Scroll down the page to select the “Address type” dropdown menu to select the type of address.</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12" name="Straight Arrow Connector 11">
            <a:extLst>
              <a:ext uri="{FF2B5EF4-FFF2-40B4-BE49-F238E27FC236}">
                <a16:creationId xmlns:a16="http://schemas.microsoft.com/office/drawing/2014/main" id="{7F3262CB-551C-42DB-9401-87FEBBD57B11}"/>
              </a:ext>
              <a:ext uri="{C183D7F6-B498-43B3-948B-1728B52AA6E4}">
                <adec:decorative xmlns:adec="http://schemas.microsoft.com/office/drawing/2017/decorative" val="1"/>
              </a:ext>
            </a:extLst>
          </p:cNvPr>
          <p:cNvCxnSpPr>
            <a:cxnSpLocks/>
          </p:cNvCxnSpPr>
          <p:nvPr/>
        </p:nvCxnSpPr>
        <p:spPr>
          <a:xfrm>
            <a:off x="4587060" y="2784394"/>
            <a:ext cx="1104290"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B44065D-06FC-15F9-ADB5-9F7A38E6FF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743" y="1090390"/>
            <a:ext cx="4151728" cy="4409930"/>
          </a:xfrm>
          <a:prstGeom prst="rect">
            <a:avLst/>
          </a:prstGeom>
          <a:ln>
            <a:solidFill>
              <a:schemeClr val="bg1">
                <a:lumMod val="65000"/>
              </a:schemeClr>
            </a:solidFill>
          </a:ln>
        </p:spPr>
      </p:pic>
      <p:sp>
        <p:nvSpPr>
          <p:cNvPr id="3" name="Oval 2" descr="Screenshot of Create and Add a student page 1 of 2. There is a blue circle with an A inside of it. ">
            <a:hlinkClick r:id="" action="ppaction://noaction"/>
            <a:extLst>
              <a:ext uri="{FF2B5EF4-FFF2-40B4-BE49-F238E27FC236}">
                <a16:creationId xmlns:a16="http://schemas.microsoft.com/office/drawing/2014/main" id="{4D93CAC6-28C4-AB3F-D585-C70EF20AAE06}"/>
              </a:ext>
            </a:extLst>
          </p:cNvPr>
          <p:cNvSpPr/>
          <p:nvPr/>
        </p:nvSpPr>
        <p:spPr>
          <a:xfrm>
            <a:off x="5794297" y="260151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5" name="Left Brace 4">
            <a:extLst>
              <a:ext uri="{FF2B5EF4-FFF2-40B4-BE49-F238E27FC236}">
                <a16:creationId xmlns:a16="http://schemas.microsoft.com/office/drawing/2014/main" id="{D994BD94-CECA-4263-B746-A5BB4F926B6E}"/>
              </a:ext>
              <a:ext uri="{C183D7F6-B498-43B3-948B-1728B52AA6E4}">
                <adec:decorative xmlns:adec="http://schemas.microsoft.com/office/drawing/2017/decorative" val="1"/>
              </a:ext>
            </a:extLst>
          </p:cNvPr>
          <p:cNvSpPr/>
          <p:nvPr/>
        </p:nvSpPr>
        <p:spPr>
          <a:xfrm>
            <a:off x="6214824" y="2184977"/>
            <a:ext cx="404650" cy="3185676"/>
          </a:xfrm>
          <a:prstGeom prst="leftBrace">
            <a:avLst>
              <a:gd name="adj1" fmla="val 8333"/>
              <a:gd name="adj2" fmla="val 1802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31340D5B-A8E4-563B-8AD8-FA95E342D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88689" y="2413636"/>
            <a:ext cx="3504456" cy="3704845"/>
          </a:xfrm>
          <a:prstGeom prst="rect">
            <a:avLst/>
          </a:prstGeom>
          <a:ln>
            <a:solidFill>
              <a:schemeClr val="bg1">
                <a:lumMod val="65000"/>
              </a:schemeClr>
            </a:solidFill>
          </a:ln>
        </p:spPr>
      </p:pic>
      <p:sp>
        <p:nvSpPr>
          <p:cNvPr id="6" name="Oval 5">
            <a:hlinkClick r:id="" action="ppaction://noaction"/>
            <a:extLst>
              <a:ext uri="{FF2B5EF4-FFF2-40B4-BE49-F238E27FC236}">
                <a16:creationId xmlns:a16="http://schemas.microsoft.com/office/drawing/2014/main" id="{6163B9EA-A1E1-CF03-1CC2-E5A00C62CEA5}"/>
              </a:ext>
            </a:extLst>
          </p:cNvPr>
          <p:cNvSpPr/>
          <p:nvPr/>
        </p:nvSpPr>
        <p:spPr>
          <a:xfrm>
            <a:off x="8257473" y="5040231"/>
            <a:ext cx="331216"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33" name="TextBox 32">
            <a:extLst>
              <a:ext uri="{FF2B5EF4-FFF2-40B4-BE49-F238E27FC236}">
                <a16:creationId xmlns:a16="http://schemas.microsoft.com/office/drawing/2014/main" id="{52395D6E-0AF2-DD43-2513-E8B8EAD75576}"/>
              </a:ext>
            </a:extLst>
          </p:cNvPr>
          <p:cNvSpPr txBox="1"/>
          <p:nvPr/>
        </p:nvSpPr>
        <p:spPr>
          <a:xfrm>
            <a:off x="9372587" y="1128131"/>
            <a:ext cx="2626584" cy="124636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In EM, there is a field to include the student’s “Benefit type.” Your student provides this information.</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36" name="Straight Arrow Connector 35">
            <a:extLst>
              <a:ext uri="{FF2B5EF4-FFF2-40B4-BE49-F238E27FC236}">
                <a16:creationId xmlns:a16="http://schemas.microsoft.com/office/drawing/2014/main" id="{B1E7CA7F-4CF9-91AB-DB4C-983E0E2F27C2}"/>
              </a:ext>
              <a:ext uri="{C183D7F6-B498-43B3-948B-1728B52AA6E4}">
                <adec:decorative xmlns:adec="http://schemas.microsoft.com/office/drawing/2017/decorative" val="1"/>
              </a:ext>
            </a:extLst>
          </p:cNvPr>
          <p:cNvCxnSpPr>
            <a:cxnSpLocks/>
          </p:cNvCxnSpPr>
          <p:nvPr/>
        </p:nvCxnSpPr>
        <p:spPr>
          <a:xfrm>
            <a:off x="10746715" y="2413636"/>
            <a:ext cx="0" cy="42062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4F37966-3973-4461-BC88-8DDFB4A09EA9}"/>
              </a:ext>
            </a:extLst>
          </p:cNvPr>
          <p:cNvSpPr txBox="1"/>
          <p:nvPr/>
        </p:nvSpPr>
        <p:spPr>
          <a:xfrm>
            <a:off x="435332" y="4329190"/>
            <a:ext cx="4151728" cy="89034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B.</a:t>
            </a:r>
            <a:endParaRPr lang="en-US" sz="1600" b="1" i="0" u="none" strike="noStrike" kern="1200" cap="none" spc="0" normalizeH="0" baseline="0" noProof="0">
              <a:ln>
                <a:noFill/>
              </a:ln>
              <a:solidFill>
                <a:srgbClr val="004279"/>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4279"/>
                </a:solidFill>
                <a:effectLst/>
                <a:uLnTx/>
                <a:uFillTx/>
                <a:latin typeface="Arial"/>
                <a:cs typeface="Calibri"/>
              </a:rPr>
              <a:t>Type the student’s SSN</a:t>
            </a:r>
            <a:r>
              <a:rPr kumimoji="0" lang="en-US" sz="1600" b="1" i="0" u="none" strike="noStrike" kern="1200" cap="none" spc="0" normalizeH="0" baseline="0" noProof="0">
                <a:ln>
                  <a:noFill/>
                </a:ln>
                <a:solidFill>
                  <a:srgbClr val="004279"/>
                </a:solidFill>
                <a:effectLst/>
                <a:uLnTx/>
                <a:uFillTx/>
                <a:latin typeface="Calibri"/>
                <a:cs typeface="Calibri"/>
              </a:rPr>
              <a:t>.</a:t>
            </a:r>
            <a:r>
              <a:rPr lang="en-US" sz="1600" b="1">
                <a:solidFill>
                  <a:srgbClr val="004279"/>
                </a:solidFill>
                <a:latin typeface="Calibri"/>
                <a:cs typeface="Calibri"/>
              </a:rPr>
              <a:t> </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9" name="Straight Arrow Connector 8">
            <a:extLst>
              <a:ext uri="{FF2B5EF4-FFF2-40B4-BE49-F238E27FC236}">
                <a16:creationId xmlns:a16="http://schemas.microsoft.com/office/drawing/2014/main" id="{034ABFD2-F7F4-BD86-94B0-F594D33163E2}"/>
              </a:ext>
              <a:ext uri="{C183D7F6-B498-43B3-948B-1728B52AA6E4}">
                <adec:decorative xmlns:adec="http://schemas.microsoft.com/office/drawing/2017/decorative" val="1"/>
              </a:ext>
            </a:extLst>
          </p:cNvPr>
          <p:cNvCxnSpPr>
            <a:cxnSpLocks/>
            <a:stCxn id="27" idx="3"/>
          </p:cNvCxnSpPr>
          <p:nvPr/>
        </p:nvCxnSpPr>
        <p:spPr>
          <a:xfrm flipV="1">
            <a:off x="4587060" y="3265464"/>
            <a:ext cx="4050408" cy="150889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hlinkClick r:id="" action="ppaction://noaction"/>
            <a:extLst>
              <a:ext uri="{FF2B5EF4-FFF2-40B4-BE49-F238E27FC236}">
                <a16:creationId xmlns:a16="http://schemas.microsoft.com/office/drawing/2014/main" id="{289F7061-722A-4658-7FA5-AB49919F894D}"/>
              </a:ext>
            </a:extLst>
          </p:cNvPr>
          <p:cNvSpPr/>
          <p:nvPr/>
        </p:nvSpPr>
        <p:spPr>
          <a:xfrm>
            <a:off x="8673137" y="3042508"/>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7" name="Left Brace 6">
            <a:extLst>
              <a:ext uri="{FF2B5EF4-FFF2-40B4-BE49-F238E27FC236}">
                <a16:creationId xmlns:a16="http://schemas.microsoft.com/office/drawing/2014/main" id="{95239708-B976-9708-31C6-9A5CC6A97427}"/>
              </a:ext>
              <a:ext uri="{C183D7F6-B498-43B3-948B-1728B52AA6E4}">
                <adec:decorative xmlns:adec="http://schemas.microsoft.com/office/drawing/2017/decorative" val="1"/>
              </a:ext>
            </a:extLst>
          </p:cNvPr>
          <p:cNvSpPr/>
          <p:nvPr/>
        </p:nvSpPr>
        <p:spPr>
          <a:xfrm>
            <a:off x="8637468" y="3830529"/>
            <a:ext cx="404650" cy="1932064"/>
          </a:xfrm>
          <a:prstGeom prst="leftBrace">
            <a:avLst>
              <a:gd name="adj1" fmla="val 8333"/>
              <a:gd name="adj2" fmla="val 72384"/>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B653C08-FF13-B067-2B15-8D79FB22FC1F}"/>
              </a:ext>
            </a:extLst>
          </p:cNvPr>
          <p:cNvSpPr txBox="1"/>
          <p:nvPr/>
        </p:nvSpPr>
        <p:spPr>
          <a:xfrm>
            <a:off x="435332" y="5382432"/>
            <a:ext cx="4151728" cy="80485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Select the “Continue” button to move to the next page.</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29" name="Straight Arrow Connector 28" descr="Arrow pointing to the Continue button.">
            <a:extLst>
              <a:ext uri="{FF2B5EF4-FFF2-40B4-BE49-F238E27FC236}">
                <a16:creationId xmlns:a16="http://schemas.microsoft.com/office/drawing/2014/main" id="{0D0E1DC1-1A03-D51F-722A-AAE66D322562}"/>
              </a:ext>
            </a:extLst>
          </p:cNvPr>
          <p:cNvCxnSpPr>
            <a:cxnSpLocks/>
          </p:cNvCxnSpPr>
          <p:nvPr/>
        </p:nvCxnSpPr>
        <p:spPr>
          <a:xfrm>
            <a:off x="4587060" y="6033004"/>
            <a:ext cx="4642615" cy="1313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12A449C-9148-CACA-1217-E05872F88670}"/>
              </a:ext>
              <a:ext uri="{C183D7F6-B498-43B3-948B-1728B52AA6E4}">
                <adec:decorative xmlns:adec="http://schemas.microsoft.com/office/drawing/2017/decorative" val="1"/>
              </a:ext>
            </a:extLst>
          </p:cNvPr>
          <p:cNvSpPr/>
          <p:nvPr/>
        </p:nvSpPr>
        <p:spPr>
          <a:xfrm>
            <a:off x="9607504" y="5919323"/>
            <a:ext cx="663640"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Rounded Corners 3" descr="Return to table of contents button.">
            <a:hlinkClick r:id="rId5" action="ppaction://hlinksldjump"/>
            <a:extLst>
              <a:ext uri="{FF2B5EF4-FFF2-40B4-BE49-F238E27FC236}">
                <a16:creationId xmlns:a16="http://schemas.microsoft.com/office/drawing/2014/main" id="{5262C162-0D37-9CE5-8240-742714916218}"/>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1" name="Rectangle: Rounded Corners 3" descr="Return to start of IHL sections. ">
            <a:hlinkClick r:id="rId6" action="ppaction://hlinksldjump"/>
            <a:extLst>
              <a:ext uri="{FF2B5EF4-FFF2-40B4-BE49-F238E27FC236}">
                <a16:creationId xmlns:a16="http://schemas.microsoft.com/office/drawing/2014/main" id="{97EFC2A7-3B67-A817-2AE3-BCAFBE861BAD}"/>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DDC72A7-F286-ABBB-2419-9C2032FCD1F4}"/>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60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descr="Create and add a student page 2 of 2. This page includes the School and program information section. &#10;&#10;">
            <a:extLst>
              <a:ext uri="{FF2B5EF4-FFF2-40B4-BE49-F238E27FC236}">
                <a16:creationId xmlns:a16="http://schemas.microsoft.com/office/drawing/2014/main" id="{CC27BED2-4F56-21D0-F917-DCB267290A6B}"/>
              </a:ext>
            </a:extLst>
          </p:cNvPr>
          <p:cNvSpPr>
            <a:spLocks noGrp="1"/>
          </p:cNvSpPr>
          <p:nvPr>
            <p:ph type="title"/>
          </p:nvPr>
        </p:nvSpPr>
        <p:spPr>
          <a:xfrm>
            <a:off x="292223" y="139148"/>
            <a:ext cx="11430000" cy="470173"/>
          </a:xfrm>
        </p:spPr>
        <p:txBody>
          <a:bodyPr/>
          <a:lstStyle/>
          <a:p>
            <a:r>
              <a:rPr lang="en-US" sz="2800" dirty="0">
                <a:latin typeface="Arial"/>
                <a:cs typeface="Calibri"/>
              </a:rPr>
              <a:t>IHL: EM</a:t>
            </a:r>
            <a:r>
              <a:rPr lang="en-US" sz="2800" baseline="0" dirty="0">
                <a:latin typeface="Arial"/>
                <a:cs typeface="Calibri"/>
              </a:rPr>
              <a:t> View of Creating a Student </a:t>
            </a:r>
            <a:r>
              <a:rPr lang="en-US" sz="2800" baseline="0" dirty="0">
                <a:solidFill>
                  <a:schemeClr val="bg1"/>
                </a:solidFill>
                <a:latin typeface="Arial"/>
                <a:cs typeface="Calibri"/>
              </a:rPr>
              <a:t>(Continued Part 1)</a:t>
            </a:r>
            <a:r>
              <a:rPr lang="en-US" sz="2800" dirty="0">
                <a:solidFill>
                  <a:schemeClr val="bg1"/>
                </a:solidFill>
                <a:latin typeface="Arial"/>
                <a:cs typeface="Calibri"/>
              </a:rPr>
              <a:t> </a:t>
            </a:r>
            <a:endParaRPr lang="en-US" sz="2800" dirty="0">
              <a:solidFill>
                <a:schemeClr val="bg1"/>
              </a:solidFill>
              <a:latin typeface="Arial"/>
            </a:endParaRPr>
          </a:p>
        </p:txBody>
      </p:sp>
      <p:sp>
        <p:nvSpPr>
          <p:cNvPr id="2" name="Rectangle 1">
            <a:extLst>
              <a:ext uri="{FF2B5EF4-FFF2-40B4-BE49-F238E27FC236}">
                <a16:creationId xmlns:a16="http://schemas.microsoft.com/office/drawing/2014/main" id="{02150C56-ECF9-B475-B54A-C996950EA18C}"/>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5" name="Rectangle 24">
            <a:extLst>
              <a:ext uri="{FF2B5EF4-FFF2-40B4-BE49-F238E27FC236}">
                <a16:creationId xmlns:a16="http://schemas.microsoft.com/office/drawing/2014/main" id="{683C6B16-1002-2CAE-A950-1E48BD33F2E6}"/>
              </a:ext>
              <a:ext uri="{C183D7F6-B498-43B3-948B-1728B52AA6E4}">
                <adec:decorative xmlns:adec="http://schemas.microsoft.com/office/drawing/2017/decorative" val="1"/>
              </a:ext>
            </a:extLst>
          </p:cNvPr>
          <p:cNvSpPr/>
          <p:nvPr/>
        </p:nvSpPr>
        <p:spPr>
          <a:xfrm>
            <a:off x="7671129" y="4778944"/>
            <a:ext cx="512289"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descr="Create and add a student page 2 of 2. This page includes the School and program information section. &#10;&#10;In EM, the SCO’s must select the School the student is enrolled at. The dropdown contains the SCO’s assigned facilities. ">
            <a:extLst>
              <a:ext uri="{FF2B5EF4-FFF2-40B4-BE49-F238E27FC236}">
                <a16:creationId xmlns:a16="http://schemas.microsoft.com/office/drawing/2014/main" id="{9ABD989E-7153-F430-DEE6-8F0C042E06A6}"/>
              </a:ext>
            </a:extLst>
          </p:cNvPr>
          <p:cNvSpPr txBox="1"/>
          <p:nvPr/>
        </p:nvSpPr>
        <p:spPr>
          <a:xfrm>
            <a:off x="398241" y="702870"/>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dirty="0">
                <a:ln>
                  <a:noFill/>
                </a:ln>
                <a:solidFill>
                  <a:srgbClr val="004279"/>
                </a:solidFill>
                <a:effectLst/>
                <a:uLnTx/>
                <a:uFillTx/>
                <a:latin typeface="Arial"/>
                <a:ea typeface="MS Mincho"/>
                <a:cs typeface="Calibri"/>
              </a:rPr>
              <a:t>Select the School the student is enrolled at. The dropdown contains the SCO’s assigned facilities.</a:t>
            </a:r>
            <a:r>
              <a:rPr lang="en-US" sz="1600" b="1" dirty="0">
                <a:solidFill>
                  <a:srgbClr val="004279"/>
                </a:solidFill>
                <a:latin typeface="Arial"/>
                <a:ea typeface="MS Mincho"/>
                <a:cs typeface="Calibri"/>
              </a:rPr>
              <a:t> </a:t>
            </a:r>
            <a:endParaRPr lang="en-US" sz="1600" b="1" i="0" u="none" strike="noStrike" kern="1200" cap="none" spc="0" normalizeH="0" baseline="0" noProof="0" dirty="0">
              <a:ln>
                <a:noFill/>
              </a:ln>
              <a:solidFill>
                <a:srgbClr val="004279"/>
              </a:solidFill>
              <a:effectLst/>
              <a:uLnTx/>
              <a:uFillTx/>
              <a:latin typeface="Arial"/>
              <a:ea typeface="MS Mincho" panose="02020609040205080304" pitchFamily="49" charset="-128"/>
              <a:cs typeface="Calibri" panose="020F0502020204030204" pitchFamily="34" charset="0"/>
            </a:endParaRPr>
          </a:p>
        </p:txBody>
      </p:sp>
      <p:cxnSp>
        <p:nvCxnSpPr>
          <p:cNvPr id="14" name="Straight Arrow Connector 13" descr="Arrow pointing to School dropdown.">
            <a:extLst>
              <a:ext uri="{FF2B5EF4-FFF2-40B4-BE49-F238E27FC236}">
                <a16:creationId xmlns:a16="http://schemas.microsoft.com/office/drawing/2014/main" id="{11102746-CFA1-C202-40BF-D477BFB19D49}"/>
              </a:ext>
            </a:extLst>
          </p:cNvPr>
          <p:cNvCxnSpPr>
            <a:cxnSpLocks/>
            <a:stCxn id="3" idx="3"/>
          </p:cNvCxnSpPr>
          <p:nvPr/>
        </p:nvCxnSpPr>
        <p:spPr>
          <a:xfrm>
            <a:off x="4549969" y="1314003"/>
            <a:ext cx="2687026" cy="126177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descr="Image of Enrollment Manager add student page. Highlight box around Save button.">
            <a:extLst>
              <a:ext uri="{FF2B5EF4-FFF2-40B4-BE49-F238E27FC236}">
                <a16:creationId xmlns:a16="http://schemas.microsoft.com/office/drawing/2014/main" id="{442CAFAA-00EF-331B-9126-A3407BF05B7E}"/>
              </a:ext>
              <a:ext uri="{C183D7F6-B498-43B3-948B-1728B52AA6E4}">
                <adec:decorative xmlns:adec="http://schemas.microsoft.com/office/drawing/2017/decorative" val="0"/>
              </a:ext>
            </a:extLst>
          </p:cNvPr>
          <p:cNvGrpSpPr/>
          <p:nvPr/>
        </p:nvGrpSpPr>
        <p:grpSpPr>
          <a:xfrm>
            <a:off x="7265718" y="609321"/>
            <a:ext cx="4696989" cy="4513222"/>
            <a:chOff x="7305369" y="507075"/>
            <a:chExt cx="4657338" cy="4615468"/>
          </a:xfrm>
        </p:grpSpPr>
        <p:pic>
          <p:nvPicPr>
            <p:cNvPr id="8" name="Picture 7">
              <a:extLst>
                <a:ext uri="{FF2B5EF4-FFF2-40B4-BE49-F238E27FC236}">
                  <a16:creationId xmlns:a16="http://schemas.microsoft.com/office/drawing/2014/main" id="{7B44065D-06FC-15F9-ADB5-9F7A38E6FF67}"/>
                </a:ext>
              </a:extLst>
            </p:cNvPr>
            <p:cNvPicPr>
              <a:picLocks noChangeAspect="1"/>
            </p:cNvPicPr>
            <p:nvPr/>
          </p:nvPicPr>
          <p:blipFill rotWithShape="1">
            <a:blip r:embed="rId3"/>
            <a:srcRect b="9602"/>
            <a:stretch/>
          </p:blipFill>
          <p:spPr>
            <a:xfrm>
              <a:off x="7305369" y="507075"/>
              <a:ext cx="4657338" cy="4615468"/>
            </a:xfrm>
            <a:prstGeom prst="rect">
              <a:avLst/>
            </a:prstGeom>
            <a:ln>
              <a:solidFill>
                <a:schemeClr val="bg1">
                  <a:lumMod val="65000"/>
                </a:schemeClr>
              </a:solidFill>
            </a:ln>
          </p:spPr>
        </p:pic>
        <p:pic>
          <p:nvPicPr>
            <p:cNvPr id="4" name="Picture 3">
              <a:extLst>
                <a:ext uri="{FF2B5EF4-FFF2-40B4-BE49-F238E27FC236}">
                  <a16:creationId xmlns:a16="http://schemas.microsoft.com/office/drawing/2014/main" id="{6500F105-8541-5325-C77E-F050AB1DF170}"/>
                </a:ext>
              </a:extLst>
            </p:cNvPr>
            <p:cNvPicPr>
              <a:picLocks noChangeAspect="1"/>
            </p:cNvPicPr>
            <p:nvPr/>
          </p:nvPicPr>
          <p:blipFill>
            <a:blip r:embed="rId4"/>
            <a:stretch>
              <a:fillRect/>
            </a:stretch>
          </p:blipFill>
          <p:spPr>
            <a:xfrm>
              <a:off x="7566451" y="2432697"/>
              <a:ext cx="3423282" cy="391519"/>
            </a:xfrm>
            <a:prstGeom prst="rect">
              <a:avLst/>
            </a:prstGeom>
          </p:spPr>
        </p:pic>
        <p:sp>
          <p:nvSpPr>
            <p:cNvPr id="6" name="Rectangle 5">
              <a:extLst>
                <a:ext uri="{FF2B5EF4-FFF2-40B4-BE49-F238E27FC236}">
                  <a16:creationId xmlns:a16="http://schemas.microsoft.com/office/drawing/2014/main" id="{63F34C8F-1F14-5C22-E521-9DFCA9F3AD1C}"/>
                </a:ext>
              </a:extLst>
            </p:cNvPr>
            <p:cNvSpPr/>
            <p:nvPr/>
          </p:nvSpPr>
          <p:spPr>
            <a:xfrm>
              <a:off x="9448800" y="2525412"/>
              <a:ext cx="843955" cy="16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8" name="TextBox 17">
            <a:extLst>
              <a:ext uri="{FF2B5EF4-FFF2-40B4-BE49-F238E27FC236}">
                <a16:creationId xmlns:a16="http://schemas.microsoft.com/office/drawing/2014/main" id="{B3122BEC-4FFA-4C8E-ADBF-BEE2CEE91D5D}"/>
              </a:ext>
            </a:extLst>
          </p:cNvPr>
          <p:cNvSpPr txBox="1"/>
          <p:nvPr/>
        </p:nvSpPr>
        <p:spPr>
          <a:xfrm>
            <a:off x="398241" y="2082953"/>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ea typeface="MS Mincho"/>
                <a:cs typeface="Calibri"/>
              </a:rPr>
              <a:t>C.</a:t>
            </a:r>
            <a:endParaRPr lang="en-US" sz="1600" b="1" i="0" u="none" strike="noStrike" kern="1200" cap="none" spc="0" normalizeH="0" baseline="0" noProof="0" dirty="0">
              <a:ln>
                <a:noFill/>
              </a:ln>
              <a:solidFill>
                <a:srgbClr val="004279"/>
              </a:solidFill>
              <a:effectLst/>
              <a:uLnTx/>
              <a:uFillTx/>
              <a:latin typeface="Arial"/>
              <a:ea typeface="MS Mincho"/>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ea typeface="MS Mincho"/>
                <a:cs typeface="Calibri"/>
              </a:rPr>
              <a:t>Select the dropdown menu to select the type of training.</a:t>
            </a:r>
            <a:endParaRPr lang="en-US" sz="1600" b="1" i="0" u="none" strike="noStrike" kern="1200" cap="none" spc="0" normalizeH="0" baseline="0" noProof="0" dirty="0">
              <a:ln>
                <a:noFill/>
              </a:ln>
              <a:solidFill>
                <a:srgbClr val="004279"/>
              </a:solidFill>
              <a:effectLst/>
              <a:uLnTx/>
              <a:uFillTx/>
              <a:latin typeface="Arial"/>
              <a:ea typeface="MS Mincho"/>
              <a:cs typeface="Calibri"/>
            </a:endParaRPr>
          </a:p>
        </p:txBody>
      </p:sp>
      <p:cxnSp>
        <p:nvCxnSpPr>
          <p:cNvPr id="31" name="Straight Arrow Connector 30" descr="Arrow pointing to the Training type dropdown.">
            <a:extLst>
              <a:ext uri="{FF2B5EF4-FFF2-40B4-BE49-F238E27FC236}">
                <a16:creationId xmlns:a16="http://schemas.microsoft.com/office/drawing/2014/main" id="{A163F3D4-76B5-435C-842F-4033405BFBC9}"/>
              </a:ext>
            </a:extLst>
          </p:cNvPr>
          <p:cNvCxnSpPr>
            <a:cxnSpLocks/>
            <a:stCxn id="18" idx="3"/>
          </p:cNvCxnSpPr>
          <p:nvPr/>
        </p:nvCxnSpPr>
        <p:spPr>
          <a:xfrm>
            <a:off x="4549969" y="2694086"/>
            <a:ext cx="2585563" cy="42773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hlinkClick r:id="" action="ppaction://noaction"/>
            <a:extLst>
              <a:ext uri="{FF2B5EF4-FFF2-40B4-BE49-F238E27FC236}">
                <a16:creationId xmlns:a16="http://schemas.microsoft.com/office/drawing/2014/main" id="{9CE00EDA-3696-3346-69AB-75A57E40B67B}"/>
              </a:ext>
            </a:extLst>
          </p:cNvPr>
          <p:cNvSpPr/>
          <p:nvPr/>
        </p:nvSpPr>
        <p:spPr>
          <a:xfrm>
            <a:off x="7255328" y="298364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30" name="TextBox 29">
            <a:extLst>
              <a:ext uri="{FF2B5EF4-FFF2-40B4-BE49-F238E27FC236}">
                <a16:creationId xmlns:a16="http://schemas.microsoft.com/office/drawing/2014/main" id="{D6581643-886A-412B-BC16-E1F1BC6C35E5}"/>
              </a:ext>
            </a:extLst>
          </p:cNvPr>
          <p:cNvSpPr txBox="1"/>
          <p:nvPr/>
        </p:nvSpPr>
        <p:spPr>
          <a:xfrm>
            <a:off x="398241" y="3463036"/>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D.</a:t>
            </a:r>
            <a:endParaRPr lang="en-US" sz="1600" b="1" i="0" u="none" strike="noStrike" kern="1200" cap="none" spc="0" normalizeH="0" baseline="0" noProof="0">
              <a:ln>
                <a:noFill/>
              </a:ln>
              <a:solidFill>
                <a:srgbClr val="004279"/>
              </a:solidFill>
              <a:effectLst/>
              <a:uLnTx/>
              <a:uFillTx/>
              <a:latin typeface="Arial"/>
              <a:cs typeface="Calibri"/>
            </a:endParaRPr>
          </a:p>
          <a:p>
            <a:pPr algn="ctr">
              <a:defRPr/>
            </a:pPr>
            <a:r>
              <a:rPr kumimoji="0" lang="en-US" sz="1600" b="1" i="0" u="none" strike="noStrike" kern="1200" cap="none" spc="0" normalizeH="0" baseline="0" noProof="0">
                <a:ln>
                  <a:noFill/>
                </a:ln>
                <a:solidFill>
                  <a:srgbClr val="004279"/>
                </a:solidFill>
                <a:effectLst/>
                <a:uLnTx/>
                <a:uFillTx/>
                <a:latin typeface="Arial"/>
                <a:cs typeface="Calibri"/>
              </a:rPr>
              <a:t>Select the “Objective type.” This dropdown contains the various degrees or certificates available at the selected facility.</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cxnSp>
        <p:nvCxnSpPr>
          <p:cNvPr id="10" name="Straight Arrow Connector 9" descr="Arrow pointing to the Objective ype dropdown.">
            <a:extLst>
              <a:ext uri="{FF2B5EF4-FFF2-40B4-BE49-F238E27FC236}">
                <a16:creationId xmlns:a16="http://schemas.microsoft.com/office/drawing/2014/main" id="{FC8F2973-CFB1-E927-F603-18DB46597119}"/>
              </a:ext>
              <a:ext uri="{C183D7F6-B498-43B3-948B-1728B52AA6E4}">
                <adec:decorative xmlns:adec="http://schemas.microsoft.com/office/drawing/2017/decorative" val="0"/>
              </a:ext>
            </a:extLst>
          </p:cNvPr>
          <p:cNvCxnSpPr>
            <a:cxnSpLocks/>
            <a:stCxn id="30" idx="3"/>
          </p:cNvCxnSpPr>
          <p:nvPr/>
        </p:nvCxnSpPr>
        <p:spPr>
          <a:xfrm flipV="1">
            <a:off x="4549969" y="3860760"/>
            <a:ext cx="2585563" cy="21340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hlinkClick r:id="" action="ppaction://noaction"/>
            <a:extLst>
              <a:ext uri="{FF2B5EF4-FFF2-40B4-BE49-F238E27FC236}">
                <a16:creationId xmlns:a16="http://schemas.microsoft.com/office/drawing/2014/main" id="{4A5AB803-84D6-192A-7CB7-17EC631FDF9A}"/>
              </a:ext>
            </a:extLst>
          </p:cNvPr>
          <p:cNvSpPr/>
          <p:nvPr/>
        </p:nvSpPr>
        <p:spPr>
          <a:xfrm>
            <a:off x="7240255" y="3641471"/>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20" name="TextBox 19">
            <a:extLst>
              <a:ext uri="{FF2B5EF4-FFF2-40B4-BE49-F238E27FC236}">
                <a16:creationId xmlns:a16="http://schemas.microsoft.com/office/drawing/2014/main" id="{E4C615DF-D454-4AF1-9F27-F352E37A9495}"/>
              </a:ext>
            </a:extLst>
          </p:cNvPr>
          <p:cNvSpPr txBox="1"/>
          <p:nvPr/>
        </p:nvSpPr>
        <p:spPr>
          <a:xfrm>
            <a:off x="398241" y="4843118"/>
            <a:ext cx="4151728" cy="114147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cs typeface="Calibri"/>
              </a:rPr>
              <a:t>E.</a:t>
            </a:r>
            <a:endParaRPr lang="en-US" sz="1600" b="1" i="0" u="none" strike="noStrike" kern="1200" cap="none" spc="0" normalizeH="0" baseline="0" noProof="0" dirty="0">
              <a:ln>
                <a:noFill/>
              </a:ln>
              <a:solidFill>
                <a:srgbClr val="004279"/>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cs typeface="Calibri"/>
              </a:rPr>
              <a:t>Select the dropdown menu to select the Program name.</a:t>
            </a:r>
            <a:endParaRPr lang="en-US" sz="1600" b="1" i="0" u="none" strike="noStrike" kern="1200" cap="none" spc="0" normalizeH="0" baseline="0" noProof="0" dirty="0">
              <a:ln>
                <a:noFill/>
              </a:ln>
              <a:solidFill>
                <a:srgbClr val="004279"/>
              </a:solidFill>
              <a:effectLst/>
              <a:uLnTx/>
              <a:uFillTx/>
              <a:latin typeface="Arial"/>
              <a:cs typeface="Calibri"/>
            </a:endParaRPr>
          </a:p>
        </p:txBody>
      </p:sp>
      <p:cxnSp>
        <p:nvCxnSpPr>
          <p:cNvPr id="24" name="Straight Arrow Connector 23" descr="Arrow pointing to the Program dropdown.">
            <a:extLst>
              <a:ext uri="{FF2B5EF4-FFF2-40B4-BE49-F238E27FC236}">
                <a16:creationId xmlns:a16="http://schemas.microsoft.com/office/drawing/2014/main" id="{E6861E29-A754-3DE8-CCE6-ED1CD42FEA4F}"/>
              </a:ext>
            </a:extLst>
          </p:cNvPr>
          <p:cNvCxnSpPr>
            <a:cxnSpLocks/>
            <a:stCxn id="20" idx="3"/>
          </p:cNvCxnSpPr>
          <p:nvPr/>
        </p:nvCxnSpPr>
        <p:spPr>
          <a:xfrm flipV="1">
            <a:off x="4549969" y="4555847"/>
            <a:ext cx="2687026" cy="85800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hlinkClick r:id="" action="ppaction://noaction"/>
            <a:extLst>
              <a:ext uri="{FF2B5EF4-FFF2-40B4-BE49-F238E27FC236}">
                <a16:creationId xmlns:a16="http://schemas.microsoft.com/office/drawing/2014/main" id="{E8408421-A8F7-69C2-12F8-102BB12D72C3}"/>
              </a:ext>
            </a:extLst>
          </p:cNvPr>
          <p:cNvSpPr/>
          <p:nvPr/>
        </p:nvSpPr>
        <p:spPr>
          <a:xfrm>
            <a:off x="7255328" y="4281832"/>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a:t>
            </a:r>
          </a:p>
        </p:txBody>
      </p:sp>
      <p:sp>
        <p:nvSpPr>
          <p:cNvPr id="11" name="TextBox 10">
            <a:extLst>
              <a:ext uri="{FF2B5EF4-FFF2-40B4-BE49-F238E27FC236}">
                <a16:creationId xmlns:a16="http://schemas.microsoft.com/office/drawing/2014/main" id="{A7EB1218-9107-0F26-7CC9-3DDFF302A1D4}"/>
              </a:ext>
            </a:extLst>
          </p:cNvPr>
          <p:cNvSpPr txBox="1"/>
          <p:nvPr/>
        </p:nvSpPr>
        <p:spPr>
          <a:xfrm>
            <a:off x="4749800" y="5382147"/>
            <a:ext cx="1935112"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Select “Save.”</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13" name="Straight Arrow Connector 12" descr="Arrow pointing to the Save button.">
            <a:extLst>
              <a:ext uri="{FF2B5EF4-FFF2-40B4-BE49-F238E27FC236}">
                <a16:creationId xmlns:a16="http://schemas.microsoft.com/office/drawing/2014/main" id="{7FE520B4-1353-0765-FAD1-ED36C07C78CA}"/>
              </a:ext>
            </a:extLst>
          </p:cNvPr>
          <p:cNvCxnSpPr>
            <a:cxnSpLocks/>
            <a:stCxn id="11" idx="3"/>
          </p:cNvCxnSpPr>
          <p:nvPr/>
        </p:nvCxnSpPr>
        <p:spPr>
          <a:xfrm flipV="1">
            <a:off x="6684912" y="4996378"/>
            <a:ext cx="928128" cy="72299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EA3331-34D3-B4D8-C6B5-33EF94FB5C23}"/>
              </a:ext>
            </a:extLst>
          </p:cNvPr>
          <p:cNvSpPr txBox="1"/>
          <p:nvPr/>
        </p:nvSpPr>
        <p:spPr>
          <a:xfrm>
            <a:off x="7265718" y="5386941"/>
            <a:ext cx="1935112"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a:ln>
                  <a:noFill/>
                </a:ln>
                <a:solidFill>
                  <a:srgbClr val="004279"/>
                </a:solidFill>
                <a:effectLst/>
                <a:uLnTx/>
                <a:uFillTx/>
                <a:latin typeface="Arial"/>
                <a:cs typeface="Calibri"/>
              </a:rPr>
              <a:t>Select “Add student.”</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cxnSp>
        <p:nvCxnSpPr>
          <p:cNvPr id="26" name="Straight Arrow Connector 25" descr="Arrow pointing to the Add student button.">
            <a:extLst>
              <a:ext uri="{FF2B5EF4-FFF2-40B4-BE49-F238E27FC236}">
                <a16:creationId xmlns:a16="http://schemas.microsoft.com/office/drawing/2014/main" id="{C8A7E7C2-1A02-6119-8205-2A593B9E4AB5}"/>
              </a:ext>
            </a:extLst>
          </p:cNvPr>
          <p:cNvCxnSpPr>
            <a:cxnSpLocks/>
            <a:stCxn id="19" idx="3"/>
          </p:cNvCxnSpPr>
          <p:nvPr/>
        </p:nvCxnSpPr>
        <p:spPr>
          <a:xfrm>
            <a:off x="9200830" y="5724164"/>
            <a:ext cx="681861" cy="440995"/>
          </a:xfrm>
          <a:prstGeom prst="straightConnector1">
            <a:avLst/>
          </a:prstGeom>
          <a:ln w="57150">
            <a:no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Image of Enrollment Manager Create and Add student page. Highlight box around Add student button.">
            <a:extLst>
              <a:ext uri="{FF2B5EF4-FFF2-40B4-BE49-F238E27FC236}">
                <a16:creationId xmlns:a16="http://schemas.microsoft.com/office/drawing/2014/main" id="{0D145D11-066B-432C-514A-21146020B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1327" y="4080057"/>
            <a:ext cx="2843805" cy="2349500"/>
          </a:xfrm>
          <a:prstGeom prst="rect">
            <a:avLst/>
          </a:prstGeom>
          <a:ln w="38100">
            <a:noFill/>
          </a:ln>
        </p:spPr>
      </p:pic>
      <p:sp>
        <p:nvSpPr>
          <p:cNvPr id="17" name="Rectangle: Rounded Corners 3" descr="Return to table of contents button.">
            <a:hlinkClick r:id="rId6" action="ppaction://hlinksldjump"/>
            <a:extLst>
              <a:ext uri="{FF2B5EF4-FFF2-40B4-BE49-F238E27FC236}">
                <a16:creationId xmlns:a16="http://schemas.microsoft.com/office/drawing/2014/main" id="{30C28B80-77D0-5200-24B5-21C66FB90A3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5" name="Rectangle: Rounded Corners 3" descr="Return to start of IHL sections. ">
            <a:hlinkClick r:id="rId7" action="ppaction://hlinksldjump"/>
            <a:extLst>
              <a:ext uri="{FF2B5EF4-FFF2-40B4-BE49-F238E27FC236}">
                <a16:creationId xmlns:a16="http://schemas.microsoft.com/office/drawing/2014/main" id="{91696AFE-8CDF-4650-0049-424DDC69DD37}"/>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283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2CEAF-681E-0213-404A-7EE5866FFF1F}"/>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9" name="Title 7">
            <a:extLst>
              <a:ext uri="{FF2B5EF4-FFF2-40B4-BE49-F238E27FC236}">
                <a16:creationId xmlns:a16="http://schemas.microsoft.com/office/drawing/2014/main" id="{F45D74E0-E7CB-006B-89C6-6151917461D8}"/>
              </a:ext>
            </a:extLst>
          </p:cNvPr>
          <p:cNvSpPr>
            <a:spLocks noGrp="1"/>
          </p:cNvSpPr>
          <p:nvPr>
            <p:ph type="title"/>
          </p:nvPr>
        </p:nvSpPr>
        <p:spPr>
          <a:xfrm>
            <a:off x="292223" y="139148"/>
            <a:ext cx="11430000" cy="470173"/>
          </a:xfrm>
        </p:spPr>
        <p:txBody>
          <a:bodyPr/>
          <a:lstStyle/>
          <a:p>
            <a:r>
              <a:rPr lang="en-US" sz="2800" dirty="0">
                <a:solidFill>
                  <a:srgbClr val="002060"/>
                </a:solidFill>
                <a:latin typeface="Arial"/>
                <a:cs typeface="Calibri"/>
              </a:rPr>
              <a:t>IHL: EM</a:t>
            </a:r>
            <a:r>
              <a:rPr lang="en-US" sz="2800" baseline="0" dirty="0">
                <a:solidFill>
                  <a:srgbClr val="002060"/>
                </a:solidFill>
                <a:latin typeface="Arial"/>
                <a:cs typeface="Calibri"/>
              </a:rPr>
              <a:t> View of Creating a Student </a:t>
            </a:r>
            <a:r>
              <a:rPr lang="en-US" sz="2800" baseline="0" dirty="0">
                <a:solidFill>
                  <a:schemeClr val="bg1"/>
                </a:solidFill>
                <a:latin typeface="Arial"/>
                <a:cs typeface="Calibri"/>
              </a:rPr>
              <a:t>(Continued Part 2)</a:t>
            </a:r>
            <a:r>
              <a:rPr lang="en-US" sz="2800" dirty="0">
                <a:solidFill>
                  <a:schemeClr val="bg1"/>
                </a:solidFill>
                <a:latin typeface="Arial"/>
                <a:cs typeface="Calibri"/>
              </a:rPr>
              <a:t> </a:t>
            </a:r>
            <a:endParaRPr lang="en-US" sz="2800" dirty="0">
              <a:solidFill>
                <a:schemeClr val="bg1"/>
              </a:solidFill>
              <a:latin typeface="Arial"/>
            </a:endParaRP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291836" y="743886"/>
            <a:ext cx="11712837" cy="376991"/>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defRPr/>
            </a:pPr>
            <a:r>
              <a:rPr kumimoji="0" lang="en-US" b="0" i="0" u="none" strike="noStrike" kern="1200" cap="none" spc="0" normalizeH="0" baseline="0" noProof="0">
                <a:ln>
                  <a:noFill/>
                </a:ln>
                <a:solidFill>
                  <a:srgbClr val="002060"/>
                </a:solidFill>
                <a:effectLst/>
                <a:uLnTx/>
                <a:uFillTx/>
                <a:latin typeface="Arial"/>
                <a:ea typeface="MS Mincho"/>
                <a:cs typeface="Calibri"/>
              </a:rPr>
              <a:t>The student’s information is now available in EM. From here, you will be able to add an enrollment.</a:t>
            </a:r>
            <a:r>
              <a:rPr lang="en-US">
                <a:solidFill>
                  <a:srgbClr val="002060"/>
                </a:solidFill>
                <a:latin typeface="Arial"/>
                <a:ea typeface="MS Mincho"/>
                <a:cs typeface="Calibri"/>
              </a:rPr>
              <a:t>  </a:t>
            </a:r>
            <a:endParaRPr lang="en-US" b="0" i="0" u="none" strike="noStrike" kern="1200" cap="none" spc="0" normalizeH="0" baseline="0" noProof="0">
              <a:ln>
                <a:noFill/>
              </a:ln>
              <a:solidFill>
                <a:srgbClr val="002060"/>
              </a:solidFill>
              <a:effectLst/>
              <a:uLnTx/>
              <a:uFillTx/>
              <a:latin typeface="Arial"/>
              <a:ea typeface="MS Mincho" panose="02020609040205080304" pitchFamily="49" charset="-128"/>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0"/>
              </a:spcAft>
              <a:buClrTx/>
              <a:buSzTx/>
              <a:buFont typeface="+mj-lt"/>
              <a:buAutoNum type="arabicPeriod" startAt="6"/>
              <a:tabLst/>
              <a:defRPr/>
            </a:pPr>
            <a:endParaRPr kumimoji="0" lang="en-US" sz="2400" b="0" i="0" u="none" strike="noStrike" kern="1200" cap="none" spc="0" normalizeH="0" baseline="0" noProof="0">
              <a:ln>
                <a:noFill/>
              </a:ln>
              <a:solidFill>
                <a:srgbClr val="002060"/>
              </a:solidFill>
              <a:effectLst/>
              <a:uLnTx/>
              <a:uFillTx/>
              <a:latin typeface="Calibri" panose="020F0502020204030204" pitchFamily="34" charset="0"/>
              <a:ea typeface="MS Mincho"/>
              <a:cs typeface="Calibri"/>
            </a:endParaRPr>
          </a:p>
          <a:p>
            <a:pPr marL="0" marR="0" lvl="0" indent="0" algn="l" defTabSz="2286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descr="Screenshot of a student profile. ">
            <a:extLst>
              <a:ext uri="{FF2B5EF4-FFF2-40B4-BE49-F238E27FC236}">
                <a16:creationId xmlns:a16="http://schemas.microsoft.com/office/drawing/2014/main" id="{2A21EA47-F72D-4995-9446-646B3A2897CC}"/>
              </a:ext>
            </a:extLst>
          </p:cNvPr>
          <p:cNvPicPr>
            <a:picLocks noChangeAspect="1"/>
          </p:cNvPicPr>
          <p:nvPr/>
        </p:nvPicPr>
        <p:blipFill>
          <a:blip r:embed="rId2"/>
          <a:stretch>
            <a:fillRect/>
          </a:stretch>
        </p:blipFill>
        <p:spPr>
          <a:xfrm>
            <a:off x="1958726" y="2028663"/>
            <a:ext cx="8274549" cy="2339056"/>
          </a:xfrm>
          <a:prstGeom prst="rect">
            <a:avLst/>
          </a:prstGeom>
          <a:ln>
            <a:solidFill>
              <a:srgbClr val="002060"/>
            </a:solidFill>
          </a:ln>
        </p:spPr>
      </p:pic>
      <p:sp>
        <p:nvSpPr>
          <p:cNvPr id="4" name="Rectangle: Rounded Corners 3" descr="Return to table of contents button.">
            <a:hlinkClick r:id="rId3" action="ppaction://hlinksldjump"/>
            <a:extLst>
              <a:ext uri="{FF2B5EF4-FFF2-40B4-BE49-F238E27FC236}">
                <a16:creationId xmlns:a16="http://schemas.microsoft.com/office/drawing/2014/main" id="{C0E450AA-0D88-B5CF-2824-79DA1E68C980}"/>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8" name="Rectangle: Rounded Corners 3" descr="Return to start of IHL sections. ">
            <a:hlinkClick r:id="rId4" action="ppaction://hlinksldjump"/>
            <a:extLst>
              <a:ext uri="{FF2B5EF4-FFF2-40B4-BE49-F238E27FC236}">
                <a16:creationId xmlns:a16="http://schemas.microsoft.com/office/drawing/2014/main" id="{392E369A-1FF7-C1DA-A9F5-F6DE48635702}"/>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C1063B98-C23B-85EC-24D1-E5BE73A617E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4006" t="48736" r="49144" b="45248"/>
          <a:stretch/>
        </p:blipFill>
        <p:spPr>
          <a:xfrm>
            <a:off x="4952930" y="3349256"/>
            <a:ext cx="1711518" cy="343727"/>
          </a:xfrm>
          <a:prstGeom prst="rect">
            <a:avLst/>
          </a:prstGeom>
        </p:spPr>
      </p:pic>
    </p:spTree>
    <p:extLst>
      <p:ext uri="{BB962C8B-B14F-4D97-AF65-F5344CB8AC3E}">
        <p14:creationId xmlns:p14="http://schemas.microsoft.com/office/powerpoint/2010/main" val="183806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B6211-5EBB-8E0F-A08A-DE79EE422A01}"/>
              </a:ext>
              <a:ext uri="{C183D7F6-B498-43B3-948B-1728B52AA6E4}">
                <adec:decorative xmlns:adec="http://schemas.microsoft.com/office/drawing/2017/decorative" val="1"/>
              </a:ext>
            </a:extLst>
          </p:cNvPr>
          <p:cNvSpPr/>
          <p:nvPr/>
        </p:nvSpPr>
        <p:spPr>
          <a:xfrm>
            <a:off x="-19455" y="9728"/>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C2356B02-BD86-49FB-5C54-C3BB9E07E66F}"/>
              </a:ext>
              <a:ext uri="{C183D7F6-B498-43B3-948B-1728B52AA6E4}">
                <adec:decorative xmlns:adec="http://schemas.microsoft.com/office/drawing/2017/decorative" val="1"/>
              </a:ext>
            </a:extLst>
          </p:cNvPr>
          <p:cNvCxnSpPr/>
          <p:nvPr/>
        </p:nvCxnSpPr>
        <p:spPr>
          <a:xfrm>
            <a:off x="3153107" y="4054145"/>
            <a:ext cx="58521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a:xfrm>
            <a:off x="1767840" y="1627718"/>
            <a:ext cx="8656320" cy="2826150"/>
          </a:xfrm>
        </p:spPr>
        <p:txBody>
          <a:bodyPr/>
          <a:lstStyle/>
          <a:p>
            <a:pPr algn="ctr">
              <a:spcAft>
                <a:spcPts val="600"/>
              </a:spcAft>
            </a:pPr>
            <a:r>
              <a:rPr lang="en-US" sz="4000" b="1">
                <a:latin typeface="Arial"/>
                <a:cs typeface="Calibri"/>
              </a:rPr>
              <a:t>IHL</a:t>
            </a:r>
            <a:br>
              <a:rPr lang="en-US" sz="4000" b="1">
                <a:latin typeface="Arial"/>
              </a:rPr>
            </a:br>
            <a:r>
              <a:rPr lang="en-US" sz="4000" b="1">
                <a:latin typeface="Arial"/>
                <a:cs typeface="Calibri"/>
              </a:rPr>
              <a:t>VA Form 22-1999 Side A – </a:t>
            </a:r>
            <a:br>
              <a:rPr lang="en-US" sz="4000" b="1">
                <a:latin typeface="Arial"/>
              </a:rPr>
            </a:br>
            <a:r>
              <a:rPr lang="en-US" sz="4000" b="1">
                <a:latin typeface="Arial"/>
                <a:cs typeface="Calibri"/>
              </a:rPr>
              <a:t>VA Enrollment Certification</a:t>
            </a:r>
            <a:br>
              <a:rPr lang="en-US" sz="4000" b="1">
                <a:latin typeface="Arial"/>
              </a:rPr>
            </a:br>
            <a:r>
              <a:rPr lang="en-US" sz="4000" b="1">
                <a:latin typeface="Arial"/>
                <a:cs typeface="Calibri"/>
              </a:rPr>
              <a:t>Submitting an Enrollment</a:t>
            </a:r>
          </a:p>
        </p:txBody>
      </p:sp>
      <p:sp>
        <p:nvSpPr>
          <p:cNvPr id="7" name="Rectangle: Rounded Corners 3" descr="Return to table of contents button.">
            <a:hlinkClick r:id="rId2" action="ppaction://hlinksldjump"/>
            <a:extLst>
              <a:ext uri="{FF2B5EF4-FFF2-40B4-BE49-F238E27FC236}">
                <a16:creationId xmlns:a16="http://schemas.microsoft.com/office/drawing/2014/main" id="{618EF984-4C0A-020D-77AA-0DF12480FA2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IHL sections. ">
            <a:hlinkClick r:id="rId3" action="ppaction://hlinksldjump"/>
            <a:extLst>
              <a:ext uri="{FF2B5EF4-FFF2-40B4-BE49-F238E27FC236}">
                <a16:creationId xmlns:a16="http://schemas.microsoft.com/office/drawing/2014/main" id="{9361EDEA-4C08-7CE3-2090-107E3C052287}"/>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984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9DF4C-9AD8-F45B-293C-7CC4A12F5931}"/>
              </a:ext>
            </a:extLst>
          </p:cNvPr>
          <p:cNvSpPr>
            <a:spLocks noGrp="1"/>
          </p:cNvSpPr>
          <p:nvPr>
            <p:ph type="title"/>
          </p:nvPr>
        </p:nvSpPr>
        <p:spPr>
          <a:xfrm>
            <a:off x="157064" y="1390651"/>
            <a:ext cx="3659153" cy="810399"/>
          </a:xfrm>
        </p:spPr>
        <p:txBody>
          <a:bodyPr anchor="ctr"/>
          <a:lstStyle/>
          <a:p>
            <a:r>
              <a:rPr lang="en-US" sz="2800">
                <a:solidFill>
                  <a:srgbClr val="002060"/>
                </a:solidFill>
                <a:latin typeface="Arial"/>
                <a:cs typeface="Arial"/>
                <a:hlinkClick r:id="rId2" action="ppaction://hlinksldjump">
                  <a:extLst>
                    <a:ext uri="{A12FA001-AC4F-418D-AE19-62706E023703}">
                      <ahyp:hlinkClr xmlns:ahyp="http://schemas.microsoft.com/office/drawing/2018/hyperlinkcolor" val="tx"/>
                    </a:ext>
                  </a:extLst>
                </a:hlinkClick>
              </a:rPr>
              <a:t>Table of Contents</a:t>
            </a:r>
            <a:endParaRPr lang="en-US" sz="2800">
              <a:solidFill>
                <a:srgbClr val="002060"/>
              </a:solidFill>
              <a:latin typeface="Arial"/>
              <a:cs typeface="Arial"/>
            </a:endParaRPr>
          </a:p>
        </p:txBody>
      </p:sp>
      <p:sp>
        <p:nvSpPr>
          <p:cNvPr id="2" name="Text Placeholder 1">
            <a:extLst>
              <a:ext uri="{FF2B5EF4-FFF2-40B4-BE49-F238E27FC236}">
                <a16:creationId xmlns:a16="http://schemas.microsoft.com/office/drawing/2014/main" id="{BB91F738-BDEF-823C-359C-79CE640F2EAA}"/>
              </a:ext>
            </a:extLst>
          </p:cNvPr>
          <p:cNvSpPr>
            <a:spLocks noGrp="1"/>
          </p:cNvSpPr>
          <p:nvPr>
            <p:ph type="body" sz="quarter" idx="14"/>
          </p:nvPr>
        </p:nvSpPr>
        <p:spPr>
          <a:xfrm>
            <a:off x="157063" y="2182000"/>
            <a:ext cx="3457482" cy="2869570"/>
          </a:xfrm>
        </p:spPr>
        <p:txBody>
          <a:bodyPr anchor="t"/>
          <a:lstStyle/>
          <a:p>
            <a:r>
              <a:rPr lang="en-US" dirty="0">
                <a:solidFill>
                  <a:srgbClr val="002060"/>
                </a:solidFill>
                <a:latin typeface="Arial"/>
                <a:cs typeface="Arial"/>
              </a:rPr>
              <a:t>VA Paper-Based Form to EM Crosswalk</a:t>
            </a:r>
          </a:p>
        </p:txBody>
      </p:sp>
      <p:sp>
        <p:nvSpPr>
          <p:cNvPr id="14" name="TextBox 13">
            <a:extLst>
              <a:ext uri="{FF2B5EF4-FFF2-40B4-BE49-F238E27FC236}">
                <a16:creationId xmlns:a16="http://schemas.microsoft.com/office/drawing/2014/main" id="{7EB7AAE6-94C3-BCF9-4C7C-78DD72C762B8}"/>
              </a:ext>
            </a:extLst>
          </p:cNvPr>
          <p:cNvSpPr txBox="1"/>
          <p:nvPr/>
        </p:nvSpPr>
        <p:spPr>
          <a:xfrm>
            <a:off x="4386588" y="408724"/>
            <a:ext cx="2407912" cy="830997"/>
          </a:xfrm>
          <a:prstGeom prst="rect">
            <a:avLst/>
          </a:prstGeom>
          <a:noFill/>
        </p:spPr>
        <p:txBody>
          <a:bodyPr wrap="square">
            <a:spAutoFit/>
          </a:bodyPr>
          <a:lstStyle/>
          <a:p>
            <a:pPr marL="0" marR="0" lvl="0" indent="0" algn="l" defTabSz="914400" rtl="0" eaLnBrk="0" fontAlgn="base" latinLnBrk="0" hangingPunct="0">
              <a:spcBef>
                <a:spcPct val="0"/>
              </a:spcBef>
              <a:spcAft>
                <a:spcPct val="0"/>
              </a:spcAft>
              <a:buClrTx/>
              <a:buSzTx/>
              <a:buFontTx/>
              <a:buNone/>
              <a:tabLst>
                <a:tab pos="254000" algn="l"/>
                <a:tab pos="9137650" algn="r"/>
              </a:tabLst>
            </a:pPr>
            <a:r>
              <a:rPr kumimoji="0" lang="en-US" altLang="en-US" sz="2400" b="1" u="none" strike="noStrike" cap="none" normalizeH="0" baseline="0">
                <a:ln>
                  <a:noFill/>
                </a:ln>
                <a:solidFill>
                  <a:schemeClr val="tx2"/>
                </a:solidFill>
                <a:effectLst/>
                <a:latin typeface="Arial"/>
                <a:ea typeface="MS Mincho" panose="02020609040205080304" pitchFamily="49" charset="-128"/>
                <a:cs typeface="Arial"/>
              </a:rPr>
              <a:t>Table of Contents</a:t>
            </a:r>
            <a:endParaRPr kumimoji="0" lang="en-US" altLang="en-US" sz="2400" b="1" u="none" strike="noStrike" cap="none" normalizeH="0" baseline="0">
              <a:ln>
                <a:noFill/>
              </a:ln>
              <a:solidFill>
                <a:schemeClr val="tx2"/>
              </a:solidFill>
              <a:effectLst/>
              <a:latin typeface="Arial"/>
              <a:cs typeface="Arial"/>
            </a:endParaRPr>
          </a:p>
        </p:txBody>
      </p:sp>
      <p:sp>
        <p:nvSpPr>
          <p:cNvPr id="8" name="Rectangle 4">
            <a:extLst>
              <a:ext uri="{FF2B5EF4-FFF2-40B4-BE49-F238E27FC236}">
                <a16:creationId xmlns:a16="http://schemas.microsoft.com/office/drawing/2014/main" id="{C9A89F85-9CA4-E72F-207F-E12C8F59BFBE}"/>
              </a:ext>
            </a:extLst>
          </p:cNvPr>
          <p:cNvSpPr>
            <a:spLocks noChangeArrowheads="1"/>
          </p:cNvSpPr>
          <p:nvPr/>
        </p:nvSpPr>
        <p:spPr bwMode="auto">
          <a:xfrm>
            <a:off x="4386588" y="1281905"/>
            <a:ext cx="407809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1pPr>
            <a:lvl2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2pPr>
            <a:lvl3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3pPr>
            <a:lvl4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4pPr>
            <a:lvl5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5pPr>
            <a:lvl6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6pPr>
            <a:lvl7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7pPr>
            <a:lvl8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8pPr>
            <a:lvl9pPr eaLnBrk="0" fontAlgn="base" hangingPunct="0">
              <a:spcBef>
                <a:spcPct val="0"/>
              </a:spcBef>
              <a:spcAft>
                <a:spcPct val="0"/>
              </a:spcAft>
              <a:tabLst>
                <a:tab pos="254000" algn="l"/>
                <a:tab pos="9137650" algn="r"/>
              </a:tabLst>
              <a:defRPr>
                <a:solidFill>
                  <a:schemeClr val="tx1"/>
                </a:solidFill>
                <a:latin typeface="Arial" panose="020B0604020202020204" pitchFamily="34" charset="0"/>
              </a:defRPr>
            </a:lvl9pPr>
          </a:lstStyle>
          <a:p>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3" action="ppaction://hlinksldjump"/>
              </a:rPr>
              <a:t>Purpose</a:t>
            </a: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rPr>
              <a:t>	</a:t>
            </a:r>
          </a:p>
          <a:p>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4" action="ppaction://hlinksldjump"/>
              </a:rPr>
              <a:t>EM Overview</a:t>
            </a:r>
            <a:endParaRPr lang="en-US" altLang="en-US" sz="1600">
              <a:solidFill>
                <a:schemeClr val="tx2"/>
              </a:solidFill>
              <a:latin typeface="Arial"/>
              <a:ea typeface="MS Mincho" panose="02020609040205080304" pitchFamily="49" charset="-128"/>
              <a:cs typeface="Arial"/>
            </a:endParaRPr>
          </a:p>
          <a:p>
            <a:r>
              <a:rPr lang="en-US" altLang="en-US" sz="1600">
                <a:solidFill>
                  <a:srgbClr val="152237"/>
                </a:solidFill>
                <a:latin typeface="Arial"/>
                <a:ea typeface="MS Mincho" panose="02020609040205080304" pitchFamily="49" charset="-128"/>
                <a:cs typeface="Arial"/>
                <a:hlinkClick r:id="rId5" action="ppaction://hlinksldjump"/>
              </a:rPr>
              <a:t>Enrollment Manager Terminology</a:t>
            </a:r>
            <a:endParaRPr kumimoji="0" lang="en-US" altLang="en-US" sz="1600" u="none" strike="noStrike" cap="none" normalizeH="0" baseline="0">
              <a:ln>
                <a:noFill/>
              </a:ln>
              <a:solidFill>
                <a:srgbClr val="152237"/>
              </a:solidFill>
              <a:effectLst/>
              <a:latin typeface="Arial"/>
              <a:cs typeface="Arial"/>
            </a:endParaRPr>
          </a:p>
          <a:p>
            <a:pPr marL="0" marR="0" lvl="0" indent="0" algn="l" defTabSz="914400" rtl="0" eaLnBrk="0" fontAlgn="base" latinLnBrk="0" hangingPunct="0">
              <a:spcBef>
                <a:spcPct val="0"/>
              </a:spcBef>
              <a:spcAft>
                <a:spcPct val="0"/>
              </a:spcAft>
              <a:buClrTx/>
              <a:buSzTx/>
              <a:buFontTx/>
              <a:buNone/>
              <a:tabLst>
                <a:tab pos="254000" algn="l"/>
                <a:tab pos="9137650" algn="r"/>
              </a:tabLst>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6" action="ppaction://hlinksldjump"/>
              </a:rPr>
              <a:t>Forms By Training Type</a:t>
            </a:r>
            <a:endParaRPr kumimoji="0" lang="en-US" altLang="en-US" sz="1600" u="none" strike="noStrike" cap="none" normalizeH="0" baseline="0">
              <a:ln>
                <a:noFill/>
              </a:ln>
              <a:solidFill>
                <a:schemeClr val="tx2"/>
              </a:solidFill>
              <a:effectLst/>
              <a:latin typeface="Arial"/>
              <a:cs typeface="Arial"/>
            </a:endParaRPr>
          </a:p>
          <a:p>
            <a:pPr lvl="1"/>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7" action="ppaction://hlinksldjump"/>
              </a:rPr>
              <a:t>IHL</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8" action="ppaction://hlinksldjump"/>
              </a:rPr>
              <a:t>22-</a:t>
            </a: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8" action="ppaction://hlinksldjump"/>
              </a:rPr>
              <a:t>1999 Side A </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9" action="ppaction://hlinksldjump"/>
              </a:rPr>
              <a:t>Create a Student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0" action="ppaction://hlinksldjump"/>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10" action="ppaction://hlinksldjump"/>
              </a:rPr>
              <a:t>Submit</a:t>
            </a: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0" action="ppaction://hlinksldjump"/>
              </a:rPr>
              <a:t> an Enrollment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1" action="ppaction://hlinksldjump"/>
              </a:rPr>
              <a:t>22-1999</a:t>
            </a:r>
            <a:r>
              <a:rPr lang="en-US" altLang="en-US" sz="1600">
                <a:solidFill>
                  <a:schemeClr val="tx2"/>
                </a:solidFill>
                <a:latin typeface="Arial"/>
                <a:ea typeface="MS Mincho" panose="02020609040205080304" pitchFamily="49" charset="-128"/>
                <a:cs typeface="Arial"/>
                <a:hlinkClick r:id="rId11" action="ppaction://hlinksldjump"/>
              </a:rPr>
              <a:t>b</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lvl="1"/>
            <a:r>
              <a:rPr lang="en-US" altLang="en-US" sz="1600">
                <a:solidFill>
                  <a:schemeClr val="tx2"/>
                </a:solidFill>
                <a:latin typeface="Arial"/>
                <a:ea typeface="MS Mincho" panose="02020609040205080304" pitchFamily="49" charset="-128"/>
                <a:cs typeface="Arial"/>
                <a:hlinkClick r:id="rId12" action="ppaction://hlinksldjump"/>
              </a:rPr>
              <a:t>NCD</a:t>
            </a:r>
            <a:endParaRPr lang="en-US" altLang="en-US" sz="1600">
              <a:solidFill>
                <a:schemeClr val="tx2"/>
              </a:solidFill>
              <a:latin typeface="Arial"/>
              <a:ea typeface="MS Mincho" panose="02020609040205080304" pitchFamily="49" charset="-128"/>
              <a:cs typeface="Arial"/>
            </a:endParaRPr>
          </a:p>
          <a:p>
            <a:pPr marL="742950" lvl="1" indent="-285750">
              <a:buFont typeface="Arial" panose="020B0604020202020204" pitchFamily="34" charset="0"/>
              <a:buChar char="•"/>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3" action="ppaction://hlinksldjump"/>
              </a:rPr>
              <a:t>22-1999 Side A </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14" action="ppaction://hlinksldjump"/>
              </a:rPr>
              <a:t>Create a Student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5" action="ppaction://hlinksldjump"/>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15" action="ppaction://hlinksldjump"/>
              </a:rPr>
              <a:t>Submit</a:t>
            </a: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5" action="ppaction://hlinksldjump"/>
              </a:rPr>
              <a:t> an Enrollment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6" action="ppaction://hlinksldjump"/>
              </a:rPr>
              <a:t>22-1999</a:t>
            </a:r>
            <a:r>
              <a:rPr lang="en-US" altLang="en-US" sz="1600">
                <a:solidFill>
                  <a:schemeClr val="tx2"/>
                </a:solidFill>
                <a:latin typeface="Arial"/>
                <a:ea typeface="MS Mincho" panose="02020609040205080304" pitchFamily="49" charset="-128"/>
                <a:cs typeface="Arial"/>
                <a:hlinkClick r:id="rId16" action="ppaction://hlinksldjump"/>
              </a:rPr>
              <a:t>b</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lvl="1"/>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7" action="ppaction://hlinksldjump"/>
              </a:rPr>
              <a:t>OJT/APP</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8" action="ppaction://hlinksldjump"/>
              </a:rPr>
              <a:t>22-1999 Side B</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19" action="ppaction://hlinksldjump"/>
              </a:rPr>
              <a:t>Create a Student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19" action="ppaction://hlinksldjump"/>
              </a:rPr>
              <a:t>Submit</a:t>
            </a: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19" action="ppaction://hlinksldjump"/>
              </a:rPr>
              <a:t> an Enrollment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20" action="ppaction://hlinksldjump"/>
              </a:rPr>
              <a:t>22-1999b</a:t>
            </a:r>
            <a:endParaRPr lang="en-US" altLang="en-US" sz="1600">
              <a:solidFill>
                <a:schemeClr val="tx2"/>
              </a:solidFill>
              <a:latin typeface="Arial"/>
              <a:ea typeface="MS Mincho" panose="02020609040205080304" pitchFamily="49" charset="-128"/>
              <a:cs typeface="Arial"/>
            </a:endParaRPr>
          </a:p>
          <a:p>
            <a:pPr marL="742950" lvl="1"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21" action="ppaction://hlinksldjump"/>
              </a:rPr>
              <a:t>22-6553d-1</a:t>
            </a:r>
            <a:endParaRPr kumimoji="0" lang="en-US" altLang="en-US" sz="1600" u="none" strike="noStrike" cap="none" normalizeH="0" baseline="0">
              <a:ln>
                <a:noFill/>
              </a:ln>
              <a:solidFill>
                <a:schemeClr val="tx2"/>
              </a:solidFill>
              <a:effectLst/>
              <a:latin typeface="Arial"/>
              <a:cs typeface="Arial"/>
            </a:endParaRPr>
          </a:p>
        </p:txBody>
      </p:sp>
      <p:sp>
        <p:nvSpPr>
          <p:cNvPr id="12" name="TextBox 11">
            <a:extLst>
              <a:ext uri="{FF2B5EF4-FFF2-40B4-BE49-F238E27FC236}">
                <a16:creationId xmlns:a16="http://schemas.microsoft.com/office/drawing/2014/main" id="{791F76C6-C427-969C-FAC8-EBE745DA2CCA}"/>
              </a:ext>
            </a:extLst>
          </p:cNvPr>
          <p:cNvSpPr txBox="1"/>
          <p:nvPr/>
        </p:nvSpPr>
        <p:spPr>
          <a:xfrm>
            <a:off x="8308167" y="1281905"/>
            <a:ext cx="3590925" cy="1815882"/>
          </a:xfrm>
          <a:prstGeom prst="rect">
            <a:avLst/>
          </a:prstGeom>
          <a:noFill/>
        </p:spPr>
        <p:txBody>
          <a:bodyPr wrap="square">
            <a:spAutoFit/>
          </a:bodyPr>
          <a:lstStyle/>
          <a:p>
            <a:pPr lvl="1" eaLnBrk="0" fontAlgn="base" hangingPunct="0">
              <a:spcBef>
                <a:spcPct val="0"/>
              </a:spcBef>
              <a:spcAft>
                <a:spcPct val="0"/>
              </a:spcAft>
              <a:tabLst>
                <a:tab pos="254000" algn="l"/>
                <a:tab pos="9137650" algn="r"/>
              </a:tabLst>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22" action="ppaction://hlinksldjump"/>
              </a:rPr>
              <a:t>Flight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23" action="ppaction://hlinksldjump"/>
              </a:rPr>
              <a:t>22-1999 Side B</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24" action="ppaction://hlinksldjump"/>
              </a:rPr>
              <a:t>Create a Student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1200150" lvl="2"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25" action="ppaction://hlinksldjump"/>
              </a:rPr>
              <a:t>Submit</a:t>
            </a: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25" action="ppaction://hlinksldjump"/>
              </a:rPr>
              <a:t> an Enrollment</a:t>
            </a:r>
            <a:endParaRPr kumimoji="0" lang="en-US" altLang="en-US" sz="1600" u="none" strike="noStrike" cap="none" normalizeH="0" baseline="0">
              <a:ln>
                <a:noFill/>
              </a:ln>
              <a:solidFill>
                <a:schemeClr val="tx2"/>
              </a:solidFill>
              <a:effectLst/>
              <a:latin typeface="Arial"/>
              <a:ea typeface="MS Mincho" panose="02020609040205080304" pitchFamily="49" charset="-128"/>
              <a:cs typeface="Arial"/>
            </a:endParaRPr>
          </a:p>
          <a:p>
            <a:pPr marL="742950" lvl="1"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26" action="ppaction://hlinksldjump"/>
              </a:rPr>
              <a:t>22-1999b </a:t>
            </a:r>
            <a:endParaRPr lang="en-US" altLang="en-US" sz="1600">
              <a:solidFill>
                <a:schemeClr val="tx2"/>
              </a:solidFill>
              <a:latin typeface="Arial"/>
              <a:cs typeface="Arial"/>
            </a:endParaRPr>
          </a:p>
          <a:p>
            <a:pPr marL="742950" lvl="1" indent="-285750">
              <a:buFont typeface="Arial" panose="020B0604020202020204" pitchFamily="34" charset="0"/>
              <a:buChar char="•"/>
            </a:pPr>
            <a:r>
              <a:rPr lang="en-US" altLang="en-US" sz="1600">
                <a:solidFill>
                  <a:schemeClr val="tx2"/>
                </a:solidFill>
                <a:latin typeface="Arial"/>
                <a:ea typeface="MS Mincho" panose="02020609040205080304" pitchFamily="49" charset="-128"/>
                <a:cs typeface="Arial"/>
                <a:hlinkClick r:id="rId27" action="ppaction://hlinksldjump"/>
              </a:rPr>
              <a:t>22-6553c</a:t>
            </a:r>
            <a:endParaRPr lang="en-US" altLang="en-US" sz="1600">
              <a:solidFill>
                <a:schemeClr val="tx2"/>
              </a:solidFill>
              <a:latin typeface="Arial"/>
              <a:ea typeface="MS Mincho" panose="02020609040205080304" pitchFamily="49" charset="-128"/>
              <a:cs typeface="Arial"/>
            </a:endParaRPr>
          </a:p>
          <a:p>
            <a:pPr marL="0" marR="0" lvl="0" indent="0" algn="l" defTabSz="914400" rtl="0" eaLnBrk="0" fontAlgn="base" latinLnBrk="0" hangingPunct="0">
              <a:spcBef>
                <a:spcPct val="0"/>
              </a:spcBef>
              <a:spcAft>
                <a:spcPct val="0"/>
              </a:spcAft>
              <a:buClrTx/>
              <a:buSzTx/>
              <a:buFontTx/>
              <a:buNone/>
              <a:tabLst>
                <a:tab pos="254000" algn="l"/>
                <a:tab pos="9137650" algn="r"/>
              </a:tabLst>
            </a:pPr>
            <a:r>
              <a:rPr kumimoji="0" lang="en-US" altLang="en-US" sz="1600" u="none" strike="noStrike" cap="none" normalizeH="0" baseline="0">
                <a:ln>
                  <a:noFill/>
                </a:ln>
                <a:solidFill>
                  <a:schemeClr val="tx2"/>
                </a:solidFill>
                <a:effectLst/>
                <a:latin typeface="Arial"/>
                <a:ea typeface="MS Mincho" panose="02020609040205080304" pitchFamily="49" charset="-128"/>
                <a:cs typeface="Arial"/>
                <a:hlinkClick r:id="rId28" action="ppaction://hlinksldjump"/>
              </a:rPr>
              <a:t>Additional Resources</a:t>
            </a:r>
            <a:endParaRPr kumimoji="0" lang="en-US" altLang="en-US" sz="1600" u="none" strike="noStrike" cap="none" normalizeH="0" baseline="0">
              <a:ln>
                <a:noFill/>
              </a:ln>
              <a:solidFill>
                <a:schemeClr val="tx2"/>
              </a:solidFill>
              <a:effectLst/>
              <a:latin typeface="Arial"/>
              <a:cs typeface="Arial"/>
            </a:endParaRPr>
          </a:p>
        </p:txBody>
      </p:sp>
      <p:grpSp>
        <p:nvGrpSpPr>
          <p:cNvPr id="33" name="Group 32">
            <a:extLst>
              <a:ext uri="{FF2B5EF4-FFF2-40B4-BE49-F238E27FC236}">
                <a16:creationId xmlns:a16="http://schemas.microsoft.com/office/drawing/2014/main" id="{9B62AA7D-55FC-2DC5-3C6F-9657DCB88823}"/>
              </a:ext>
              <a:ext uri="{C183D7F6-B498-43B3-948B-1728B52AA6E4}">
                <adec:decorative xmlns:adec="http://schemas.microsoft.com/office/drawing/2017/decorative" val="1"/>
              </a:ext>
            </a:extLst>
          </p:cNvPr>
          <p:cNvGrpSpPr/>
          <p:nvPr/>
        </p:nvGrpSpPr>
        <p:grpSpPr>
          <a:xfrm>
            <a:off x="8584590" y="1358900"/>
            <a:ext cx="2877738" cy="1409699"/>
            <a:chOff x="757747" y="2404927"/>
            <a:chExt cx="2188016" cy="680323"/>
          </a:xfrm>
        </p:grpSpPr>
        <p:sp>
          <p:nvSpPr>
            <p:cNvPr id="34" name="Rectangle 33">
              <a:extLst>
                <a:ext uri="{FF2B5EF4-FFF2-40B4-BE49-F238E27FC236}">
                  <a16:creationId xmlns:a16="http://schemas.microsoft.com/office/drawing/2014/main" id="{8FA0463D-9205-78ED-139F-D493FF73F72F}"/>
                </a:ext>
                <a:ext uri="{C183D7F6-B498-43B3-948B-1728B52AA6E4}">
                  <adec:decorative xmlns:adec="http://schemas.microsoft.com/office/drawing/2017/decorative" val="1"/>
                </a:ext>
              </a:extLst>
            </p:cNvPr>
            <p:cNvSpPr/>
            <p:nvPr/>
          </p:nvSpPr>
          <p:spPr>
            <a:xfrm>
              <a:off x="879660" y="2404927"/>
              <a:ext cx="2066103" cy="680323"/>
            </a:xfrm>
            <a:prstGeom prst="rect">
              <a:avLst/>
            </a:prstGeom>
            <a:solidFill>
              <a:schemeClr val="accent5">
                <a:alpha val="9772"/>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35" name="Rectangle 34">
              <a:extLst>
                <a:ext uri="{FF2B5EF4-FFF2-40B4-BE49-F238E27FC236}">
                  <a16:creationId xmlns:a16="http://schemas.microsoft.com/office/drawing/2014/main" id="{5FB7BF95-EBD5-B8DA-8244-B899B860E434}"/>
                </a:ext>
                <a:ext uri="{C183D7F6-B498-43B3-948B-1728B52AA6E4}">
                  <adec:decorative xmlns:adec="http://schemas.microsoft.com/office/drawing/2017/decorative" val="1"/>
                </a:ext>
              </a:extLst>
            </p:cNvPr>
            <p:cNvSpPr/>
            <p:nvPr/>
          </p:nvSpPr>
          <p:spPr>
            <a:xfrm>
              <a:off x="757747" y="2404927"/>
              <a:ext cx="69983" cy="680323"/>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grpSp>
      <p:grpSp>
        <p:nvGrpSpPr>
          <p:cNvPr id="15" name="Group 14">
            <a:extLst>
              <a:ext uri="{FF2B5EF4-FFF2-40B4-BE49-F238E27FC236}">
                <a16:creationId xmlns:a16="http://schemas.microsoft.com/office/drawing/2014/main" id="{ABDDFDC3-B608-45FB-04CF-B43F9D0B638C}"/>
              </a:ext>
              <a:ext uri="{C183D7F6-B498-43B3-948B-1728B52AA6E4}">
                <adec:decorative xmlns:adec="http://schemas.microsoft.com/office/drawing/2017/decorative" val="1"/>
              </a:ext>
            </a:extLst>
          </p:cNvPr>
          <p:cNvGrpSpPr/>
          <p:nvPr/>
        </p:nvGrpSpPr>
        <p:grpSpPr>
          <a:xfrm>
            <a:off x="4674903" y="2345319"/>
            <a:ext cx="3055933" cy="1182972"/>
            <a:chOff x="757747" y="2404927"/>
            <a:chExt cx="2089167" cy="680323"/>
          </a:xfrm>
        </p:grpSpPr>
        <p:sp>
          <p:nvSpPr>
            <p:cNvPr id="16" name="Rectangle 15">
              <a:extLst>
                <a:ext uri="{FF2B5EF4-FFF2-40B4-BE49-F238E27FC236}">
                  <a16:creationId xmlns:a16="http://schemas.microsoft.com/office/drawing/2014/main" id="{77DFD73B-E57A-91A5-211E-E53ADDBEAB70}"/>
                </a:ext>
                <a:ext uri="{C183D7F6-B498-43B3-948B-1728B52AA6E4}">
                  <adec:decorative xmlns:adec="http://schemas.microsoft.com/office/drawing/2017/decorative" val="1"/>
                </a:ext>
              </a:extLst>
            </p:cNvPr>
            <p:cNvSpPr/>
            <p:nvPr/>
          </p:nvSpPr>
          <p:spPr>
            <a:xfrm>
              <a:off x="879660" y="2404927"/>
              <a:ext cx="1967254" cy="680323"/>
            </a:xfrm>
            <a:prstGeom prst="rect">
              <a:avLst/>
            </a:prstGeom>
            <a:solidFill>
              <a:srgbClr val="1A1D28">
                <a:alpha val="9772"/>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17" name="Rectangle 16">
              <a:extLst>
                <a:ext uri="{FF2B5EF4-FFF2-40B4-BE49-F238E27FC236}">
                  <a16:creationId xmlns:a16="http://schemas.microsoft.com/office/drawing/2014/main" id="{0EECB19E-CCA4-CD9A-F734-30C07D7C3613}"/>
                </a:ext>
                <a:ext uri="{C183D7F6-B498-43B3-948B-1728B52AA6E4}">
                  <adec:decorative xmlns:adec="http://schemas.microsoft.com/office/drawing/2017/decorative" val="1"/>
                </a:ext>
              </a:extLst>
            </p:cNvPr>
            <p:cNvSpPr/>
            <p:nvPr/>
          </p:nvSpPr>
          <p:spPr>
            <a:xfrm>
              <a:off x="757747" y="2404927"/>
              <a:ext cx="69983" cy="680323"/>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grpSp>
      <p:grpSp>
        <p:nvGrpSpPr>
          <p:cNvPr id="27" name="Group 26">
            <a:extLst>
              <a:ext uri="{FF2B5EF4-FFF2-40B4-BE49-F238E27FC236}">
                <a16:creationId xmlns:a16="http://schemas.microsoft.com/office/drawing/2014/main" id="{CE15D730-CBE0-EEF1-649E-8B42EBAA97A0}"/>
              </a:ext>
              <a:ext uri="{C183D7F6-B498-43B3-948B-1728B52AA6E4}">
                <adec:decorative xmlns:adec="http://schemas.microsoft.com/office/drawing/2017/decorative" val="1"/>
              </a:ext>
            </a:extLst>
          </p:cNvPr>
          <p:cNvGrpSpPr/>
          <p:nvPr/>
        </p:nvGrpSpPr>
        <p:grpSpPr>
          <a:xfrm>
            <a:off x="4674903" y="3573841"/>
            <a:ext cx="3055933" cy="1182972"/>
            <a:chOff x="757747" y="2404927"/>
            <a:chExt cx="2089167" cy="680323"/>
          </a:xfrm>
        </p:grpSpPr>
        <p:sp>
          <p:nvSpPr>
            <p:cNvPr id="28" name="Rectangle 27">
              <a:extLst>
                <a:ext uri="{FF2B5EF4-FFF2-40B4-BE49-F238E27FC236}">
                  <a16:creationId xmlns:a16="http://schemas.microsoft.com/office/drawing/2014/main" id="{19FE4E44-4209-7CBC-C6DE-D854ED5E5DFE}"/>
                </a:ext>
                <a:ext uri="{C183D7F6-B498-43B3-948B-1728B52AA6E4}">
                  <adec:decorative xmlns:adec="http://schemas.microsoft.com/office/drawing/2017/decorative" val="1"/>
                </a:ext>
              </a:extLst>
            </p:cNvPr>
            <p:cNvSpPr/>
            <p:nvPr/>
          </p:nvSpPr>
          <p:spPr>
            <a:xfrm>
              <a:off x="879660" y="2404927"/>
              <a:ext cx="1967254" cy="680323"/>
            </a:xfrm>
            <a:prstGeom prst="rect">
              <a:avLst/>
            </a:prstGeom>
            <a:solidFill>
              <a:srgbClr val="C7D7EB">
                <a:alpha val="9772"/>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29" name="Rectangle 28">
              <a:extLst>
                <a:ext uri="{FF2B5EF4-FFF2-40B4-BE49-F238E27FC236}">
                  <a16:creationId xmlns:a16="http://schemas.microsoft.com/office/drawing/2014/main" id="{50E16348-7942-9C83-6489-A87B1298EC91}"/>
                </a:ext>
                <a:ext uri="{C183D7F6-B498-43B3-948B-1728B52AA6E4}">
                  <adec:decorative xmlns:adec="http://schemas.microsoft.com/office/drawing/2017/decorative" val="1"/>
                </a:ext>
              </a:extLst>
            </p:cNvPr>
            <p:cNvSpPr/>
            <p:nvPr/>
          </p:nvSpPr>
          <p:spPr>
            <a:xfrm>
              <a:off x="757747" y="2404927"/>
              <a:ext cx="69983" cy="680323"/>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grpSp>
      <p:grpSp>
        <p:nvGrpSpPr>
          <p:cNvPr id="30" name="Group 29">
            <a:extLst>
              <a:ext uri="{FF2B5EF4-FFF2-40B4-BE49-F238E27FC236}">
                <a16:creationId xmlns:a16="http://schemas.microsoft.com/office/drawing/2014/main" id="{27E6E7FB-4EE2-327C-AC1C-C6ABD9EDDF89}"/>
              </a:ext>
              <a:ext uri="{C183D7F6-B498-43B3-948B-1728B52AA6E4}">
                <adec:decorative xmlns:adec="http://schemas.microsoft.com/office/drawing/2017/decorative" val="1"/>
              </a:ext>
            </a:extLst>
          </p:cNvPr>
          <p:cNvGrpSpPr/>
          <p:nvPr/>
        </p:nvGrpSpPr>
        <p:grpSpPr>
          <a:xfrm>
            <a:off x="4674903" y="4802362"/>
            <a:ext cx="3055933" cy="1506692"/>
            <a:chOff x="757747" y="2404927"/>
            <a:chExt cx="2089167" cy="680323"/>
          </a:xfrm>
        </p:grpSpPr>
        <p:sp>
          <p:nvSpPr>
            <p:cNvPr id="31" name="Rectangle 30">
              <a:extLst>
                <a:ext uri="{FF2B5EF4-FFF2-40B4-BE49-F238E27FC236}">
                  <a16:creationId xmlns:a16="http://schemas.microsoft.com/office/drawing/2014/main" id="{7CCA6963-5534-ED51-8508-4A6E9B276726}"/>
                </a:ext>
                <a:ext uri="{C183D7F6-B498-43B3-948B-1728B52AA6E4}">
                  <adec:decorative xmlns:adec="http://schemas.microsoft.com/office/drawing/2017/decorative" val="1"/>
                </a:ext>
              </a:extLst>
            </p:cNvPr>
            <p:cNvSpPr/>
            <p:nvPr/>
          </p:nvSpPr>
          <p:spPr>
            <a:xfrm>
              <a:off x="879660" y="2404927"/>
              <a:ext cx="1967254" cy="680323"/>
            </a:xfrm>
            <a:prstGeom prst="rect">
              <a:avLst/>
            </a:prstGeom>
            <a:solidFill>
              <a:srgbClr val="64C6B7">
                <a:alpha val="9772"/>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32" name="Rectangle 31">
              <a:extLst>
                <a:ext uri="{FF2B5EF4-FFF2-40B4-BE49-F238E27FC236}">
                  <a16:creationId xmlns:a16="http://schemas.microsoft.com/office/drawing/2014/main" id="{15B79F8B-5F5D-98E6-B76D-E229588F45E3}"/>
                </a:ext>
                <a:ext uri="{C183D7F6-B498-43B3-948B-1728B52AA6E4}">
                  <adec:decorative xmlns:adec="http://schemas.microsoft.com/office/drawing/2017/decorative" val="1"/>
                </a:ext>
              </a:extLst>
            </p:cNvPr>
            <p:cNvSpPr/>
            <p:nvPr/>
          </p:nvSpPr>
          <p:spPr>
            <a:xfrm>
              <a:off x="757747" y="2404927"/>
              <a:ext cx="69983" cy="680323"/>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grpSp>
      <p:graphicFrame>
        <p:nvGraphicFramePr>
          <p:cNvPr id="6" name="Table 22">
            <a:extLst>
              <a:ext uri="{FF2B5EF4-FFF2-40B4-BE49-F238E27FC236}">
                <a16:creationId xmlns:a16="http://schemas.microsoft.com/office/drawing/2014/main" id="{8E8C501A-7172-E326-1120-24070C939703}"/>
              </a:ext>
            </a:extLst>
          </p:cNvPr>
          <p:cNvGraphicFramePr>
            <a:graphicFrameLocks noGrp="1"/>
          </p:cNvGraphicFramePr>
          <p:nvPr>
            <p:extLst>
              <p:ext uri="{D42A27DB-BD31-4B8C-83A1-F6EECF244321}">
                <p14:modId xmlns:p14="http://schemas.microsoft.com/office/powerpoint/2010/main" val="1848603769"/>
              </p:ext>
            </p:extLst>
          </p:nvPr>
        </p:nvGraphicFramePr>
        <p:xfrm>
          <a:off x="177054" y="3097787"/>
          <a:ext cx="3596148" cy="370840"/>
        </p:xfrm>
        <a:graphic>
          <a:graphicData uri="http://schemas.openxmlformats.org/drawingml/2006/table">
            <a:tbl>
              <a:tblPr firstRow="1" bandRow="1">
                <a:tableStyleId>{5C22544A-7EE6-4342-B048-85BDC9FD1C3A}</a:tableStyleId>
              </a:tblPr>
              <a:tblGrid>
                <a:gridCol w="3596148">
                  <a:extLst>
                    <a:ext uri="{9D8B030D-6E8A-4147-A177-3AD203B41FA5}">
                      <a16:colId xmlns:a16="http://schemas.microsoft.com/office/drawing/2014/main" val="3894821472"/>
                    </a:ext>
                  </a:extLst>
                </a:gridCol>
              </a:tblGrid>
              <a:tr h="370840">
                <a:tc>
                  <a:txBody>
                    <a:bodyPr/>
                    <a:lstStyle/>
                    <a:p>
                      <a:pPr algn="ctr"/>
                      <a:r>
                        <a:rPr lang="en-US" sz="1200" dirty="0">
                          <a:latin typeface="Calibri" panose="020F0502020204030204" pitchFamily="34" charset="0"/>
                          <a:cs typeface="Calibri" panose="020F0502020204030204" pitchFamily="34" charset="0"/>
                        </a:rPr>
                        <a:t>Version History</a:t>
                      </a:r>
                    </a:p>
                  </a:txBody>
                  <a:tcPr anchor="ctr"/>
                </a:tc>
                <a:extLst>
                  <a:ext uri="{0D108BD9-81ED-4DB2-BD59-A6C34878D82A}">
                    <a16:rowId xmlns:a16="http://schemas.microsoft.com/office/drawing/2014/main" val="2950492488"/>
                  </a:ext>
                </a:extLst>
              </a:tr>
            </a:tbl>
          </a:graphicData>
        </a:graphic>
      </p:graphicFrame>
      <p:graphicFrame>
        <p:nvGraphicFramePr>
          <p:cNvPr id="7" name="Table 21">
            <a:extLst>
              <a:ext uri="{FF2B5EF4-FFF2-40B4-BE49-F238E27FC236}">
                <a16:creationId xmlns:a16="http://schemas.microsoft.com/office/drawing/2014/main" id="{A52EDF49-0F80-2730-6532-183886058D8E}"/>
              </a:ext>
            </a:extLst>
          </p:cNvPr>
          <p:cNvGraphicFramePr>
            <a:graphicFrameLocks noGrp="1"/>
          </p:cNvGraphicFramePr>
          <p:nvPr>
            <p:extLst>
              <p:ext uri="{D42A27DB-BD31-4B8C-83A1-F6EECF244321}">
                <p14:modId xmlns:p14="http://schemas.microsoft.com/office/powerpoint/2010/main" val="3993328610"/>
              </p:ext>
            </p:extLst>
          </p:nvPr>
        </p:nvGraphicFramePr>
        <p:xfrm>
          <a:off x="177053" y="3468627"/>
          <a:ext cx="3596149" cy="2222082"/>
        </p:xfrm>
        <a:graphic>
          <a:graphicData uri="http://schemas.openxmlformats.org/drawingml/2006/table">
            <a:tbl>
              <a:tblPr firstRow="1" bandRow="1">
                <a:tableStyleId>{0505E3EF-67EA-436B-97B2-0124C06EBD24}</a:tableStyleId>
              </a:tblPr>
              <a:tblGrid>
                <a:gridCol w="721282">
                  <a:extLst>
                    <a:ext uri="{9D8B030D-6E8A-4147-A177-3AD203B41FA5}">
                      <a16:colId xmlns:a16="http://schemas.microsoft.com/office/drawing/2014/main" val="1304083858"/>
                    </a:ext>
                  </a:extLst>
                </a:gridCol>
                <a:gridCol w="673956">
                  <a:extLst>
                    <a:ext uri="{9D8B030D-6E8A-4147-A177-3AD203B41FA5}">
                      <a16:colId xmlns:a16="http://schemas.microsoft.com/office/drawing/2014/main" val="531264776"/>
                    </a:ext>
                  </a:extLst>
                </a:gridCol>
                <a:gridCol w="1551755">
                  <a:extLst>
                    <a:ext uri="{9D8B030D-6E8A-4147-A177-3AD203B41FA5}">
                      <a16:colId xmlns:a16="http://schemas.microsoft.com/office/drawing/2014/main" val="4049743275"/>
                    </a:ext>
                  </a:extLst>
                </a:gridCol>
                <a:gridCol w="649156">
                  <a:extLst>
                    <a:ext uri="{9D8B030D-6E8A-4147-A177-3AD203B41FA5}">
                      <a16:colId xmlns:a16="http://schemas.microsoft.com/office/drawing/2014/main" val="1019503018"/>
                    </a:ext>
                  </a:extLst>
                </a:gridCol>
              </a:tblGrid>
              <a:tr h="304505">
                <a:tc>
                  <a:txBody>
                    <a:bodyPr/>
                    <a:lstStyle/>
                    <a:p>
                      <a:pPr algn="ctr"/>
                      <a:r>
                        <a:rPr lang="en-US" sz="1100" b="1" dirty="0">
                          <a:latin typeface="Calibri" panose="020F0502020204030204" pitchFamily="34" charset="0"/>
                          <a:cs typeface="Calibri" panose="020F0502020204030204" pitchFamily="34" charset="0"/>
                        </a:rPr>
                        <a:t>Date</a:t>
                      </a:r>
                    </a:p>
                  </a:txBody>
                  <a:tcPr anchor="ctr">
                    <a:solidFill>
                      <a:schemeClr val="bg1">
                        <a:lumMod val="85000"/>
                      </a:schemeClr>
                    </a:solidFill>
                  </a:tcPr>
                </a:tc>
                <a:tc>
                  <a:txBody>
                    <a:bodyPr/>
                    <a:lstStyle/>
                    <a:p>
                      <a:pPr algn="ctr"/>
                      <a:r>
                        <a:rPr lang="en-US" sz="1100" b="1">
                          <a:latin typeface="Calibri" panose="020F0502020204030204" pitchFamily="34" charset="0"/>
                          <a:cs typeface="Calibri" panose="020F0502020204030204" pitchFamily="34" charset="0"/>
                        </a:rPr>
                        <a:t>Version</a:t>
                      </a:r>
                    </a:p>
                  </a:txBody>
                  <a:tcPr anchor="ctr">
                    <a:solidFill>
                      <a:schemeClr val="bg1">
                        <a:lumMod val="85000"/>
                      </a:schemeClr>
                    </a:solidFill>
                  </a:tcPr>
                </a:tc>
                <a:tc>
                  <a:txBody>
                    <a:bodyPr/>
                    <a:lstStyle/>
                    <a:p>
                      <a:pPr algn="ctr"/>
                      <a:r>
                        <a:rPr lang="en-US" sz="1100" b="1">
                          <a:latin typeface="Calibri" panose="020F0502020204030204" pitchFamily="34" charset="0"/>
                          <a:cs typeface="Calibri" panose="020F0502020204030204" pitchFamily="34" charset="0"/>
                        </a:rPr>
                        <a:t>Description</a:t>
                      </a:r>
                    </a:p>
                  </a:txBody>
                  <a:tcPr anchor="ctr">
                    <a:solidFill>
                      <a:schemeClr val="bg1">
                        <a:lumMod val="85000"/>
                      </a:schemeClr>
                    </a:solidFill>
                  </a:tcPr>
                </a:tc>
                <a:tc>
                  <a:txBody>
                    <a:bodyPr/>
                    <a:lstStyle/>
                    <a:p>
                      <a:pPr algn="ctr"/>
                      <a:r>
                        <a:rPr lang="en-US" sz="1100" b="1">
                          <a:latin typeface="Calibri" panose="020F0502020204030204" pitchFamily="34" charset="0"/>
                          <a:cs typeface="Calibri" panose="020F0502020204030204" pitchFamily="34" charset="0"/>
                        </a:rPr>
                        <a:t>Authors</a:t>
                      </a:r>
                    </a:p>
                  </a:txBody>
                  <a:tcPr anchor="ctr">
                    <a:solidFill>
                      <a:schemeClr val="bg1">
                        <a:lumMod val="85000"/>
                      </a:schemeClr>
                    </a:solidFill>
                  </a:tcPr>
                </a:tc>
                <a:extLst>
                  <a:ext uri="{0D108BD9-81ED-4DB2-BD59-A6C34878D82A}">
                    <a16:rowId xmlns:a16="http://schemas.microsoft.com/office/drawing/2014/main" val="151963610"/>
                  </a:ext>
                </a:extLst>
              </a:tr>
              <a:tr h="895601">
                <a:tc>
                  <a:txBody>
                    <a:bodyPr/>
                    <a:lstStyle/>
                    <a:p>
                      <a:r>
                        <a:rPr lang="en-US" sz="1100" dirty="0">
                          <a:latin typeface="Calibri" panose="020F0502020204030204" pitchFamily="34" charset="0"/>
                          <a:cs typeface="Calibri" panose="020F0502020204030204" pitchFamily="34" charset="0"/>
                        </a:rPr>
                        <a:t>02/01/</a:t>
                      </a:r>
                    </a:p>
                    <a:p>
                      <a:r>
                        <a:rPr lang="en-US" sz="1100" dirty="0">
                          <a:latin typeface="Calibri" panose="020F0502020204030204" pitchFamily="34" charset="0"/>
                          <a:cs typeface="Calibri" panose="020F0502020204030204" pitchFamily="34" charset="0"/>
                        </a:rPr>
                        <a:t>2024</a:t>
                      </a:r>
                    </a:p>
                  </a:txBody>
                  <a:tcPr/>
                </a:tc>
                <a:tc>
                  <a:txBody>
                    <a:bodyPr/>
                    <a:lstStyle/>
                    <a:p>
                      <a:r>
                        <a:rPr lang="en-US" sz="1100">
                          <a:latin typeface="Calibri" panose="020F0502020204030204" pitchFamily="34" charset="0"/>
                          <a:cs typeface="Calibri" panose="020F0502020204030204" pitchFamily="34" charset="0"/>
                        </a:rPr>
                        <a:t>2.0</a:t>
                      </a:r>
                    </a:p>
                  </a:txBody>
                  <a:tcPr/>
                </a:tc>
                <a:tc>
                  <a:txBody>
                    <a:bodyPr/>
                    <a:lstStyle/>
                    <a:p>
                      <a:r>
                        <a:rPr lang="en-US" sz="1100" dirty="0">
                          <a:latin typeface="Calibri" panose="020F0502020204030204" pitchFamily="34" charset="0"/>
                          <a:cs typeface="Calibri" panose="020F0502020204030204" pitchFamily="34" charset="0"/>
                        </a:rPr>
                        <a:t>Updated the Crosswalk to correlate with new information in EM, and to reflect the latest Paper Based Webinar Series.</a:t>
                      </a:r>
                    </a:p>
                  </a:txBody>
                  <a:tcPr/>
                </a:tc>
                <a:tc>
                  <a:txBody>
                    <a:bodyPr/>
                    <a:lstStyle/>
                    <a:p>
                      <a:r>
                        <a:rPr lang="en-US" sz="1100" dirty="0">
                          <a:latin typeface="Calibri" panose="020F0502020204030204" pitchFamily="34" charset="0"/>
                          <a:cs typeface="Calibri" panose="020F0502020204030204" pitchFamily="34" charset="0"/>
                        </a:rPr>
                        <a:t>NTT-S</a:t>
                      </a:r>
                    </a:p>
                  </a:txBody>
                  <a:tcPr/>
                </a:tc>
                <a:extLst>
                  <a:ext uri="{0D108BD9-81ED-4DB2-BD59-A6C34878D82A}">
                    <a16:rowId xmlns:a16="http://schemas.microsoft.com/office/drawing/2014/main" val="1445841747"/>
                  </a:ext>
                </a:extLst>
              </a:tr>
              <a:tr h="820297">
                <a:tc>
                  <a:txBody>
                    <a:bodyPr/>
                    <a:lstStyle/>
                    <a:p>
                      <a:r>
                        <a:rPr lang="en-US" sz="1100" dirty="0">
                          <a:latin typeface="Calibri" panose="020F0502020204030204" pitchFamily="34" charset="0"/>
                          <a:cs typeface="Calibri" panose="020F0502020204030204" pitchFamily="34" charset="0"/>
                        </a:rPr>
                        <a:t>07/21/</a:t>
                      </a:r>
                    </a:p>
                    <a:p>
                      <a:r>
                        <a:rPr lang="en-US" sz="1100" dirty="0">
                          <a:latin typeface="Calibri" panose="020F0502020204030204" pitchFamily="34" charset="0"/>
                          <a:cs typeface="Calibri" panose="020F0502020204030204" pitchFamily="34" charset="0"/>
                        </a:rPr>
                        <a:t>2023</a:t>
                      </a:r>
                    </a:p>
                  </a:txBody>
                  <a:tcPr/>
                </a:tc>
                <a:tc>
                  <a:txBody>
                    <a:bodyPr/>
                    <a:lstStyle/>
                    <a:p>
                      <a:r>
                        <a:rPr lang="en-US" sz="1100">
                          <a:latin typeface="Calibri" panose="020F0502020204030204" pitchFamily="34" charset="0"/>
                          <a:cs typeface="Calibri" panose="020F0502020204030204" pitchFamily="34" charset="0"/>
                        </a:rPr>
                        <a:t>1.0</a:t>
                      </a:r>
                    </a:p>
                  </a:txBody>
                  <a:tcPr/>
                </a:tc>
                <a:tc>
                  <a:txBody>
                    <a:bodyPr/>
                    <a:lstStyle/>
                    <a:p>
                      <a:r>
                        <a:rPr lang="en-US" sz="1100" b="0" i="0" u="none" strike="noStrike" kern="1200" baseline="0" dirty="0">
                          <a:solidFill>
                            <a:schemeClr val="dk1"/>
                          </a:solidFill>
                          <a:latin typeface="Calibri" panose="020F0502020204030204" pitchFamily="34" charset="0"/>
                          <a:ea typeface="+mn-ea"/>
                          <a:cs typeface="Calibri" panose="020F0502020204030204" pitchFamily="34" charset="0"/>
                        </a:rPr>
                        <a:t>Initial User Guide for School Certifying Officials to navigate Enrollment Manager.</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a:latin typeface="Calibri" panose="020F0502020204030204" pitchFamily="34" charset="0"/>
                          <a:cs typeface="Calibri" panose="020F0502020204030204" pitchFamily="34" charset="0"/>
                        </a:rPr>
                        <a:t>NTT-S</a:t>
                      </a:r>
                    </a:p>
                  </a:txBody>
                  <a:tcPr/>
                </a:tc>
                <a:extLst>
                  <a:ext uri="{0D108BD9-81ED-4DB2-BD59-A6C34878D82A}">
                    <a16:rowId xmlns:a16="http://schemas.microsoft.com/office/drawing/2014/main" val="2800172807"/>
                  </a:ext>
                </a:extLst>
              </a:tr>
            </a:tbl>
          </a:graphicData>
        </a:graphic>
      </p:graphicFrame>
    </p:spTree>
    <p:extLst>
      <p:ext uri="{BB962C8B-B14F-4D97-AF65-F5344CB8AC3E}">
        <p14:creationId xmlns:p14="http://schemas.microsoft.com/office/powerpoint/2010/main" val="112032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C4CB90-1013-8407-4233-89717B6B2C73}"/>
              </a:ext>
            </a:extLst>
          </p:cNvPr>
          <p:cNvSpPr txBox="1">
            <a:spLocks noGrp="1"/>
          </p:cNvSpPr>
          <p:nvPr>
            <p:ph type="title" idx="4294967295"/>
          </p:nvPr>
        </p:nvSpPr>
        <p:spPr>
          <a:xfrm>
            <a:off x="298174" y="139148"/>
            <a:ext cx="11893826" cy="3460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Calibri"/>
                <a:cs typeface="Calibri"/>
              </a:rPr>
              <a:t>IHL: VA Form 22-1999 Side A vs EM – Submitting an Enrollment  </a:t>
            </a:r>
            <a:br>
              <a:rPr lang="en-US" sz="2800" b="1" i="0" u="none" strike="noStrike" kern="1200" cap="none" spc="0" normalizeH="0" baseline="0" noProof="0">
                <a:ln>
                  <a:noFill/>
                </a:ln>
                <a:solidFill>
                  <a:srgbClr val="002060"/>
                </a:solidFill>
                <a:effectLst/>
                <a:uLnTx/>
                <a:uFillTx/>
                <a:latin typeface="Arial"/>
                <a:cs typeface="Calibri" panose="020F0502020204030204" pitchFamily="34" charset="0"/>
              </a:rPr>
            </a:br>
            <a:br>
              <a:rPr lang="en-US" sz="2800" b="1" i="0" u="none" strike="noStrike" kern="1200" cap="none" spc="0" normalizeH="0" baseline="0" noProof="0">
                <a:ln>
                  <a:noFill/>
                </a:ln>
                <a:solidFill>
                  <a:srgbClr val="002060"/>
                </a:solidFill>
                <a:effectLst/>
                <a:uLnTx/>
                <a:uFillTx/>
                <a:latin typeface="Arial"/>
                <a:cs typeface="Calibri" panose="020F0502020204030204" pitchFamily="34" charset="0"/>
              </a:rPr>
            </a:b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04909"/>
            <a:ext cx="11693801" cy="933723"/>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VA Form 22-1999 Side A and how the task is completed in EM. Each numbered task aligns with the numbered items in the pages that follow.</a:t>
            </a:r>
            <a:r>
              <a:rPr lang="en-US">
                <a:solidFill>
                  <a:srgbClr val="002060"/>
                </a:solidFill>
                <a:latin typeface="Arial"/>
                <a:cs typeface="Calibri"/>
              </a:rPr>
              <a:t> </a:t>
            </a:r>
            <a:endParaRPr kumimoji="0" lang="en-US"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12" name="Table 12">
            <a:extLst>
              <a:ext uri="{FF2B5EF4-FFF2-40B4-BE49-F238E27FC236}">
                <a16:creationId xmlns:a16="http://schemas.microsoft.com/office/drawing/2014/main" id="{828D92AD-035F-4DD6-9D27-71EADDD9C330}"/>
              </a:ext>
            </a:extLst>
          </p:cNvPr>
          <p:cNvGraphicFramePr>
            <a:graphicFrameLocks noGrp="1"/>
          </p:cNvGraphicFramePr>
          <p:nvPr>
            <p:extLst>
              <p:ext uri="{D42A27DB-BD31-4B8C-83A1-F6EECF244321}">
                <p14:modId xmlns:p14="http://schemas.microsoft.com/office/powerpoint/2010/main" val="813529864"/>
              </p:ext>
            </p:extLst>
          </p:nvPr>
        </p:nvGraphicFramePr>
        <p:xfrm>
          <a:off x="390525" y="1576263"/>
          <a:ext cx="11601449" cy="4450080"/>
        </p:xfrm>
        <a:graphic>
          <a:graphicData uri="http://schemas.openxmlformats.org/drawingml/2006/table">
            <a:tbl>
              <a:tblPr firstRow="1" bandRow="1">
                <a:tableStyleId>{5C22544A-7EE6-4342-B048-85BDC9FD1C3A}</a:tableStyleId>
              </a:tblPr>
              <a:tblGrid>
                <a:gridCol w="688645">
                  <a:extLst>
                    <a:ext uri="{9D8B030D-6E8A-4147-A177-3AD203B41FA5}">
                      <a16:colId xmlns:a16="http://schemas.microsoft.com/office/drawing/2014/main" val="1838318737"/>
                    </a:ext>
                  </a:extLst>
                </a:gridCol>
                <a:gridCol w="2253919">
                  <a:extLst>
                    <a:ext uri="{9D8B030D-6E8A-4147-A177-3AD203B41FA5}">
                      <a16:colId xmlns:a16="http://schemas.microsoft.com/office/drawing/2014/main" val="2694484242"/>
                    </a:ext>
                  </a:extLst>
                </a:gridCol>
                <a:gridCol w="4153355">
                  <a:extLst>
                    <a:ext uri="{9D8B030D-6E8A-4147-A177-3AD203B41FA5}">
                      <a16:colId xmlns:a16="http://schemas.microsoft.com/office/drawing/2014/main" val="2888116487"/>
                    </a:ext>
                  </a:extLst>
                </a:gridCol>
                <a:gridCol w="4505530">
                  <a:extLst>
                    <a:ext uri="{9D8B030D-6E8A-4147-A177-3AD203B41FA5}">
                      <a16:colId xmlns:a16="http://schemas.microsoft.com/office/drawing/2014/main" val="134663572"/>
                    </a:ext>
                  </a:extLst>
                </a:gridCol>
              </a:tblGrid>
              <a:tr h="2914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22-1999 Side A</a:t>
                      </a:r>
                    </a:p>
                  </a:txBody>
                  <a:tcPr anchor="ctr">
                    <a:solidFill>
                      <a:schemeClr val="accent2"/>
                    </a:solidFill>
                  </a:tcPr>
                </a:tc>
                <a:tc>
                  <a:txBody>
                    <a:bodyPr/>
                    <a:lstStyle/>
                    <a:p>
                      <a:pPr algn="ctr"/>
                      <a:r>
                        <a:rPr lang="en-US" sz="1600">
                          <a:latin typeface="Arial"/>
                          <a:cs typeface="Calibri"/>
                        </a:rPr>
                        <a:t>EM – IHL </a:t>
                      </a:r>
                    </a:p>
                  </a:txBody>
                  <a:tcPr anchor="ctr">
                    <a:solidFill>
                      <a:schemeClr val="accent2"/>
                    </a:solidFill>
                  </a:tcPr>
                </a:tc>
                <a:extLst>
                  <a:ext uri="{0D108BD9-81ED-4DB2-BD59-A6C34878D82A}">
                    <a16:rowId xmlns:a16="http://schemas.microsoft.com/office/drawing/2014/main" val="1574270989"/>
                  </a:ext>
                </a:extLst>
              </a:tr>
              <a:tr h="556479">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t>
                      </a:r>
                      <a:r>
                        <a:rPr kumimoji="0" lang="en-US" sz="1200" b="0" u="none" strike="noStrike" kern="1200" cap="none" spc="0" normalizeH="0" baseline="0" noProof="0">
                          <a:ln>
                            <a:noFill/>
                          </a:ln>
                          <a:solidFill>
                            <a:srgbClr val="002060"/>
                          </a:solidFill>
                          <a:effectLst/>
                          <a:uLnTx/>
                          <a:uFillTx/>
                          <a:latin typeface="Arial"/>
                          <a:cs typeface="Calibri"/>
                        </a:rPr>
                        <a:t>displays the student’s name after the student is created and/or searched and the user navigates to that profile. </a:t>
                      </a:r>
                      <a:r>
                        <a:rPr kumimoji="0" lang="en-US" sz="1200" b="0" i="0" u="none" strike="noStrike" kern="1200" cap="none" spc="0" normalizeH="0" baseline="0" noProof="0">
                          <a:ln>
                            <a:noFill/>
                          </a:ln>
                          <a:solidFill>
                            <a:srgbClr val="002060"/>
                          </a:solidFill>
                          <a:effectLst/>
                          <a:uLnTx/>
                          <a:uFillTx/>
                          <a:latin typeface="Arial"/>
                          <a:ea typeface="+mn-ea"/>
                          <a:cs typeface="Calibri"/>
                        </a:rPr>
                        <a:t>The student’s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3778721263"/>
                  </a:ext>
                </a:extLst>
              </a:tr>
              <a:tr h="556479">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Begin and End Date for Courses</a:t>
                      </a:r>
                    </a:p>
                  </a:txBody>
                  <a:tcPr anchor="ctr">
                    <a:solidFill>
                      <a:schemeClr val="bg1">
                        <a:lumMod val="95000"/>
                      </a:schemeClr>
                    </a:solidFill>
                  </a:tcPr>
                </a:tc>
                <a:tc>
                  <a:txBody>
                    <a:bodyPr/>
                    <a:lstStyle/>
                    <a:p>
                      <a:r>
                        <a:rPr lang="en-US" sz="1200">
                          <a:solidFill>
                            <a:srgbClr val="002060"/>
                          </a:solidFill>
                          <a:latin typeface="Arial"/>
                          <a:cs typeface="Calibri"/>
                        </a:rPr>
                        <a:t>SCOs wrote the begin and end date for the courses a student was taking.</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calendar icon to select the appropriate begin and end dates for student courses. SCOs may use preset enrollment dates to automatically fill in the begin and end dates.</a:t>
                      </a:r>
                    </a:p>
                  </a:txBody>
                  <a:tcPr anchor="ctr">
                    <a:solidFill>
                      <a:schemeClr val="bg1">
                        <a:lumMod val="95000"/>
                      </a:schemeClr>
                    </a:solidFill>
                  </a:tcPr>
                </a:tc>
                <a:extLst>
                  <a:ext uri="{0D108BD9-81ED-4DB2-BD59-A6C34878D82A}">
                    <a16:rowId xmlns:a16="http://schemas.microsoft.com/office/drawing/2014/main" val="1335723679"/>
                  </a:ext>
                </a:extLst>
              </a:tr>
              <a:tr h="397485">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Credit Hours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number of credit or clock hours for each type of course taken.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type the numerical values for the number of credit or clock hours for each type of course.</a:t>
                      </a:r>
                    </a:p>
                  </a:txBody>
                  <a:tcPr anchor="ctr">
                    <a:solidFill>
                      <a:srgbClr val="C7D7EB"/>
                    </a:solidFill>
                  </a:tcPr>
                </a:tc>
                <a:extLst>
                  <a:ext uri="{0D108BD9-81ED-4DB2-BD59-A6C34878D82A}">
                    <a16:rowId xmlns:a16="http://schemas.microsoft.com/office/drawing/2014/main" val="687942319"/>
                  </a:ext>
                </a:extLst>
              </a:tr>
              <a:tr h="238491">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Tuition and Fees </a:t>
                      </a:r>
                    </a:p>
                  </a:txBody>
                  <a:tcPr anchor="ctr">
                    <a:solidFill>
                      <a:schemeClr val="bg1">
                        <a:lumMod val="95000"/>
                      </a:schemeClr>
                    </a:solidFill>
                  </a:tcPr>
                </a:tc>
                <a:tc>
                  <a:txBody>
                    <a:bodyPr/>
                    <a:lstStyle/>
                    <a:p>
                      <a:r>
                        <a:rPr lang="en-US" sz="1200">
                          <a:solidFill>
                            <a:srgbClr val="002060"/>
                          </a:solidFill>
                          <a:latin typeface="Arial"/>
                          <a:cs typeface="Calibri"/>
                        </a:rPr>
                        <a:t>SCOs wrote the tuition and fees when required.</a:t>
                      </a:r>
                    </a:p>
                  </a:txBody>
                  <a:tcPr anchor="ctr">
                    <a:solidFill>
                      <a:schemeClr val="bg1">
                        <a:lumMod val="95000"/>
                      </a:schemeClr>
                    </a:solidFill>
                  </a:tcPr>
                </a:tc>
                <a:tc>
                  <a:txBody>
                    <a:bodyPr/>
                    <a:lstStyle/>
                    <a:p>
                      <a:r>
                        <a:rPr lang="en-US" sz="1200">
                          <a:solidFill>
                            <a:srgbClr val="002060"/>
                          </a:solidFill>
                          <a:latin typeface="Arial"/>
                          <a:cs typeface="Calibri"/>
                        </a:rPr>
                        <a:t>SCOs type the tuition and fees in EM when required.</a:t>
                      </a:r>
                    </a:p>
                  </a:txBody>
                  <a:tcPr anchor="ctr">
                    <a:solidFill>
                      <a:schemeClr val="bg1">
                        <a:lumMod val="95000"/>
                      </a:schemeClr>
                    </a:solidFill>
                  </a:tcPr>
                </a:tc>
                <a:extLst>
                  <a:ext uri="{0D108BD9-81ED-4DB2-BD59-A6C34878D82A}">
                    <a16:rowId xmlns:a16="http://schemas.microsoft.com/office/drawing/2014/main" val="115359269"/>
                  </a:ext>
                </a:extLst>
              </a:tr>
              <a:tr h="397485">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Vacation Period</a:t>
                      </a:r>
                    </a:p>
                  </a:txBody>
                  <a:tcPr anchor="ctr">
                    <a:solidFill>
                      <a:srgbClr val="C7D7EB"/>
                    </a:solidFill>
                  </a:tcPr>
                </a:tc>
                <a:tc>
                  <a:txBody>
                    <a:bodyPr/>
                    <a:lstStyle/>
                    <a:p>
                      <a:r>
                        <a:rPr lang="en-US" sz="1200">
                          <a:solidFill>
                            <a:srgbClr val="002060"/>
                          </a:solidFill>
                          <a:latin typeface="Arial"/>
                          <a:cs typeface="Calibri"/>
                        </a:rPr>
                        <a:t>SCOs wrote the vacation period data.</a:t>
                      </a:r>
                    </a:p>
                  </a:txBody>
                  <a:tcPr anchor="ctr">
                    <a:solidFill>
                      <a:srgbClr val="C7D7EB"/>
                    </a:solidFill>
                  </a:tcPr>
                </a:tc>
                <a:tc>
                  <a:txBody>
                    <a:bodyPr/>
                    <a:lstStyle/>
                    <a:p>
                      <a:r>
                        <a:rPr lang="en-US" sz="1200">
                          <a:solidFill>
                            <a:srgbClr val="002060"/>
                          </a:solidFill>
                          <a:latin typeface="Arial"/>
                          <a:cs typeface="Calibri"/>
                        </a:rPr>
                        <a:t>SCOs select the “Vacation period” button and populate the necessary data. Preset vacation dates can be selected in EM.</a:t>
                      </a:r>
                    </a:p>
                  </a:txBody>
                  <a:tcPr anchor="ctr">
                    <a:solidFill>
                      <a:srgbClr val="C7D7EB"/>
                    </a:solidFill>
                  </a:tcPr>
                </a:tc>
                <a:extLst>
                  <a:ext uri="{0D108BD9-81ED-4DB2-BD59-A6C34878D82A}">
                    <a16:rowId xmlns:a16="http://schemas.microsoft.com/office/drawing/2014/main" val="3978977706"/>
                  </a:ext>
                </a:extLst>
              </a:tr>
              <a:tr h="874468">
                <a:tc>
                  <a:txBody>
                    <a:bodyPr/>
                    <a:lstStyle/>
                    <a:p>
                      <a:pPr algn="ctr"/>
                      <a:r>
                        <a:rPr lang="en-US" sz="1200" b="1">
                          <a:latin typeface="Calibri"/>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student.</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SCOs add a VBA remark if needed. The selection of some VBA remarks require providing additional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002060"/>
                          </a:solidFill>
                          <a:effectLst/>
                          <a:latin typeface="Arial"/>
                          <a:ea typeface="+mn-ea"/>
                          <a:cs typeface="Calibri"/>
                        </a:rPr>
                        <a:t>SCOs should use the "Notes" section to capture student and school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1805043882"/>
                  </a:ext>
                </a:extLst>
              </a:tr>
              <a:tr h="397485">
                <a:tc>
                  <a:txBody>
                    <a:bodyPr/>
                    <a:lstStyle/>
                    <a:p>
                      <a:pPr algn="ctr"/>
                      <a:r>
                        <a:rPr lang="en-US" sz="1200" b="1">
                          <a:latin typeface="Calibri"/>
                          <a:cs typeface="Calibri"/>
                        </a:rPr>
                        <a:t>7</a:t>
                      </a:r>
                    </a:p>
                  </a:txBody>
                  <a:tcPr anchor="ctr">
                    <a:solidFill>
                      <a:srgbClr val="C7D7EB"/>
                    </a:solidFill>
                  </a:tcPr>
                </a:tc>
                <a:tc>
                  <a:txBody>
                    <a:bodyPr/>
                    <a:lstStyle/>
                    <a:p>
                      <a:pPr algn="ctr"/>
                      <a:r>
                        <a:rPr lang="en-US" sz="1200" b="1">
                          <a:solidFill>
                            <a:srgbClr val="002060"/>
                          </a:solidFill>
                          <a:latin typeface="Arial"/>
                          <a:cs typeface="Calibri"/>
                        </a:rPr>
                        <a:t>SCO Certification </a:t>
                      </a:r>
                    </a:p>
                  </a:txBody>
                  <a:tcPr anchor="ctr">
                    <a:solidFill>
                      <a:srgbClr val="C7D7EB"/>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rgbClr val="002060"/>
                          </a:solidFill>
                          <a:latin typeface="Arial"/>
                          <a:cs typeface="Calibri"/>
                        </a:rPr>
                        <a:t>SCOs certified enrollment by signing and then submitting the completed form to VA. </a:t>
                      </a:r>
                    </a:p>
                  </a:txBody>
                  <a:tcPr anchor="ctr">
                    <a:solidFill>
                      <a:srgbClr val="C7D7EB"/>
                    </a:solidFill>
                  </a:tcPr>
                </a:tc>
                <a:tc>
                  <a:txBody>
                    <a:bodyPr/>
                    <a:lstStyle/>
                    <a:p>
                      <a:r>
                        <a:rPr lang="en-US" sz="1200" b="0">
                          <a:solidFill>
                            <a:srgbClr val="002060"/>
                          </a:solidFill>
                          <a:latin typeface="Arial"/>
                          <a:cs typeface="Calibri"/>
                        </a:rPr>
                        <a:t>SCOs select the “Submit enrollment” button to transmit the enrollment to VA or select the “Save as draft” button.</a:t>
                      </a:r>
                    </a:p>
                  </a:txBody>
                  <a:tcPr anchor="ctr">
                    <a:solidFill>
                      <a:srgbClr val="C7D7EB"/>
                    </a:solidFill>
                  </a:tcPr>
                </a:tc>
                <a:extLst>
                  <a:ext uri="{0D108BD9-81ED-4DB2-BD59-A6C34878D82A}">
                    <a16:rowId xmlns:a16="http://schemas.microsoft.com/office/drawing/2014/main" val="676644028"/>
                  </a:ext>
                </a:extLst>
              </a:tr>
            </a:tbl>
          </a:graphicData>
        </a:graphic>
      </p:graphicFrame>
      <p:sp>
        <p:nvSpPr>
          <p:cNvPr id="11" name="Rectangle: Rounded Corners 3" descr="Return to table of contents button.">
            <a:hlinkClick r:id="rId2" action="ppaction://hlinksldjump"/>
            <a:extLst>
              <a:ext uri="{FF2B5EF4-FFF2-40B4-BE49-F238E27FC236}">
                <a16:creationId xmlns:a16="http://schemas.microsoft.com/office/drawing/2014/main" id="{887D307E-8D09-62C4-F5A0-B70803E2D8B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6" name="Rectangle: Rounded Corners 3" descr="Return to start of IHL sections. ">
            <a:hlinkClick r:id="rId3" action="ppaction://hlinksldjump"/>
            <a:extLst>
              <a:ext uri="{FF2B5EF4-FFF2-40B4-BE49-F238E27FC236}">
                <a16:creationId xmlns:a16="http://schemas.microsoft.com/office/drawing/2014/main" id="{AE4F8655-E49E-0DCA-4023-AAD45CF3CA75}"/>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F8126923-8E75-71AC-691C-DD85D4434266}"/>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7427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8514B3B6-D12D-1727-D6B0-61B46F3EA1B7}"/>
              </a:ext>
            </a:extLst>
          </p:cNvPr>
          <p:cNvSpPr txBox="1">
            <a:spLocks noGrp="1"/>
          </p:cNvSpPr>
          <p:nvPr>
            <p:ph type="title" idx="4294967295"/>
          </p:nvPr>
        </p:nvSpPr>
        <p:spPr>
          <a:xfrm>
            <a:off x="298546" y="1443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IHL: VA Form 22-1999 Side A</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pPr>
            <a:r>
              <a:rPr lang="en-US" b="1">
                <a:solidFill>
                  <a:srgbClr val="002060"/>
                </a:solidFill>
                <a:latin typeface="Arial"/>
                <a:cs typeface="Calibri"/>
              </a:rPr>
              <a:t>The following section aligns with VA Form 22-1999 Side A actions for Submitting an Enrollment in EM. </a:t>
            </a:r>
            <a:endParaRPr lang="en-US" sz="1800" b="1">
              <a:solidFill>
                <a:srgbClr val="002060"/>
              </a:solidFill>
              <a:latin typeface="Arial"/>
              <a:cs typeface="Calibri" panose="020F0502020204030204" pitchFamily="34" charset="0"/>
            </a:endParaRPr>
          </a:p>
        </p:txBody>
      </p:sp>
      <p:sp>
        <p:nvSpPr>
          <p:cNvPr id="2" name="Rectangle 1">
            <a:extLst>
              <a:ext uri="{FF2B5EF4-FFF2-40B4-BE49-F238E27FC236}">
                <a16:creationId xmlns:a16="http://schemas.microsoft.com/office/drawing/2014/main" id="{412761D7-215C-14B2-04C4-8653161A5C83}"/>
              </a:ext>
              <a:ext uri="{C183D7F6-B498-43B3-948B-1728B52AA6E4}">
                <adec:decorative xmlns:adec="http://schemas.microsoft.com/office/drawing/2017/decorative" val="1"/>
              </a:ext>
            </a:extLst>
          </p:cNvPr>
          <p:cNvSpPr/>
          <p:nvPr/>
        </p:nvSpPr>
        <p:spPr>
          <a:xfrm>
            <a:off x="454177" y="1369962"/>
            <a:ext cx="5567545"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800" b="1">
                <a:solidFill>
                  <a:srgbClr val="002060"/>
                </a:solidFill>
                <a:latin typeface="Arial"/>
                <a:cs typeface="Calibri"/>
              </a:rPr>
              <a:t>Submitting Enrollments</a:t>
            </a:r>
          </a:p>
        </p:txBody>
      </p:sp>
      <p:sp>
        <p:nvSpPr>
          <p:cNvPr id="35" name="TextBox 34">
            <a:extLst>
              <a:ext uri="{FF2B5EF4-FFF2-40B4-BE49-F238E27FC236}">
                <a16:creationId xmlns:a16="http://schemas.microsoft.com/office/drawing/2014/main" id="{A4270B22-6E13-F9D7-5B4F-147CFF7D14E3}"/>
              </a:ext>
            </a:extLst>
          </p:cNvPr>
          <p:cNvSpPr txBox="1"/>
          <p:nvPr/>
        </p:nvSpPr>
        <p:spPr>
          <a:xfrm>
            <a:off x="308945" y="1908945"/>
            <a:ext cx="5932916" cy="4561524"/>
          </a:xfrm>
          <a:prstGeom prst="rect">
            <a:avLst/>
          </a:prstGeom>
          <a:noFill/>
        </p:spPr>
        <p:txBody>
          <a:bodyPr wrap="square" lIns="0" tIns="0" rIns="0" bIns="0" rtlCol="0" anchor="t">
            <a:noAutofit/>
          </a:bodyPr>
          <a:lstStyle/>
          <a:p>
            <a:pPr defTabSz="228600">
              <a:spcAft>
                <a:spcPts val="1200"/>
              </a:spcAft>
            </a:pPr>
            <a:r>
              <a:rPr lang="en-US" sz="1600" noProof="0">
                <a:solidFill>
                  <a:srgbClr val="002060"/>
                </a:solidFill>
                <a:latin typeface="Arial"/>
                <a:cs typeface="Calibri"/>
              </a:rPr>
              <a:t>Please note the following while reviewing this form:</a:t>
            </a:r>
            <a:r>
              <a:rPr lang="en-US" sz="1600">
                <a:solidFill>
                  <a:srgbClr val="002060"/>
                </a:solidFill>
                <a:latin typeface="Arial"/>
                <a:cs typeface="Calibri"/>
              </a:rPr>
              <a:t> </a:t>
            </a:r>
            <a:endParaRPr lang="en-US" sz="1600" noProof="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sz="1600" b="1" noProof="0">
                <a:solidFill>
                  <a:srgbClr val="002060"/>
                </a:solidFill>
                <a:latin typeface="Arial"/>
                <a:cs typeface="Calibri"/>
              </a:rPr>
              <a:t>“CTRL” + select </a:t>
            </a:r>
            <a:r>
              <a:rPr lang="en-US" sz="1600" noProof="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sz="1600" b="1" i="0" u="none" strike="noStrike" kern="1200" cap="none" spc="0" normalizeH="0" baseline="0" noProof="0">
                <a:ln>
                  <a:noFill/>
                </a:ln>
                <a:solidFill>
                  <a:srgbClr val="002060"/>
                </a:solidFill>
                <a:effectLst/>
                <a:uLnTx/>
                <a:uFillTx/>
                <a:latin typeface="Arial"/>
                <a:cs typeface="Calibri"/>
              </a:rPr>
              <a:t>VA File Numbers </a:t>
            </a:r>
            <a:r>
              <a:rPr kumimoji="0" lang="en-US" sz="1600" b="0" i="0" u="none" strike="noStrike" kern="1200" cap="none" spc="0" normalizeH="0" baseline="0" noProof="0">
                <a:ln>
                  <a:noFill/>
                </a:ln>
                <a:solidFill>
                  <a:srgbClr val="002060"/>
                </a:solidFill>
                <a:effectLst/>
                <a:uLnTx/>
                <a:uFillTx/>
                <a:latin typeface="Arial"/>
                <a:ea typeface="MS Mincho"/>
                <a:cs typeface="Calibri"/>
              </a:rPr>
              <a:t>(Box 2 on 22-1999)</a:t>
            </a:r>
            <a:r>
              <a:rPr kumimoji="0" lang="en-US" sz="1600" b="1" i="0" u="none" strike="noStrike" kern="1200" cap="none" spc="0" normalizeH="0" baseline="0" noProof="0">
                <a:ln>
                  <a:noFill/>
                </a:ln>
                <a:solidFill>
                  <a:srgbClr val="002060"/>
                </a:solidFill>
                <a:effectLst/>
                <a:uLnTx/>
                <a:uFillTx/>
                <a:latin typeface="Arial"/>
                <a:cs typeface="Calibri"/>
              </a:rPr>
              <a:t> </a:t>
            </a:r>
            <a:r>
              <a:rPr kumimoji="0" lang="en-US" sz="1600" b="0" i="0" u="none" strike="noStrike" kern="1200" cap="none" spc="0" normalizeH="0" baseline="0" noProof="0">
                <a:ln>
                  <a:noFill/>
                </a:ln>
                <a:solidFill>
                  <a:srgbClr val="002060"/>
                </a:solidFill>
                <a:effectLst/>
                <a:uLnTx/>
                <a:uFillTx/>
                <a:latin typeface="Arial"/>
                <a:cs typeface="Calibri"/>
              </a:rPr>
              <a:t>are only </a:t>
            </a:r>
            <a:r>
              <a:rPr kumimoji="0" lang="en-US" sz="1600"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sz="160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1600">
                <a:solidFill>
                  <a:srgbClr val="002060"/>
                </a:solidFill>
                <a:latin typeface="Arial"/>
                <a:cs typeface="Calibri"/>
              </a:rPr>
              <a:t> </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1600" b="0" i="0" u="none" strike="noStrike" kern="1200" cap="none" spc="0" normalizeH="0" baseline="0" noProof="0">
                <a:ln>
                  <a:noFill/>
                </a:ln>
                <a:solidFill>
                  <a:srgbClr val="002060"/>
                </a:solidFill>
                <a:effectLst/>
                <a:uLnTx/>
                <a:uFillTx/>
                <a:latin typeface="Arial"/>
                <a:ea typeface="MS Mincho"/>
                <a:cs typeface="Calibri"/>
              </a:rPr>
              <a:t>(Box 4 on 22-1999)</a:t>
            </a:r>
            <a:r>
              <a:rPr kumimoji="0" lang="en-US" sz="1600" b="1" i="0" u="none" strike="noStrike" kern="1200" cap="none" spc="0" normalizeH="0" baseline="0" noProof="0">
                <a:ln>
                  <a:noFill/>
                </a:ln>
                <a:solidFill>
                  <a:srgbClr val="002060"/>
                </a:solidFill>
                <a:effectLst/>
                <a:uLnTx/>
                <a:uFillTx/>
                <a:latin typeface="Arial"/>
                <a:ea typeface="MS Mincho"/>
                <a:cs typeface="Calibri"/>
              </a:rPr>
              <a:t> </a:t>
            </a:r>
            <a:r>
              <a:rPr kumimoji="0" lang="en-US" sz="1600"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sz="1600">
              <a:solidFill>
                <a:srgbClr val="002060"/>
              </a:solidFill>
              <a:latin typeface="Arial"/>
              <a:ea typeface="MS Mincho"/>
              <a:cs typeface="Calibri"/>
            </a:endParaRPr>
          </a:p>
          <a:p>
            <a:pPr marL="342900" indent="-342900" defTabSz="228600">
              <a:spcAft>
                <a:spcPts val="1200"/>
              </a:spcAft>
              <a:buFont typeface="Arial" panose="020B0604020202020204" pitchFamily="34" charset="0"/>
              <a:buChar char="•"/>
            </a:pPr>
            <a:r>
              <a:rPr lang="en-US" sz="1600">
                <a:solidFill>
                  <a:srgbClr val="002060"/>
                </a:solidFill>
                <a:latin typeface="Arial"/>
                <a:ea typeface="MS Mincho"/>
                <a:cs typeface="Calibri"/>
              </a:rPr>
              <a:t>Yellow Ribbon and % eligibility is shown on the Benefits tab of a Student’s Profile and is inputted by VA. If the student is 100% eligible, the SCO can select </a:t>
            </a:r>
            <a:r>
              <a:rPr lang="en-US" sz="1600" b="1">
                <a:solidFill>
                  <a:srgbClr val="002060"/>
                </a:solidFill>
                <a:latin typeface="Arial"/>
                <a:ea typeface="MS Mincho"/>
                <a:cs typeface="Calibri"/>
              </a:rPr>
              <a:t>Yellow Ribbon Recipient </a:t>
            </a:r>
            <a:r>
              <a:rPr lang="en-US" sz="1600">
                <a:solidFill>
                  <a:srgbClr val="002060"/>
                </a:solidFill>
                <a:latin typeface="Arial"/>
                <a:ea typeface="MS Mincho"/>
                <a:cs typeface="Calibri"/>
              </a:rPr>
              <a:t>(Box 7b and 12 on 22-1999)</a:t>
            </a:r>
            <a:r>
              <a:rPr lang="en-US" sz="1600" b="1">
                <a:solidFill>
                  <a:srgbClr val="002060"/>
                </a:solidFill>
                <a:latin typeface="Arial"/>
                <a:ea typeface="MS Mincho"/>
                <a:cs typeface="Calibri"/>
              </a:rPr>
              <a:t> </a:t>
            </a:r>
            <a:r>
              <a:rPr lang="en-US" sz="1600">
                <a:solidFill>
                  <a:srgbClr val="002060"/>
                </a:solidFill>
                <a:latin typeface="Arial"/>
                <a:ea typeface="MS Mincho"/>
                <a:cs typeface="Calibri"/>
              </a:rPr>
              <a:t>when creating an enrollment. </a:t>
            </a:r>
            <a:endParaRPr lang="en-US" sz="1600" b="0" i="0" u="none" strike="noStrike" kern="1200" cap="none" spc="0" normalizeH="0" baseline="0" noProof="0">
              <a:ln>
                <a:noFill/>
              </a:ln>
              <a:solidFill>
                <a:srgbClr val="002060"/>
              </a:solidFill>
              <a:effectLst/>
              <a:uLnTx/>
              <a:uFillTx/>
              <a:latin typeface="Arial"/>
              <a:ea typeface="MS Mincho"/>
              <a:cs typeface="Calibri" panose="020F0502020204030204" pitchFamily="34" charset="0"/>
            </a:endParaRPr>
          </a:p>
        </p:txBody>
      </p:sp>
      <p:pic>
        <p:nvPicPr>
          <p:cNvPr id="19" name="Picture 18" descr="Paper 22-1999 Side A Form with highlighted fields. Fields are highlighted according to whether they align to the Submitting an Enrollment process, Creating a Student process, or both in Enrollment Manager. Submitting Enrollments fields are highlighted and illustrated by callout numbers of 1,2,3,4,5,6, and 7. ">
            <a:extLst>
              <a:ext uri="{FF2B5EF4-FFF2-40B4-BE49-F238E27FC236}">
                <a16:creationId xmlns:a16="http://schemas.microsoft.com/office/drawing/2014/main" id="{37A5559B-D1E5-21A6-4342-5DC302F1D089}"/>
              </a:ext>
            </a:extLst>
          </p:cNvPr>
          <p:cNvPicPr>
            <a:picLocks noChangeAspect="1"/>
          </p:cNvPicPr>
          <p:nvPr/>
        </p:nvPicPr>
        <p:blipFill rotWithShape="1">
          <a:blip r:embed="rId2"/>
          <a:srcRect l="1830" t="4515" r="2671" b="4899"/>
          <a:stretch/>
        </p:blipFill>
        <p:spPr>
          <a:xfrm>
            <a:off x="6438900" y="80021"/>
            <a:ext cx="5657850" cy="6200331"/>
          </a:xfrm>
          <a:prstGeom prst="rect">
            <a:avLst/>
          </a:prstGeom>
        </p:spPr>
      </p:pic>
      <p:sp>
        <p:nvSpPr>
          <p:cNvPr id="7" name="Rectangle 6">
            <a:extLst>
              <a:ext uri="{FF2B5EF4-FFF2-40B4-BE49-F238E27FC236}">
                <a16:creationId xmlns:a16="http://schemas.microsoft.com/office/drawing/2014/main" id="{89321219-4EF0-061D-31E3-6AA05CEED175}"/>
              </a:ext>
              <a:ext uri="{C183D7F6-B498-43B3-948B-1728B52AA6E4}">
                <adec:decorative xmlns:adec="http://schemas.microsoft.com/office/drawing/2017/decorative" val="1"/>
              </a:ext>
            </a:extLst>
          </p:cNvPr>
          <p:cNvSpPr/>
          <p:nvPr/>
        </p:nvSpPr>
        <p:spPr>
          <a:xfrm>
            <a:off x="6491226" y="577648"/>
            <a:ext cx="3123596" cy="52773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D1E93A9-19F4-5950-6DA9-DC902B614B2B}"/>
              </a:ext>
              <a:ext uri="{C183D7F6-B498-43B3-948B-1728B52AA6E4}">
                <adec:decorative xmlns:adec="http://schemas.microsoft.com/office/drawing/2017/decorative" val="1"/>
              </a:ext>
            </a:extLst>
          </p:cNvPr>
          <p:cNvSpPr/>
          <p:nvPr/>
        </p:nvSpPr>
        <p:spPr>
          <a:xfrm>
            <a:off x="6507731" y="1105382"/>
            <a:ext cx="3110707" cy="81940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A8D445-D129-3DB7-8764-B0B4D689E055}"/>
              </a:ext>
              <a:ext uri="{C183D7F6-B498-43B3-948B-1728B52AA6E4}">
                <adec:decorative xmlns:adec="http://schemas.microsoft.com/office/drawing/2017/decorative" val="1"/>
              </a:ext>
            </a:extLst>
          </p:cNvPr>
          <p:cNvSpPr/>
          <p:nvPr/>
        </p:nvSpPr>
        <p:spPr>
          <a:xfrm>
            <a:off x="9634943" y="597524"/>
            <a:ext cx="2446488" cy="112394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208400A-5232-363D-4A3B-26E92F5185E3}"/>
              </a:ext>
              <a:ext uri="{C183D7F6-B498-43B3-948B-1728B52AA6E4}">
                <adec:decorative xmlns:adec="http://schemas.microsoft.com/office/drawing/2017/decorative" val="1"/>
              </a:ext>
            </a:extLst>
          </p:cNvPr>
          <p:cNvSpPr/>
          <p:nvPr/>
        </p:nvSpPr>
        <p:spPr>
          <a:xfrm>
            <a:off x="6491225" y="2065729"/>
            <a:ext cx="1160555" cy="989531"/>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D54BCC3-1787-1E34-EE03-69C7B9B731AD}"/>
              </a:ext>
              <a:ext uri="{C183D7F6-B498-43B3-948B-1728B52AA6E4}">
                <adec:decorative xmlns:adec="http://schemas.microsoft.com/office/drawing/2017/decorative" val="1"/>
              </a:ext>
            </a:extLst>
          </p:cNvPr>
          <p:cNvSpPr/>
          <p:nvPr/>
        </p:nvSpPr>
        <p:spPr>
          <a:xfrm>
            <a:off x="9614822" y="2071709"/>
            <a:ext cx="643310" cy="977570"/>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E3D8379-4D45-C34F-AF04-D750E7A37363}"/>
              </a:ext>
              <a:ext uri="{C183D7F6-B498-43B3-948B-1728B52AA6E4}">
                <adec:decorative xmlns:adec="http://schemas.microsoft.com/office/drawing/2017/decorative" val="1"/>
              </a:ext>
            </a:extLst>
          </p:cNvPr>
          <p:cNvSpPr/>
          <p:nvPr/>
        </p:nvSpPr>
        <p:spPr>
          <a:xfrm>
            <a:off x="7704104" y="2083411"/>
            <a:ext cx="1829377" cy="954166"/>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2CA9952-8F7B-F67B-BC2C-BA309A13B527}"/>
              </a:ext>
              <a:ext uri="{C183D7F6-B498-43B3-948B-1728B52AA6E4}">
                <adec:decorative xmlns:adec="http://schemas.microsoft.com/office/drawing/2017/decorative" val="1"/>
              </a:ext>
            </a:extLst>
          </p:cNvPr>
          <p:cNvSpPr/>
          <p:nvPr/>
        </p:nvSpPr>
        <p:spPr>
          <a:xfrm>
            <a:off x="6499264" y="3065103"/>
            <a:ext cx="1160555" cy="767199"/>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A0BFCBF-B67A-9D65-2F86-F22E6C629452}"/>
              </a:ext>
              <a:ext uri="{C183D7F6-B498-43B3-948B-1728B52AA6E4}">
                <adec:decorative xmlns:adec="http://schemas.microsoft.com/office/drawing/2017/decorative" val="1"/>
              </a:ext>
            </a:extLst>
          </p:cNvPr>
          <p:cNvSpPr/>
          <p:nvPr/>
        </p:nvSpPr>
        <p:spPr>
          <a:xfrm>
            <a:off x="6472479" y="5822957"/>
            <a:ext cx="5590691" cy="45739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95F9279-6929-CE96-9C29-E9656A138BD7}"/>
              </a:ext>
              <a:ext uri="{C183D7F6-B498-43B3-948B-1728B52AA6E4}">
                <adec:decorative xmlns:adec="http://schemas.microsoft.com/office/drawing/2017/decorative" val="1"/>
              </a:ext>
            </a:extLst>
          </p:cNvPr>
          <p:cNvSpPr/>
          <p:nvPr/>
        </p:nvSpPr>
        <p:spPr>
          <a:xfrm>
            <a:off x="6480936" y="4992334"/>
            <a:ext cx="5590691" cy="29933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B4DC26-F97E-F3D3-44EC-595447A569A9}"/>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grpSp>
        <p:nvGrpSpPr>
          <p:cNvPr id="4" name="Group 3" descr="Paper 22-1999 Side A Form with highlighted fields. Fields are highlighted according to whether they align to the Submitting an Enrollment process, Creating a Student process, or both in Enrollment Manager. Submitting Enrollments fields are highlighted and illustrated by callout numbers of 1,2,3,4,5,6, and 7. &#10;&#10;This first one is a green circle with a &quot;1&quot; in the middle.">
            <a:extLst>
              <a:ext uri="{FF2B5EF4-FFF2-40B4-BE49-F238E27FC236}">
                <a16:creationId xmlns:a16="http://schemas.microsoft.com/office/drawing/2014/main" id="{23928608-E00E-4E85-D614-674B6C926CBC}"/>
              </a:ext>
            </a:extLst>
          </p:cNvPr>
          <p:cNvGrpSpPr/>
          <p:nvPr/>
        </p:nvGrpSpPr>
        <p:grpSpPr>
          <a:xfrm>
            <a:off x="8247608" y="671075"/>
            <a:ext cx="434307" cy="434307"/>
            <a:chOff x="8554625" y="-545463"/>
            <a:chExt cx="434307" cy="434307"/>
          </a:xfrm>
        </p:grpSpPr>
        <p:sp>
          <p:nvSpPr>
            <p:cNvPr id="8" name="Oval 7">
              <a:extLst>
                <a:ext uri="{FF2B5EF4-FFF2-40B4-BE49-F238E27FC236}">
                  <a16:creationId xmlns:a16="http://schemas.microsoft.com/office/drawing/2014/main" id="{015C4FB4-DED0-3F4E-79EF-484CD05CCE4D}"/>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dge 1 with solid fill">
              <a:hlinkClick r:id="rId3" action="ppaction://hlinksldjump"/>
              <a:extLst>
                <a:ext uri="{FF2B5EF4-FFF2-40B4-BE49-F238E27FC236}">
                  <a16:creationId xmlns:a16="http://schemas.microsoft.com/office/drawing/2014/main" id="{8812ED5B-B330-F62E-E8A3-2BEDC183D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grpSp>
        <p:nvGrpSpPr>
          <p:cNvPr id="18" name="Group 17" descr="Green circle with a &quot;2&quot; in the middle.">
            <a:extLst>
              <a:ext uri="{FF2B5EF4-FFF2-40B4-BE49-F238E27FC236}">
                <a16:creationId xmlns:a16="http://schemas.microsoft.com/office/drawing/2014/main" id="{CA65045C-D758-A1C4-431A-8579512D4878}"/>
              </a:ext>
            </a:extLst>
          </p:cNvPr>
          <p:cNvGrpSpPr/>
          <p:nvPr/>
        </p:nvGrpSpPr>
        <p:grpSpPr>
          <a:xfrm>
            <a:off x="6861041" y="2626674"/>
            <a:ext cx="436999" cy="436999"/>
            <a:chOff x="10349594" y="-524906"/>
            <a:chExt cx="436999" cy="436999"/>
          </a:xfrm>
        </p:grpSpPr>
        <p:sp>
          <p:nvSpPr>
            <p:cNvPr id="20" name="Oval 19">
              <a:extLst>
                <a:ext uri="{FF2B5EF4-FFF2-40B4-BE49-F238E27FC236}">
                  <a16:creationId xmlns:a16="http://schemas.microsoft.com/office/drawing/2014/main" id="{29958E9D-1360-03AC-8DAA-85B1E611B837}"/>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Badge with solid fill">
              <a:hlinkClick r:id="rId6" action="ppaction://hlinksldjump"/>
              <a:extLst>
                <a:ext uri="{FF2B5EF4-FFF2-40B4-BE49-F238E27FC236}">
                  <a16:creationId xmlns:a16="http://schemas.microsoft.com/office/drawing/2014/main" id="{6C513B54-6C42-723B-A779-DE91BBF53E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49594" y="-524906"/>
              <a:ext cx="436999" cy="436999"/>
            </a:xfrm>
            <a:prstGeom prst="rect">
              <a:avLst/>
            </a:prstGeom>
          </p:spPr>
        </p:pic>
      </p:grpSp>
      <p:grpSp>
        <p:nvGrpSpPr>
          <p:cNvPr id="50" name="Group 49" descr="Green circle with a &quot;3&quot; in the middle.">
            <a:extLst>
              <a:ext uri="{FF2B5EF4-FFF2-40B4-BE49-F238E27FC236}">
                <a16:creationId xmlns:a16="http://schemas.microsoft.com/office/drawing/2014/main" id="{AEF910B6-3105-47BF-D22D-506ECB9C2676}"/>
              </a:ext>
            </a:extLst>
          </p:cNvPr>
          <p:cNvGrpSpPr/>
          <p:nvPr/>
        </p:nvGrpSpPr>
        <p:grpSpPr>
          <a:xfrm>
            <a:off x="8206408" y="2626674"/>
            <a:ext cx="436999" cy="436999"/>
            <a:chOff x="8612692" y="-402419"/>
            <a:chExt cx="436999" cy="436999"/>
          </a:xfrm>
        </p:grpSpPr>
        <p:sp>
          <p:nvSpPr>
            <p:cNvPr id="51" name="Oval 50">
              <a:extLst>
                <a:ext uri="{FF2B5EF4-FFF2-40B4-BE49-F238E27FC236}">
                  <a16:creationId xmlns:a16="http://schemas.microsoft.com/office/drawing/2014/main" id="{1EA00BF3-00C0-C5ED-1FCD-5E36F79553BF}"/>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Badge 3 with solid fill">
              <a:hlinkClick r:id="rId6" action="ppaction://hlinksldjump"/>
              <a:extLst>
                <a:ext uri="{FF2B5EF4-FFF2-40B4-BE49-F238E27FC236}">
                  <a16:creationId xmlns:a16="http://schemas.microsoft.com/office/drawing/2014/main" id="{51B5236B-868F-4687-D13B-C8C11354BA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2692" y="-402419"/>
              <a:ext cx="436999" cy="436999"/>
            </a:xfrm>
            <a:prstGeom prst="rect">
              <a:avLst/>
            </a:prstGeom>
          </p:spPr>
        </p:pic>
      </p:grpSp>
      <p:grpSp>
        <p:nvGrpSpPr>
          <p:cNvPr id="5" name="Group 4" descr="Green circle with a &quot;4&quot; in the middle.">
            <a:extLst>
              <a:ext uri="{FF2B5EF4-FFF2-40B4-BE49-F238E27FC236}">
                <a16:creationId xmlns:a16="http://schemas.microsoft.com/office/drawing/2014/main" id="{1EC875D2-0A0E-DC61-6555-F8C4F2393ACE}"/>
              </a:ext>
              <a:ext uri="{C183D7F6-B498-43B3-948B-1728B52AA6E4}">
                <adec:decorative xmlns:adec="http://schemas.microsoft.com/office/drawing/2017/decorative" val="0"/>
              </a:ext>
            </a:extLst>
          </p:cNvPr>
          <p:cNvGrpSpPr/>
          <p:nvPr/>
        </p:nvGrpSpPr>
        <p:grpSpPr>
          <a:xfrm>
            <a:off x="9732159" y="2611859"/>
            <a:ext cx="436999" cy="436999"/>
            <a:chOff x="9768707" y="-780797"/>
            <a:chExt cx="436999" cy="436999"/>
          </a:xfrm>
        </p:grpSpPr>
        <p:sp>
          <p:nvSpPr>
            <p:cNvPr id="23" name="Oval 22">
              <a:extLst>
                <a:ext uri="{FF2B5EF4-FFF2-40B4-BE49-F238E27FC236}">
                  <a16:creationId xmlns:a16="http://schemas.microsoft.com/office/drawing/2014/main" id="{3A27D145-7237-EBD3-FDCD-6E0AE7897C32}"/>
                </a:ext>
              </a:extLst>
            </p:cNvPr>
            <p:cNvSpPr/>
            <p:nvPr/>
          </p:nvSpPr>
          <p:spPr>
            <a:xfrm>
              <a:off x="9850046" y="-699458"/>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Badge 4 with solid fill">
              <a:hlinkClick r:id="rId6" action="ppaction://hlinksldjump"/>
              <a:extLst>
                <a:ext uri="{FF2B5EF4-FFF2-40B4-BE49-F238E27FC236}">
                  <a16:creationId xmlns:a16="http://schemas.microsoft.com/office/drawing/2014/main" id="{5F858049-8CC7-6643-6EC2-4CAA6FDC0C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68707" y="-780797"/>
              <a:ext cx="436999" cy="436999"/>
            </a:xfrm>
            <a:prstGeom prst="rect">
              <a:avLst/>
            </a:prstGeom>
          </p:spPr>
        </p:pic>
      </p:grpSp>
      <p:grpSp>
        <p:nvGrpSpPr>
          <p:cNvPr id="40" name="Group 39" descr="Green circle with a &quot;5&quot; in the middle.">
            <a:extLst>
              <a:ext uri="{FF2B5EF4-FFF2-40B4-BE49-F238E27FC236}">
                <a16:creationId xmlns:a16="http://schemas.microsoft.com/office/drawing/2014/main" id="{1C20B09F-D34A-D4F2-F35E-88400A56FFA3}"/>
              </a:ext>
            </a:extLst>
          </p:cNvPr>
          <p:cNvGrpSpPr/>
          <p:nvPr/>
        </p:nvGrpSpPr>
        <p:grpSpPr>
          <a:xfrm>
            <a:off x="6832410" y="3407718"/>
            <a:ext cx="436999" cy="436999"/>
            <a:chOff x="8112325" y="-568256"/>
            <a:chExt cx="436999" cy="436999"/>
          </a:xfrm>
        </p:grpSpPr>
        <p:sp>
          <p:nvSpPr>
            <p:cNvPr id="41" name="TextBox 40">
              <a:extLst>
                <a:ext uri="{FF2B5EF4-FFF2-40B4-BE49-F238E27FC236}">
                  <a16:creationId xmlns:a16="http://schemas.microsoft.com/office/drawing/2014/main" id="{591085D3-C07F-92C1-F9CF-1D2306A3D698}"/>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42" name="Oval 41">
              <a:extLst>
                <a:ext uri="{FF2B5EF4-FFF2-40B4-BE49-F238E27FC236}">
                  <a16:creationId xmlns:a16="http://schemas.microsoft.com/office/drawing/2014/main" id="{257FF486-2A80-CD42-3AAC-7E10C5438F3F}"/>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Badge 5 with solid fill">
              <a:hlinkClick r:id="rId13" action="ppaction://hlinksldjump"/>
              <a:extLst>
                <a:ext uri="{FF2B5EF4-FFF2-40B4-BE49-F238E27FC236}">
                  <a16:creationId xmlns:a16="http://schemas.microsoft.com/office/drawing/2014/main" id="{34AD20B3-312C-76C5-028D-10A5ACE17B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12325" y="-568256"/>
              <a:ext cx="436999" cy="436999"/>
            </a:xfrm>
            <a:prstGeom prst="rect">
              <a:avLst/>
            </a:prstGeom>
          </p:spPr>
        </p:pic>
      </p:grpSp>
      <p:grpSp>
        <p:nvGrpSpPr>
          <p:cNvPr id="44" name="Group 43" descr="Green circle with a &quot;6&quot; in the middle.">
            <a:extLst>
              <a:ext uri="{FF2B5EF4-FFF2-40B4-BE49-F238E27FC236}">
                <a16:creationId xmlns:a16="http://schemas.microsoft.com/office/drawing/2014/main" id="{AFCE996B-37F6-C59C-145E-35D4E57B52A7}"/>
              </a:ext>
            </a:extLst>
          </p:cNvPr>
          <p:cNvGrpSpPr/>
          <p:nvPr/>
        </p:nvGrpSpPr>
        <p:grpSpPr>
          <a:xfrm>
            <a:off x="8547424" y="4964807"/>
            <a:ext cx="436999" cy="436999"/>
            <a:chOff x="5731220" y="-598616"/>
            <a:chExt cx="436999" cy="436999"/>
          </a:xfrm>
        </p:grpSpPr>
        <p:sp>
          <p:nvSpPr>
            <p:cNvPr id="45" name="Oval 44">
              <a:extLst>
                <a:ext uri="{FF2B5EF4-FFF2-40B4-BE49-F238E27FC236}">
                  <a16:creationId xmlns:a16="http://schemas.microsoft.com/office/drawing/2014/main" id="{3BC78909-5E88-662E-A2B9-F7926091AA6B}"/>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Badge 6 with solid fill">
              <a:hlinkClick r:id="rId13" action="ppaction://hlinksldjump"/>
              <a:extLst>
                <a:ext uri="{FF2B5EF4-FFF2-40B4-BE49-F238E27FC236}">
                  <a16:creationId xmlns:a16="http://schemas.microsoft.com/office/drawing/2014/main" id="{4E49C07C-F8FB-549C-5310-F0F289162E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31220" y="-598616"/>
              <a:ext cx="436999" cy="436999"/>
            </a:xfrm>
            <a:prstGeom prst="rect">
              <a:avLst/>
            </a:prstGeom>
          </p:spPr>
        </p:pic>
      </p:grpSp>
      <p:grpSp>
        <p:nvGrpSpPr>
          <p:cNvPr id="47" name="Group 46" descr="Green circle with a &quot;7&quot; in the middle.">
            <a:extLst>
              <a:ext uri="{FF2B5EF4-FFF2-40B4-BE49-F238E27FC236}">
                <a16:creationId xmlns:a16="http://schemas.microsoft.com/office/drawing/2014/main" id="{CD1B4A25-FFCB-2FC7-AE64-576134CAB5E9}"/>
              </a:ext>
            </a:extLst>
          </p:cNvPr>
          <p:cNvGrpSpPr/>
          <p:nvPr/>
        </p:nvGrpSpPr>
        <p:grpSpPr>
          <a:xfrm>
            <a:off x="9251424" y="5896166"/>
            <a:ext cx="434308" cy="434308"/>
            <a:chOff x="4071485" y="-579295"/>
            <a:chExt cx="434308" cy="434308"/>
          </a:xfrm>
        </p:grpSpPr>
        <p:sp>
          <p:nvSpPr>
            <p:cNvPr id="48" name="Oval 47">
              <a:extLst>
                <a:ext uri="{FF2B5EF4-FFF2-40B4-BE49-F238E27FC236}">
                  <a16:creationId xmlns:a16="http://schemas.microsoft.com/office/drawing/2014/main" id="{59738A14-5682-5C28-B42B-DE34675C3EC9}"/>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Badge 7 with solid fill">
              <a:hlinkClick r:id="rId13" action="ppaction://hlinksldjump"/>
              <a:extLst>
                <a:ext uri="{FF2B5EF4-FFF2-40B4-BE49-F238E27FC236}">
                  <a16:creationId xmlns:a16="http://schemas.microsoft.com/office/drawing/2014/main" id="{9054612C-45C4-9ECA-C5B3-48FC50D1CB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71485" y="-579295"/>
              <a:ext cx="434308" cy="434308"/>
            </a:xfrm>
            <a:prstGeom prst="rect">
              <a:avLst/>
            </a:prstGeom>
          </p:spPr>
        </p:pic>
      </p:grpSp>
      <p:sp>
        <p:nvSpPr>
          <p:cNvPr id="3" name="Rectangle: Rounded Corners 3" descr="Return to table of contents button.">
            <a:hlinkClick r:id="rId20" action="ppaction://hlinksldjump"/>
            <a:extLst>
              <a:ext uri="{FF2B5EF4-FFF2-40B4-BE49-F238E27FC236}">
                <a16:creationId xmlns:a16="http://schemas.microsoft.com/office/drawing/2014/main" id="{FF0035FD-8D88-D633-9AE6-1E6DD9477DB5}"/>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0"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9" name="Rectangle: Rounded Corners 3" descr="Return to start of IHL sections. ">
            <a:hlinkClick r:id="rId21" action="ppaction://hlinksldjump"/>
            <a:extLst>
              <a:ext uri="{FF2B5EF4-FFF2-40B4-BE49-F238E27FC236}">
                <a16:creationId xmlns:a16="http://schemas.microsoft.com/office/drawing/2014/main" id="{E69A94BD-6B19-A4E7-8947-5284FAACF07D}"/>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0"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529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3826BE-A012-4EFA-ABF3-D185E5E9A12E}"/>
              </a:ext>
            </a:extLst>
          </p:cNvPr>
          <p:cNvSpPr>
            <a:spLocks noGrp="1"/>
          </p:cNvSpPr>
          <p:nvPr>
            <p:ph type="title"/>
          </p:nvPr>
        </p:nvSpPr>
        <p:spPr>
          <a:xfrm>
            <a:off x="292223" y="139148"/>
            <a:ext cx="11430000" cy="470173"/>
          </a:xfrm>
        </p:spPr>
        <p:txBody>
          <a:bodyPr/>
          <a:lstStyle/>
          <a:p>
            <a:r>
              <a:rPr lang="en-US" sz="2800">
                <a:solidFill>
                  <a:srgbClr val="002060"/>
                </a:solidFill>
                <a:latin typeface="Arial"/>
                <a:cs typeface="Calibri"/>
              </a:rPr>
              <a:t>IHL: EM</a:t>
            </a:r>
            <a:r>
              <a:rPr lang="en-US" sz="2800" baseline="0">
                <a:solidFill>
                  <a:srgbClr val="002060"/>
                </a:solidFill>
                <a:latin typeface="Arial"/>
                <a:cs typeface="Calibri"/>
              </a:rPr>
              <a:t> View of Submitting an Enrollment</a:t>
            </a:r>
            <a:r>
              <a:rPr lang="en-US" sz="2800">
                <a:solidFill>
                  <a:srgbClr val="002060"/>
                </a:solidFill>
                <a:latin typeface="Arial"/>
                <a:cs typeface="Calibri"/>
              </a:rPr>
              <a:t> </a:t>
            </a:r>
            <a:endParaRPr lang="en-US" sz="2800">
              <a:solidFill>
                <a:srgbClr val="002060"/>
              </a:solidFill>
              <a:latin typeface="Arial"/>
            </a:endParaRPr>
          </a:p>
        </p:txBody>
      </p:sp>
      <p:sp>
        <p:nvSpPr>
          <p:cNvPr id="19" name="TextBox 18">
            <a:extLst>
              <a:ext uri="{FF2B5EF4-FFF2-40B4-BE49-F238E27FC236}">
                <a16:creationId xmlns:a16="http://schemas.microsoft.com/office/drawing/2014/main" id="{87D5D3C7-FBDB-2775-E081-F376F76D8518}"/>
              </a:ext>
            </a:extLst>
          </p:cNvPr>
          <p:cNvSpPr txBox="1"/>
          <p:nvPr/>
        </p:nvSpPr>
        <p:spPr>
          <a:xfrm>
            <a:off x="298174" y="583624"/>
            <a:ext cx="11202880" cy="576582"/>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4279"/>
                </a:solidFill>
                <a:effectLst/>
                <a:uLnTx/>
                <a:uFillTx/>
                <a:latin typeface="Arial"/>
                <a:cs typeface="Calibri"/>
              </a:rPr>
              <a:t>To learn how to navigate to the Student Profile, go</a:t>
            </a:r>
            <a:r>
              <a:rPr lang="en-US" sz="2000">
                <a:solidFill>
                  <a:srgbClr val="004279"/>
                </a:solidFill>
                <a:latin typeface="Arial"/>
                <a:cs typeface="Calibri"/>
              </a:rPr>
              <a:t> to the </a:t>
            </a:r>
            <a:r>
              <a:rPr kumimoji="0" lang="en-US" sz="2000" b="1" i="0" u="none" strike="noStrike" kern="1200" cap="none" spc="0" normalizeH="0" baseline="0" noProof="0">
                <a:ln>
                  <a:noFill/>
                </a:ln>
                <a:solidFill>
                  <a:srgbClr val="004279"/>
                </a:solidFill>
                <a:effectLst/>
                <a:uLnTx/>
                <a:uFillTx/>
                <a:latin typeface="Arial"/>
                <a:cs typeface="Calibri"/>
              </a:rPr>
              <a:t>EM User Guide </a:t>
            </a:r>
            <a:r>
              <a:rPr kumimoji="0" lang="en-US" sz="2000" b="0" i="0" u="none" strike="noStrike" kern="1200" cap="none" spc="0" normalizeH="0" baseline="0" noProof="0">
                <a:ln>
                  <a:noFill/>
                </a:ln>
                <a:solidFill>
                  <a:srgbClr val="004279"/>
                </a:solidFill>
                <a:effectLst/>
                <a:uLnTx/>
                <a:uFillTx/>
                <a:latin typeface="Arial"/>
                <a:cs typeface="Calibri"/>
              </a:rPr>
              <a:t>on the </a:t>
            </a:r>
            <a:r>
              <a:rPr kumimoji="0" lang="en-US" sz="2000" b="0" i="0" u="none" strike="noStrike" kern="1200" cap="none" spc="0" normalizeH="0" baseline="0" noProof="0">
                <a:ln>
                  <a:noFill/>
                </a:ln>
                <a:solidFill>
                  <a:srgbClr val="004279"/>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4279"/>
                </a:solidFill>
                <a:effectLst/>
                <a:uLnTx/>
                <a:uFillTx/>
                <a:latin typeface="Arial"/>
                <a:cs typeface="Calibri"/>
              </a:rPr>
              <a:t> page</a:t>
            </a:r>
            <a:r>
              <a:rPr lang="en-US" sz="2000">
                <a:solidFill>
                  <a:srgbClr val="004279"/>
                </a:solidFill>
                <a:latin typeface="Arial"/>
                <a:cs typeface="Calibri"/>
              </a:rPr>
              <a:t>. </a:t>
            </a:r>
            <a:endParaRPr lang="en-US" sz="2000" b="0" i="0" u="none" strike="noStrike" kern="1200" cap="none" spc="0" normalizeH="0" baseline="0" noProof="0">
              <a:ln>
                <a:noFill/>
              </a:ln>
              <a:solidFill>
                <a:srgbClr val="004279"/>
              </a:solidFill>
              <a:effectLst/>
              <a:uLnTx/>
              <a:uFillTx/>
              <a:latin typeface="Arial"/>
              <a:cs typeface="Calibri"/>
            </a:endParaRPr>
          </a:p>
        </p:txBody>
      </p:sp>
      <p:sp>
        <p:nvSpPr>
          <p:cNvPr id="12" name="TextBox 11">
            <a:extLst>
              <a:ext uri="{FF2B5EF4-FFF2-40B4-BE49-F238E27FC236}">
                <a16:creationId xmlns:a16="http://schemas.microsoft.com/office/drawing/2014/main" id="{558E37CD-1B53-6467-4891-F93677006686}"/>
              </a:ext>
            </a:extLst>
          </p:cNvPr>
          <p:cNvSpPr txBox="1"/>
          <p:nvPr/>
        </p:nvSpPr>
        <p:spPr>
          <a:xfrm>
            <a:off x="419690" y="1503202"/>
            <a:ext cx="4252670" cy="871403"/>
          </a:xfrm>
          <a:prstGeom prst="rect">
            <a:avLst/>
          </a:prstGeom>
          <a:noFill/>
        </p:spPr>
        <p:txBody>
          <a:bodyPr wrap="square" lIns="0" tIns="0" rIns="0" bIns="0" rtlCol="0">
            <a:noAutofit/>
          </a:bodyPr>
          <a:lstStyle/>
          <a:p>
            <a:pPr algn="l" defTabSz="228600">
              <a:spcAft>
                <a:spcPts val="1200"/>
              </a:spcAft>
            </a:pPr>
            <a:r>
              <a:rPr kumimoji="0" lang="en-US" sz="2000" b="0" i="0" u="none" strike="noStrike" kern="1200" cap="none" spc="0" normalizeH="0" baseline="0" noProof="0">
                <a:ln>
                  <a:noFill/>
                </a:ln>
                <a:solidFill>
                  <a:srgbClr val="004279"/>
                </a:solidFill>
                <a:effectLst/>
                <a:uLnTx/>
                <a:uFillTx/>
                <a:latin typeface="Arial"/>
                <a:cs typeface="Calibri"/>
              </a:rPr>
              <a:t>To create an enrollment for a student, select the “</a:t>
            </a:r>
            <a:r>
              <a:rPr kumimoji="0" lang="en-US" sz="2000" b="1" i="0" u="none" strike="noStrike" kern="1200" cap="none" spc="0" normalizeH="0" baseline="0" noProof="0">
                <a:ln>
                  <a:noFill/>
                </a:ln>
                <a:solidFill>
                  <a:srgbClr val="004279"/>
                </a:solidFill>
                <a:effectLst/>
                <a:uLnTx/>
                <a:uFillTx/>
                <a:latin typeface="Arial"/>
                <a:cs typeface="Calibri"/>
              </a:rPr>
              <a:t>Add enrollment</a:t>
            </a:r>
            <a:r>
              <a:rPr kumimoji="0" lang="en-US" sz="2000" b="0" i="0" u="none" strike="noStrike" kern="1200" cap="none" spc="0" normalizeH="0" baseline="0" noProof="0">
                <a:ln>
                  <a:noFill/>
                </a:ln>
                <a:solidFill>
                  <a:srgbClr val="004279"/>
                </a:solidFill>
                <a:effectLst/>
                <a:uLnTx/>
                <a:uFillTx/>
                <a:latin typeface="Arial"/>
                <a:cs typeface="Calibri"/>
              </a:rPr>
              <a:t>” button.</a:t>
            </a:r>
            <a:endParaRPr lang="en-US" sz="2000" noProof="0"/>
          </a:p>
        </p:txBody>
      </p:sp>
      <p:sp>
        <p:nvSpPr>
          <p:cNvPr id="14" name="TextBox 13">
            <a:extLst>
              <a:ext uri="{FF2B5EF4-FFF2-40B4-BE49-F238E27FC236}">
                <a16:creationId xmlns:a16="http://schemas.microsoft.com/office/drawing/2014/main" id="{5C4FBC82-30C4-4CDD-BFD4-E0B1E6E39214}"/>
              </a:ext>
            </a:extLst>
          </p:cNvPr>
          <p:cNvSpPr txBox="1"/>
          <p:nvPr/>
        </p:nvSpPr>
        <p:spPr>
          <a:xfrm>
            <a:off x="250594" y="2335626"/>
            <a:ext cx="4590862" cy="359524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lang="en-US" sz="1600" b="1">
                <a:solidFill>
                  <a:srgbClr val="004279"/>
                </a:solidFill>
                <a:latin typeface="Arial"/>
                <a:cs typeface="Calibri"/>
              </a:rPr>
              <a:t>1. </a:t>
            </a:r>
            <a:endParaRPr lang="en-US" sz="1600" b="1">
              <a:solidFill>
                <a:srgbClr val="004279"/>
              </a:solidFill>
              <a:latin typeface="Arial"/>
              <a:cs typeface="Calibri" panose="020F0502020204030204" pitchFamily="34" charset="0"/>
            </a:endParaRPr>
          </a:p>
          <a:p>
            <a:pPr algn="ctr" defTabSz="228600">
              <a:defRPr/>
            </a:pPr>
            <a:r>
              <a:rPr kumimoji="0" lang="en-US" sz="1600" b="1" i="0" u="none" strike="noStrike" kern="1200" cap="none" spc="0" normalizeH="0" baseline="0" noProof="0">
                <a:ln>
                  <a:noFill/>
                </a:ln>
                <a:solidFill>
                  <a:srgbClr val="004279"/>
                </a:solidFill>
                <a:effectLst/>
                <a:uLnTx/>
                <a:uFillTx/>
                <a:latin typeface="Arial"/>
                <a:cs typeface="Calibri"/>
              </a:rPr>
              <a:t>Located at the top of the screen, EM displays the student’s name once the student is created and/or found in EM and you navigate to that Student’s profile.</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4279"/>
              </a:solidFill>
              <a:latin typeface="Arial"/>
              <a:cs typeface="Calibri" panose="020F0502020204030204" pitchFamily="34" charset="0"/>
            </a:endParaRPr>
          </a:p>
          <a:p>
            <a:pPr algn="ctr" defTabSz="228600">
              <a:defRPr/>
            </a:pPr>
            <a:r>
              <a:rPr kumimoji="0" lang="en-US" sz="1600" b="1" i="0" u="none" strike="noStrike" kern="1200" cap="none" spc="0" normalizeH="0" baseline="0" noProof="0">
                <a:ln>
                  <a:noFill/>
                </a:ln>
                <a:solidFill>
                  <a:srgbClr val="004279"/>
                </a:solidFill>
                <a:effectLst/>
                <a:uLnTx/>
                <a:uFillTx/>
                <a:latin typeface="Arial"/>
                <a:cs typeface="Calibri"/>
              </a:rPr>
              <a:t>The student’s address </a:t>
            </a:r>
            <a:r>
              <a:rPr lang="en-US" sz="1600" b="1">
                <a:solidFill>
                  <a:srgbClr val="004279"/>
                </a:solidFill>
                <a:latin typeface="Arial"/>
                <a:cs typeface="Calibri"/>
              </a:rPr>
              <a:t>is located</a:t>
            </a:r>
            <a:r>
              <a:rPr kumimoji="0" lang="en-US" sz="1600" b="1" i="0" u="none" strike="noStrike" kern="1200" cap="none" spc="0" normalizeH="0" baseline="0" noProof="0">
                <a:ln>
                  <a:noFill/>
                </a:ln>
                <a:solidFill>
                  <a:srgbClr val="004279"/>
                </a:solidFill>
                <a:effectLst/>
                <a:uLnTx/>
                <a:uFillTx/>
                <a:latin typeface="Arial"/>
                <a:cs typeface="Calibri"/>
              </a:rPr>
              <a:t> on the right-hand bottom side of</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the screen.</a:t>
            </a:r>
            <a:endParaRPr lang="en-US" sz="1600" b="1" i="0" u="none" strike="noStrike" kern="1200" cap="none" spc="0" normalizeH="0" baseline="0" noProof="0">
              <a:ln>
                <a:noFill/>
              </a:ln>
              <a:solidFill>
                <a:srgbClr val="004279"/>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a:p>
            <a:pPr algn="ctr" defTabSz="228600">
              <a:defRPr/>
            </a:pPr>
            <a:r>
              <a:rPr lang="en-US" sz="1600" b="1">
                <a:solidFill>
                  <a:schemeClr val="accent2"/>
                </a:solidFill>
                <a:effectLst/>
                <a:latin typeface="Arial"/>
                <a:ea typeface="Times New Roman" panose="02020603050405020304" pitchFamily="18" charset="0"/>
                <a:cs typeface="Calibri"/>
              </a:rPr>
              <a:t>Note: SCOs can add multiple enrollments at once by selecting the "Add multiple enrollment" button or add one enrollment by selecting "Add one enrollment" button.</a:t>
            </a:r>
            <a:endParaRPr lang="en-US" sz="1600" b="1" i="0" u="none" strike="noStrike" kern="1200" cap="none" spc="0" normalizeH="0" baseline="0" noProof="0">
              <a:ln>
                <a:noFill/>
              </a:ln>
              <a:solidFill>
                <a:schemeClr val="accent2"/>
              </a:solidFill>
              <a:effectLst/>
              <a:uLnTx/>
              <a:uFillTx/>
              <a:latin typeface="Arial"/>
              <a:cs typeface="Calibri"/>
            </a:endParaRPr>
          </a:p>
        </p:txBody>
      </p:sp>
      <p:cxnSp>
        <p:nvCxnSpPr>
          <p:cNvPr id="5" name="Straight Arrow Connector 4" descr="Arrow pointing to circle &quot;1&quot;.">
            <a:extLst>
              <a:ext uri="{FF2B5EF4-FFF2-40B4-BE49-F238E27FC236}">
                <a16:creationId xmlns:a16="http://schemas.microsoft.com/office/drawing/2014/main" id="{BB42E147-61C3-409F-9C96-5E55F05C7989}"/>
              </a:ext>
            </a:extLst>
          </p:cNvPr>
          <p:cNvCxnSpPr>
            <a:cxnSpLocks/>
          </p:cNvCxnSpPr>
          <p:nvPr/>
        </p:nvCxnSpPr>
        <p:spPr>
          <a:xfrm flipV="1">
            <a:off x="4581625" y="1784741"/>
            <a:ext cx="210725" cy="61555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404B916-CDE8-D36B-4318-C8CC9D9A2E47}"/>
              </a:ext>
              <a:ext uri="{C183D7F6-B498-43B3-948B-1728B52AA6E4}">
                <adec:decorative xmlns:adec="http://schemas.microsoft.com/office/drawing/2017/decorative" val="1"/>
              </a:ext>
            </a:extLst>
          </p:cNvPr>
          <p:cNvGrpSpPr/>
          <p:nvPr/>
        </p:nvGrpSpPr>
        <p:grpSpPr>
          <a:xfrm>
            <a:off x="4712357" y="1356892"/>
            <a:ext cx="434307" cy="434307"/>
            <a:chOff x="8554625" y="-545463"/>
            <a:chExt cx="434307" cy="434307"/>
          </a:xfrm>
        </p:grpSpPr>
        <p:sp>
          <p:nvSpPr>
            <p:cNvPr id="7" name="Oval 6">
              <a:extLst>
                <a:ext uri="{FF2B5EF4-FFF2-40B4-BE49-F238E27FC236}">
                  <a16:creationId xmlns:a16="http://schemas.microsoft.com/office/drawing/2014/main" id="{64F7299F-9973-8AFF-763C-F610D785A66C}"/>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hlinkClick r:id="rId3" action="ppaction://hlinksldjump"/>
              <a:extLst>
                <a:ext uri="{FF2B5EF4-FFF2-40B4-BE49-F238E27FC236}">
                  <a16:creationId xmlns:a16="http://schemas.microsoft.com/office/drawing/2014/main" id="{071F6E36-E1BF-0509-5EEE-3B6E322E77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grpSp>
        <p:nvGrpSpPr>
          <p:cNvPr id="3" name="Group 2" descr="EM's view of the Student Profile. The student's name is at the top, and there are 6 tabs: Enrollments, Student Info, Programs, Benefits, Notes, and History. The contact information is in the bottom right corner. There is a highlight box around the Add enrollment button.">
            <a:extLst>
              <a:ext uri="{FF2B5EF4-FFF2-40B4-BE49-F238E27FC236}">
                <a16:creationId xmlns:a16="http://schemas.microsoft.com/office/drawing/2014/main" id="{30C2B572-5A03-E1DB-CFE3-A05D0FEFD8A5}"/>
              </a:ext>
            </a:extLst>
          </p:cNvPr>
          <p:cNvGrpSpPr/>
          <p:nvPr/>
        </p:nvGrpSpPr>
        <p:grpSpPr>
          <a:xfrm>
            <a:off x="5146664" y="1286050"/>
            <a:ext cx="6878760" cy="4664499"/>
            <a:chOff x="5146664" y="1286050"/>
            <a:chExt cx="6878760" cy="4664499"/>
          </a:xfrm>
        </p:grpSpPr>
        <p:pic>
          <p:nvPicPr>
            <p:cNvPr id="17412" name="Picture 4" descr="EM's view of the Studetn Profile. The student's name is at the top, and there are 6 tabs: Enrollments, Student Info, Programs, Benefits, Notes, and History. The contact infomration is in the irhgt bottom corner. ">
              <a:extLst>
                <a:ext uri="{FF2B5EF4-FFF2-40B4-BE49-F238E27FC236}">
                  <a16:creationId xmlns:a16="http://schemas.microsoft.com/office/drawing/2014/main" id="{C375B8CE-FF0D-BEA6-2DB6-6C87794ADD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65"/>
            <a:stretch/>
          </p:blipFill>
          <p:spPr bwMode="auto">
            <a:xfrm>
              <a:off x="5146664" y="1286050"/>
              <a:ext cx="6878760" cy="466449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967978A5-2917-AAC7-6AF7-4D64B895D110}"/>
                </a:ext>
                <a:ext uri="{C183D7F6-B498-43B3-948B-1728B52AA6E4}">
                  <adec:decorative xmlns:adec="http://schemas.microsoft.com/office/drawing/2017/decorative" val="1"/>
                </a:ext>
              </a:extLst>
            </p:cNvPr>
            <p:cNvSpPr/>
            <p:nvPr/>
          </p:nvSpPr>
          <p:spPr>
            <a:xfrm>
              <a:off x="9027319" y="2400300"/>
              <a:ext cx="945356"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3" name="Rectangle: Rounded Corners 3" descr="Return to table of contents button.">
            <a:hlinkClick r:id="rId7" action="ppaction://hlinksldjump"/>
            <a:extLst>
              <a:ext uri="{FF2B5EF4-FFF2-40B4-BE49-F238E27FC236}">
                <a16:creationId xmlns:a16="http://schemas.microsoft.com/office/drawing/2014/main" id="{6E5D131D-9FAB-E6BC-004B-35ECA74AF03A}"/>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IHL sections. ">
            <a:hlinkClick r:id="rId8" action="ppaction://hlinksldjump"/>
            <a:extLst>
              <a:ext uri="{FF2B5EF4-FFF2-40B4-BE49-F238E27FC236}">
                <a16:creationId xmlns:a16="http://schemas.microsoft.com/office/drawing/2014/main" id="{D16DD865-AD15-3F35-BE5A-FC962AE296AE}"/>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053E0B1-AE29-D5FD-D005-E4F1029D1379}"/>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813925EE-35DD-C923-F16B-C7E5D5BF291B}"/>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34006" t="48736" r="49144" b="45248"/>
          <a:stretch/>
        </p:blipFill>
        <p:spPr>
          <a:xfrm>
            <a:off x="7463817" y="2335626"/>
            <a:ext cx="1498566" cy="300960"/>
          </a:xfrm>
          <a:prstGeom prst="rect">
            <a:avLst/>
          </a:prstGeom>
        </p:spPr>
      </p:pic>
    </p:spTree>
    <p:extLst>
      <p:ext uri="{BB962C8B-B14F-4D97-AF65-F5344CB8AC3E}">
        <p14:creationId xmlns:p14="http://schemas.microsoft.com/office/powerpoint/2010/main" val="87939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C3AD0-330A-3921-4587-538EA8D84FF2}"/>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E5CCDC9A-794A-5A8B-D13F-617D96E15719}"/>
              </a:ext>
            </a:extLst>
          </p:cNvPr>
          <p:cNvSpPr txBox="1">
            <a:spLocks noGrp="1"/>
          </p:cNvSpPr>
          <p:nvPr>
            <p:ph type="title" idx="4294967295"/>
          </p:nvPr>
        </p:nvSpPr>
        <p:spPr>
          <a:xfrm>
            <a:off x="298174" y="139148"/>
            <a:ext cx="7420279" cy="78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2800" dirty="0">
                <a:solidFill>
                  <a:srgbClr val="002060"/>
                </a:solidFill>
                <a:latin typeface="Arial"/>
                <a:cs typeface="Calibri"/>
              </a:rPr>
              <a:t>IHL: EM</a:t>
            </a:r>
            <a:r>
              <a:rPr lang="en-US" sz="2800" baseline="0" dirty="0">
                <a:solidFill>
                  <a:srgbClr val="002060"/>
                </a:solidFill>
                <a:latin typeface="Arial"/>
                <a:cs typeface="Calibri"/>
              </a:rPr>
              <a:t> View of Submitting an Enrollment </a:t>
            </a:r>
            <a:r>
              <a:rPr lang="en-US" sz="2800" baseline="0" dirty="0">
                <a:solidFill>
                  <a:schemeClr val="bg1"/>
                </a:solidFill>
                <a:latin typeface="Arial"/>
                <a:cs typeface="Calibri"/>
              </a:rPr>
              <a:t>(Continued 1)</a:t>
            </a:r>
            <a:r>
              <a:rPr lang="en-US" sz="2800" dirty="0">
                <a:solidFill>
                  <a:schemeClr val="bg1"/>
                </a:solidFill>
                <a:latin typeface="Arial"/>
                <a:cs typeface="Calibri"/>
              </a:rPr>
              <a:t> </a:t>
            </a:r>
            <a:endParaRPr kumimoji="0" lang="en-US" sz="2800" b="1" i="0" u="none" strike="noStrike" kern="1200" cap="none" spc="0" normalizeH="0" baseline="0" noProof="0" dirty="0">
              <a:ln>
                <a:noFill/>
              </a:ln>
              <a:solidFill>
                <a:schemeClr val="bg1"/>
              </a:solidFill>
              <a:effectLst/>
              <a:uLnTx/>
              <a:uFillTx/>
              <a:latin typeface="Arial"/>
              <a:cs typeface="Calibri" panose="020F0502020204030204" pitchFamily="34" charset="0"/>
              <a:hlinkClick r:id="rId2" action="ppaction://hlinksldjump">
                <a:extLst>
                  <a:ext uri="{A12FA001-AC4F-418D-AE19-62706E023703}">
                    <ahyp:hlinkClr xmlns:ahyp="http://schemas.microsoft.com/office/drawing/2018/hyperlinkcolor" val="tx"/>
                  </a:ext>
                </a:extLst>
              </a:hlinkClick>
            </a:endParaRPr>
          </a:p>
        </p:txBody>
      </p:sp>
      <p:sp>
        <p:nvSpPr>
          <p:cNvPr id="9" name="TextBox 8" descr="Screenshot that outlines the process to include Enrollment Information when adding an enrollment for an IHL institution.&#10;&#10;2.&#10;SCOs select the calendar icon to select the appropriate begin and end dates for student courses. SCOs also use preset enrollment dates to automatically fill in the begin and end dates.&#10;">
            <a:extLst>
              <a:ext uri="{FF2B5EF4-FFF2-40B4-BE49-F238E27FC236}">
                <a16:creationId xmlns:a16="http://schemas.microsoft.com/office/drawing/2014/main" id="{06224D50-F923-A028-25CA-AC17BDAC9D54}"/>
              </a:ext>
            </a:extLst>
          </p:cNvPr>
          <p:cNvSpPr txBox="1"/>
          <p:nvPr/>
        </p:nvSpPr>
        <p:spPr>
          <a:xfrm>
            <a:off x="398474" y="998746"/>
            <a:ext cx="6002325" cy="200012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4279"/>
                </a:solidFill>
                <a:latin typeface="Arial"/>
                <a:cs typeface="Calibri"/>
              </a:rPr>
              <a:t>2</a:t>
            </a:r>
            <a:r>
              <a:rPr kumimoji="0" lang="en-US" sz="1600" b="1" i="0" u="none" strike="noStrike" kern="1200" cap="none" spc="0" normalizeH="0" baseline="0" noProof="0">
                <a:ln>
                  <a:noFill/>
                </a:ln>
                <a:solidFill>
                  <a:srgbClr val="004279"/>
                </a:solidFill>
                <a:effectLst/>
                <a:uLnTx/>
                <a:uFillTx/>
                <a:latin typeface="Arial"/>
                <a:cs typeface="Calibri"/>
              </a:rPr>
              <a:t>.</a:t>
            </a:r>
            <a:endParaRPr lang="en-US" sz="1600" b="1" i="0" u="none" strike="noStrike" kern="1200" cap="none" spc="0" normalizeH="0" baseline="0" noProof="0">
              <a:ln>
                <a:noFill/>
              </a:ln>
              <a:solidFill>
                <a:srgbClr val="004279"/>
              </a:solidFill>
              <a:effectLst/>
              <a:uLnTx/>
              <a:uFillTx/>
              <a:latin typeface="Arial"/>
              <a:cs typeface="Calibri"/>
            </a:endParaRPr>
          </a:p>
          <a:p>
            <a:pPr algn="ctr" defTabSz="228600"/>
            <a:r>
              <a:rPr lang="en-US" sz="1600" b="1">
                <a:solidFill>
                  <a:srgbClr val="004279"/>
                </a:solidFill>
                <a:latin typeface="Arial"/>
                <a:cs typeface="Calibri"/>
              </a:rPr>
              <a:t>Select the Training facility from the dropdown. Use the “Enrollment name” field to select a pre-entered preset enrollment from dropdown (optional) or type in a name.</a:t>
            </a:r>
          </a:p>
          <a:p>
            <a:pPr algn="ctr" defTabSz="228600"/>
            <a:r>
              <a:rPr lang="en-US" sz="1600" b="1">
                <a:solidFill>
                  <a:srgbClr val="004279"/>
                </a:solidFill>
                <a:latin typeface="Arial"/>
                <a:cs typeface="Calibri"/>
              </a:rPr>
              <a:t>Select the calendar icon to choose the “Begin date” and “End date” for student courses if preset enrollment dates were not used. </a:t>
            </a:r>
          </a:p>
        </p:txBody>
      </p:sp>
      <p:cxnSp>
        <p:nvCxnSpPr>
          <p:cNvPr id="4" name="Straight Arrow Connector 3" descr="Arrow pointing to circle &quot;2&quot;.">
            <a:extLst>
              <a:ext uri="{FF2B5EF4-FFF2-40B4-BE49-F238E27FC236}">
                <a16:creationId xmlns:a16="http://schemas.microsoft.com/office/drawing/2014/main" id="{E8AA3FDC-0AA4-12AA-7986-28DC8BDAF7C6}"/>
              </a:ext>
            </a:extLst>
          </p:cNvPr>
          <p:cNvCxnSpPr>
            <a:cxnSpLocks/>
            <a:stCxn id="9" idx="3"/>
            <a:endCxn id="6" idx="1"/>
          </p:cNvCxnSpPr>
          <p:nvPr/>
        </p:nvCxnSpPr>
        <p:spPr>
          <a:xfrm>
            <a:off x="6400799" y="1998807"/>
            <a:ext cx="910815" cy="32757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5958B1C-21DA-5FCB-01C8-9CC312C74B68}"/>
              </a:ext>
              <a:ext uri="{C183D7F6-B498-43B3-948B-1728B52AA6E4}">
                <adec:decorative xmlns:adec="http://schemas.microsoft.com/office/drawing/2017/decorative" val="1"/>
              </a:ext>
            </a:extLst>
          </p:cNvPr>
          <p:cNvGrpSpPr/>
          <p:nvPr/>
        </p:nvGrpSpPr>
        <p:grpSpPr>
          <a:xfrm>
            <a:off x="7311614" y="2107885"/>
            <a:ext cx="436999" cy="436999"/>
            <a:chOff x="10349594" y="-524906"/>
            <a:chExt cx="436999" cy="436999"/>
          </a:xfrm>
        </p:grpSpPr>
        <p:sp>
          <p:nvSpPr>
            <p:cNvPr id="5" name="Oval 4">
              <a:extLst>
                <a:ext uri="{FF2B5EF4-FFF2-40B4-BE49-F238E27FC236}">
                  <a16:creationId xmlns:a16="http://schemas.microsoft.com/office/drawing/2014/main" id="{00263213-708C-2C11-9078-018B49A4A56F}"/>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with solid fill">
              <a:hlinkClick r:id="rId3" action="ppaction://hlinksldjump"/>
              <a:extLst>
                <a:ext uri="{FF2B5EF4-FFF2-40B4-BE49-F238E27FC236}">
                  <a16:creationId xmlns:a16="http://schemas.microsoft.com/office/drawing/2014/main" id="{46DB0CF0-40CD-76A2-A7E3-124459EC2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9594" y="-524906"/>
              <a:ext cx="436999" cy="436999"/>
            </a:xfrm>
            <a:prstGeom prst="rect">
              <a:avLst/>
            </a:prstGeom>
          </p:spPr>
        </p:pic>
      </p:grpSp>
      <p:grpSp>
        <p:nvGrpSpPr>
          <p:cNvPr id="10" name="Group 9" descr="Screenshot that outlines the process to include Enrollment Information when adding an enrollment for an IHL institution.">
            <a:extLst>
              <a:ext uri="{FF2B5EF4-FFF2-40B4-BE49-F238E27FC236}">
                <a16:creationId xmlns:a16="http://schemas.microsoft.com/office/drawing/2014/main" id="{073217D6-E023-47AF-8393-DF6D5FFDB666}"/>
              </a:ext>
            </a:extLst>
          </p:cNvPr>
          <p:cNvGrpSpPr/>
          <p:nvPr/>
        </p:nvGrpSpPr>
        <p:grpSpPr>
          <a:xfrm>
            <a:off x="7944070" y="36576"/>
            <a:ext cx="4014762" cy="6332545"/>
            <a:chOff x="8011324" y="168509"/>
            <a:chExt cx="4014762" cy="6332545"/>
          </a:xfrm>
        </p:grpSpPr>
        <p:pic>
          <p:nvPicPr>
            <p:cNvPr id="41996" name="Picture 12">
              <a:extLst>
                <a:ext uri="{FF2B5EF4-FFF2-40B4-BE49-F238E27FC236}">
                  <a16:creationId xmlns:a16="http://schemas.microsoft.com/office/drawing/2014/main" id="{90701616-2C65-DA5D-F357-5E61FD26DA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1324" y="168509"/>
              <a:ext cx="4014762" cy="351430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42000" name="Picture 16">
              <a:extLst>
                <a:ext uri="{FF2B5EF4-FFF2-40B4-BE49-F238E27FC236}">
                  <a16:creationId xmlns:a16="http://schemas.microsoft.com/office/drawing/2014/main" id="{3E7D295D-1654-577A-49AC-50BB15661B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023"/>
            <a:stretch/>
          </p:blipFill>
          <p:spPr bwMode="auto">
            <a:xfrm>
              <a:off x="8011324" y="3682815"/>
              <a:ext cx="4012328" cy="281823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47D665E0-B877-8C02-0B77-78A9E2363209}"/>
              </a:ext>
            </a:extLst>
          </p:cNvPr>
          <p:cNvSpPr txBox="1"/>
          <p:nvPr/>
        </p:nvSpPr>
        <p:spPr>
          <a:xfrm>
            <a:off x="818062" y="3198729"/>
            <a:ext cx="4151728" cy="143472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3.</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Type the numerical values for the type of credit or clock hours.</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21" name="Straight Arrow Connector 20" descr="Arrow pointing to circle &quot;3&quot;. ">
            <a:extLst>
              <a:ext uri="{FF2B5EF4-FFF2-40B4-BE49-F238E27FC236}">
                <a16:creationId xmlns:a16="http://schemas.microsoft.com/office/drawing/2014/main" id="{6969D8E1-4ABF-B018-754D-8D99443F437C}"/>
              </a:ext>
            </a:extLst>
          </p:cNvPr>
          <p:cNvCxnSpPr>
            <a:cxnSpLocks/>
            <a:stCxn id="22" idx="3"/>
          </p:cNvCxnSpPr>
          <p:nvPr/>
        </p:nvCxnSpPr>
        <p:spPr>
          <a:xfrm>
            <a:off x="4969790" y="3916091"/>
            <a:ext cx="2325965" cy="94766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B53C431-1A7E-4549-344F-EFA810676C2C}"/>
              </a:ext>
              <a:ext uri="{C183D7F6-B498-43B3-948B-1728B52AA6E4}">
                <adec:decorative xmlns:adec="http://schemas.microsoft.com/office/drawing/2017/decorative" val="1"/>
              </a:ext>
            </a:extLst>
          </p:cNvPr>
          <p:cNvGrpSpPr/>
          <p:nvPr/>
        </p:nvGrpSpPr>
        <p:grpSpPr>
          <a:xfrm>
            <a:off x="7308200" y="4750115"/>
            <a:ext cx="436999" cy="436999"/>
            <a:chOff x="8612692" y="-402419"/>
            <a:chExt cx="436999" cy="436999"/>
          </a:xfrm>
        </p:grpSpPr>
        <p:sp>
          <p:nvSpPr>
            <p:cNvPr id="12" name="Oval 11">
              <a:extLst>
                <a:ext uri="{FF2B5EF4-FFF2-40B4-BE49-F238E27FC236}">
                  <a16:creationId xmlns:a16="http://schemas.microsoft.com/office/drawing/2014/main" id="{450CFBD8-392B-14D1-BA9C-6030119517F6}"/>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dge 3 with solid fill">
              <a:hlinkClick r:id="rId3" action="ppaction://hlinksldjump"/>
              <a:extLst>
                <a:ext uri="{FF2B5EF4-FFF2-40B4-BE49-F238E27FC236}">
                  <a16:creationId xmlns:a16="http://schemas.microsoft.com/office/drawing/2014/main" id="{E2678B80-DB34-E2A9-6BF4-447B945D73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12692" y="-402419"/>
              <a:ext cx="436999" cy="436999"/>
            </a:xfrm>
            <a:prstGeom prst="rect">
              <a:avLst/>
            </a:prstGeom>
          </p:spPr>
        </p:pic>
      </p:grpSp>
      <p:sp>
        <p:nvSpPr>
          <p:cNvPr id="43" name="Right Brace 42">
            <a:extLst>
              <a:ext uri="{FF2B5EF4-FFF2-40B4-BE49-F238E27FC236}">
                <a16:creationId xmlns:a16="http://schemas.microsoft.com/office/drawing/2014/main" id="{3E6A406F-C926-DAE4-5030-025263F3856E}"/>
              </a:ext>
              <a:ext uri="{C183D7F6-B498-43B3-948B-1728B52AA6E4}">
                <adec:decorative xmlns:adec="http://schemas.microsoft.com/office/drawing/2017/decorative" val="1"/>
              </a:ext>
            </a:extLst>
          </p:cNvPr>
          <p:cNvSpPr/>
          <p:nvPr/>
        </p:nvSpPr>
        <p:spPr>
          <a:xfrm flipH="1">
            <a:off x="7770089" y="3993257"/>
            <a:ext cx="397742" cy="1782878"/>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32D54CE9-DFE9-4807-85E8-F88FED295151}"/>
              </a:ext>
            </a:extLst>
          </p:cNvPr>
          <p:cNvSpPr txBox="1"/>
          <p:nvPr/>
        </p:nvSpPr>
        <p:spPr>
          <a:xfrm>
            <a:off x="818062" y="4829947"/>
            <a:ext cx="4151728" cy="125796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4279"/>
                </a:solidFill>
                <a:latin typeface="Arial"/>
                <a:cs typeface="Calibri"/>
              </a:rPr>
              <a:t>4</a:t>
            </a:r>
            <a:r>
              <a:rPr kumimoji="0" lang="en-US" sz="1600" b="1" i="0" strike="noStrike" kern="1200" cap="none" spc="0" normalizeH="0" baseline="0" noProof="0">
                <a:ln>
                  <a:noFill/>
                </a:ln>
                <a:solidFill>
                  <a:srgbClr val="004279"/>
                </a:solidFill>
                <a:effectLst/>
                <a:uLnTx/>
                <a:uFillTx/>
                <a:latin typeface="Arial"/>
                <a:cs typeface="Calibri"/>
              </a:rPr>
              <a:t>.</a:t>
            </a:r>
            <a:endParaRPr lang="en-US" sz="1600" b="1" i="0" strike="noStrike" kern="1200" cap="none" spc="0" normalizeH="0" baseline="0" noProof="0">
              <a:ln>
                <a:noFill/>
              </a:ln>
              <a:solidFill>
                <a:srgbClr val="004279"/>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004279"/>
                </a:solidFill>
                <a:effectLst/>
                <a:uLnTx/>
                <a:uFillTx/>
                <a:latin typeface="Arial"/>
                <a:cs typeface="Calibri"/>
              </a:rPr>
              <a:t>Type the tuition and fees in EM when required.</a:t>
            </a:r>
            <a:endParaRPr lang="en-US" sz="1600" b="1" i="0" strike="noStrike" kern="1200" cap="none" spc="0" normalizeH="0" baseline="0" noProof="0">
              <a:ln>
                <a:noFill/>
              </a:ln>
              <a:solidFill>
                <a:srgbClr val="004279"/>
              </a:solidFill>
              <a:effectLst/>
              <a:uLnTx/>
              <a:uFillTx/>
              <a:latin typeface="Arial"/>
              <a:cs typeface="Calibri"/>
            </a:endParaRPr>
          </a:p>
        </p:txBody>
      </p:sp>
      <p:cxnSp>
        <p:nvCxnSpPr>
          <p:cNvPr id="23" name="Straight Arrow Connector 22" descr="Arrow pointing to circle &quot;4&quot;.">
            <a:extLst>
              <a:ext uri="{FF2B5EF4-FFF2-40B4-BE49-F238E27FC236}">
                <a16:creationId xmlns:a16="http://schemas.microsoft.com/office/drawing/2014/main" id="{B7F16A64-4C0F-5012-9E7E-C58EFE8CE3DB}"/>
              </a:ext>
            </a:extLst>
          </p:cNvPr>
          <p:cNvCxnSpPr>
            <a:cxnSpLocks/>
            <a:stCxn id="26" idx="3"/>
          </p:cNvCxnSpPr>
          <p:nvPr/>
        </p:nvCxnSpPr>
        <p:spPr>
          <a:xfrm>
            <a:off x="4969790" y="5458930"/>
            <a:ext cx="2815998" cy="62157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66D0FE-F6BC-F380-3EF4-2472524F5872}"/>
              </a:ext>
              <a:ext uri="{C183D7F6-B498-43B3-948B-1728B52AA6E4}">
                <adec:decorative xmlns:adec="http://schemas.microsoft.com/office/drawing/2017/decorative" val="1"/>
              </a:ext>
            </a:extLst>
          </p:cNvPr>
          <p:cNvGrpSpPr/>
          <p:nvPr/>
        </p:nvGrpSpPr>
        <p:grpSpPr>
          <a:xfrm>
            <a:off x="7789457" y="5856887"/>
            <a:ext cx="436999" cy="436999"/>
            <a:chOff x="6941171" y="-523481"/>
            <a:chExt cx="436999" cy="436999"/>
          </a:xfrm>
        </p:grpSpPr>
        <p:sp>
          <p:nvSpPr>
            <p:cNvPr id="18" name="Oval 17">
              <a:extLst>
                <a:ext uri="{FF2B5EF4-FFF2-40B4-BE49-F238E27FC236}">
                  <a16:creationId xmlns:a16="http://schemas.microsoft.com/office/drawing/2014/main" id="{C97ACFBB-5A45-02B8-F519-BAC5CD580795}"/>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A820C6A-B523-BE08-A74C-616EAF4E6EDF}"/>
                </a:ext>
              </a:extLst>
            </p:cNvPr>
            <p:cNvGrpSpPr/>
            <p:nvPr/>
          </p:nvGrpSpPr>
          <p:grpSpPr>
            <a:xfrm>
              <a:off x="6941171" y="-523481"/>
              <a:ext cx="436999" cy="436999"/>
              <a:chOff x="6941171" y="-523481"/>
              <a:chExt cx="436999" cy="436999"/>
            </a:xfrm>
          </p:grpSpPr>
          <p:sp>
            <p:nvSpPr>
              <p:cNvPr id="27" name="Oval 26">
                <a:extLst>
                  <a:ext uri="{FF2B5EF4-FFF2-40B4-BE49-F238E27FC236}">
                    <a16:creationId xmlns:a16="http://schemas.microsoft.com/office/drawing/2014/main" id="{D6EAEB5E-DD1B-3797-E572-6F932FD097A4}"/>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Badge 4 with solid fill">
                <a:hlinkClick r:id="rId3" action="ppaction://hlinksldjump"/>
                <a:extLst>
                  <a:ext uri="{FF2B5EF4-FFF2-40B4-BE49-F238E27FC236}">
                    <a16:creationId xmlns:a16="http://schemas.microsoft.com/office/drawing/2014/main" id="{E3D14589-18AC-8C55-0D8F-CC262517B6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41171" y="-523481"/>
                <a:ext cx="436999" cy="436999"/>
              </a:xfrm>
              <a:prstGeom prst="rect">
                <a:avLst/>
              </a:prstGeom>
            </p:spPr>
          </p:pic>
        </p:grpSp>
      </p:grpSp>
      <p:sp>
        <p:nvSpPr>
          <p:cNvPr id="32" name="Rectangle: Rounded Corners 3" descr="Return to table of contents button.">
            <a:hlinkClick r:id="rId12" action="ppaction://hlinksldjump"/>
            <a:extLst>
              <a:ext uri="{FF2B5EF4-FFF2-40B4-BE49-F238E27FC236}">
                <a16:creationId xmlns:a16="http://schemas.microsoft.com/office/drawing/2014/main" id="{065CAA0A-7AC7-4924-CEE2-B740A1957628}"/>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4" name="Rectangle: Rounded Corners 3" descr="Return to start of IHL sections. ">
            <a:hlinkClick r:id="rId13" action="ppaction://hlinksldjump"/>
            <a:extLst>
              <a:ext uri="{FF2B5EF4-FFF2-40B4-BE49-F238E27FC236}">
                <a16:creationId xmlns:a16="http://schemas.microsoft.com/office/drawing/2014/main" id="{E631029E-17C4-65E7-7478-7FE4E38BCE85}"/>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12"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Right Brace 36">
            <a:extLst>
              <a:ext uri="{FF2B5EF4-FFF2-40B4-BE49-F238E27FC236}">
                <a16:creationId xmlns:a16="http://schemas.microsoft.com/office/drawing/2014/main" id="{92923A6C-3F0A-41BC-311B-F099D5B49775}"/>
              </a:ext>
              <a:ext uri="{C183D7F6-B498-43B3-948B-1728B52AA6E4}">
                <adec:decorative xmlns:adec="http://schemas.microsoft.com/office/drawing/2017/decorative" val="1"/>
              </a:ext>
            </a:extLst>
          </p:cNvPr>
          <p:cNvSpPr/>
          <p:nvPr/>
        </p:nvSpPr>
        <p:spPr>
          <a:xfrm rot="10800000">
            <a:off x="7745199" y="1244877"/>
            <a:ext cx="397742" cy="213595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86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C15FB-3C7D-3918-FDDE-F8D7797A29A1}"/>
              </a:ext>
            </a:extLst>
          </p:cNvPr>
          <p:cNvSpPr txBox="1">
            <a:spLocks noGrp="1"/>
          </p:cNvSpPr>
          <p:nvPr>
            <p:ph type="title" idx="4294967295"/>
          </p:nvPr>
        </p:nvSpPr>
        <p:spPr>
          <a:xfrm>
            <a:off x="298174" y="139149"/>
            <a:ext cx="10786353" cy="3980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2800" dirty="0">
                <a:solidFill>
                  <a:srgbClr val="002060"/>
                </a:solidFill>
                <a:latin typeface="Arial"/>
                <a:cs typeface="Calibri"/>
              </a:rPr>
              <a:t>IHL: EM</a:t>
            </a:r>
            <a:r>
              <a:rPr lang="en-US" sz="2800" baseline="0" dirty="0">
                <a:solidFill>
                  <a:srgbClr val="002060"/>
                </a:solidFill>
                <a:latin typeface="Arial"/>
                <a:cs typeface="Calibri"/>
              </a:rPr>
              <a:t> View of Submitting an Enrollment </a:t>
            </a:r>
            <a:br>
              <a:rPr lang="en-US" sz="2800" baseline="0" dirty="0">
                <a:latin typeface="Arial"/>
              </a:rPr>
            </a:br>
            <a:r>
              <a:rPr lang="en-US" sz="2800" baseline="0" dirty="0">
                <a:solidFill>
                  <a:schemeClr val="bg1"/>
                </a:solidFill>
                <a:latin typeface="Arial"/>
                <a:cs typeface="Calibri"/>
              </a:rPr>
              <a:t>(Continued 2)</a:t>
            </a:r>
            <a:r>
              <a:rPr lang="en-US" sz="3200" dirty="0">
                <a:solidFill>
                  <a:schemeClr val="bg1"/>
                </a:solidFill>
                <a:latin typeface="Calibri"/>
                <a:cs typeface="Calibri"/>
              </a:rPr>
              <a:t> </a:t>
            </a:r>
            <a:endPar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2" action="ppaction://hlinksldjump">
                <a:extLst>
                  <a:ext uri="{A12FA001-AC4F-418D-AE19-62706E023703}">
                    <ahyp:hlinkClr xmlns:ahyp="http://schemas.microsoft.com/office/drawing/2018/hyperlinkcolor" val="tx"/>
                  </a:ext>
                </a:extLst>
              </a:hlinkClick>
            </a:endParaRPr>
          </a:p>
        </p:txBody>
      </p:sp>
      <p:sp>
        <p:nvSpPr>
          <p:cNvPr id="15" name="TextBox 14" descr="Screenshot outlining how to submit an enrollment for an IHL institution.&#10;&#10;5.&#10;SCOs select the “Vacation period” button and populate the field when appropriate. Preset vacation dates can be selected in EM.">
            <a:extLst>
              <a:ext uri="{FF2B5EF4-FFF2-40B4-BE49-F238E27FC236}">
                <a16:creationId xmlns:a16="http://schemas.microsoft.com/office/drawing/2014/main" id="{56572C4D-D51B-8966-5001-FF4C451CBDEB}"/>
              </a:ext>
            </a:extLst>
          </p:cNvPr>
          <p:cNvSpPr txBox="1"/>
          <p:nvPr/>
        </p:nvSpPr>
        <p:spPr>
          <a:xfrm>
            <a:off x="916121" y="918187"/>
            <a:ext cx="4151728" cy="124886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5</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 “Vacation period” button and populate the </a:t>
            </a:r>
            <a:r>
              <a:rPr lang="en-US" sz="1600" b="1">
                <a:solidFill>
                  <a:srgbClr val="002060"/>
                </a:solidFill>
                <a:latin typeface="Arial"/>
                <a:cs typeface="Calibri"/>
              </a:rPr>
              <a:t>field when appropriate</a:t>
            </a:r>
            <a:r>
              <a:rPr kumimoji="0" lang="en-US" sz="1600" b="1" i="0" u="none" strike="noStrike" kern="1200" cap="none" spc="0" normalizeH="0" baseline="0" noProof="0">
                <a:ln>
                  <a:noFill/>
                </a:ln>
                <a:solidFill>
                  <a:srgbClr val="002060"/>
                </a:solidFill>
                <a:effectLst/>
                <a:uLnTx/>
                <a:uFillTx/>
                <a:latin typeface="Arial"/>
                <a:cs typeface="Calibri"/>
              </a:rPr>
              <a:t>.</a:t>
            </a:r>
            <a:r>
              <a:rPr kumimoji="0" lang="en-US" sz="1600" b="0" i="0" u="none" strike="noStrike" kern="1200" cap="none" spc="0" normalizeH="0" baseline="0" noProof="0">
                <a:ln>
                  <a:noFill/>
                </a:ln>
                <a:solidFill>
                  <a:srgbClr val="002060"/>
                </a:solidFill>
                <a:effectLst/>
                <a:uLnTx/>
                <a:uFillTx/>
                <a:latin typeface="Arial"/>
                <a:cs typeface="Calibri"/>
              </a:rPr>
              <a:t> </a:t>
            </a:r>
            <a:r>
              <a:rPr kumimoji="0" lang="en-US" sz="1600" b="1" i="0" u="none" strike="noStrike" kern="1200" cap="none" spc="0" normalizeH="0" baseline="0" noProof="0">
                <a:ln>
                  <a:noFill/>
                </a:ln>
                <a:solidFill>
                  <a:srgbClr val="002060"/>
                </a:solidFill>
                <a:effectLst/>
                <a:uLnTx/>
                <a:uFillTx/>
                <a:latin typeface="Arial"/>
                <a:cs typeface="Calibri"/>
              </a:rPr>
              <a:t>Preset vacation dates can be selected in EM.</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8" name="Straight Arrow Connector 7" descr="Arrow pointing to circle &quot;5&quot;. ">
            <a:extLst>
              <a:ext uri="{FF2B5EF4-FFF2-40B4-BE49-F238E27FC236}">
                <a16:creationId xmlns:a16="http://schemas.microsoft.com/office/drawing/2014/main" id="{BB7E7D78-DDE7-3384-ECDD-2F1D0DF90991}"/>
              </a:ext>
            </a:extLst>
          </p:cNvPr>
          <p:cNvCxnSpPr>
            <a:cxnSpLocks/>
            <a:stCxn id="15" idx="3"/>
            <a:endCxn id="25" idx="1"/>
          </p:cNvCxnSpPr>
          <p:nvPr/>
        </p:nvCxnSpPr>
        <p:spPr>
          <a:xfrm flipV="1">
            <a:off x="5067849" y="1121923"/>
            <a:ext cx="2728384" cy="42069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DF7084A2-1AAA-B053-65E6-82C6DA241BB6}"/>
              </a:ext>
              <a:ext uri="{C183D7F6-B498-43B3-948B-1728B52AA6E4}">
                <adec:decorative xmlns:adec="http://schemas.microsoft.com/office/drawing/2017/decorative" val="1"/>
              </a:ext>
            </a:extLst>
          </p:cNvPr>
          <p:cNvGrpSpPr/>
          <p:nvPr/>
        </p:nvGrpSpPr>
        <p:grpSpPr>
          <a:xfrm>
            <a:off x="7796233" y="903423"/>
            <a:ext cx="436999" cy="436999"/>
            <a:chOff x="8112325" y="-568256"/>
            <a:chExt cx="436999" cy="436999"/>
          </a:xfrm>
        </p:grpSpPr>
        <p:sp>
          <p:nvSpPr>
            <p:cNvPr id="23" name="TextBox 22">
              <a:extLst>
                <a:ext uri="{FF2B5EF4-FFF2-40B4-BE49-F238E27FC236}">
                  <a16:creationId xmlns:a16="http://schemas.microsoft.com/office/drawing/2014/main" id="{C0638181-0D51-A259-494E-B53AF6AD1CC5}"/>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24" name="Oval 23">
              <a:extLst>
                <a:ext uri="{FF2B5EF4-FFF2-40B4-BE49-F238E27FC236}">
                  <a16:creationId xmlns:a16="http://schemas.microsoft.com/office/drawing/2014/main" id="{E1128496-6A08-526A-332C-4395AEC7D19C}"/>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adge 5 with solid fill">
              <a:hlinkClick r:id="rId3" action="ppaction://hlinksldjump"/>
              <a:extLst>
                <a:ext uri="{FF2B5EF4-FFF2-40B4-BE49-F238E27FC236}">
                  <a16:creationId xmlns:a16="http://schemas.microsoft.com/office/drawing/2014/main" id="{E856FECD-6322-B629-E73D-377F7EB89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2325" y="-568256"/>
              <a:ext cx="436999" cy="436999"/>
            </a:xfrm>
            <a:prstGeom prst="rect">
              <a:avLst/>
            </a:prstGeom>
          </p:spPr>
        </p:pic>
      </p:grpSp>
      <p:grpSp>
        <p:nvGrpSpPr>
          <p:cNvPr id="17" name="Group 16">
            <a:extLst>
              <a:ext uri="{FF2B5EF4-FFF2-40B4-BE49-F238E27FC236}">
                <a16:creationId xmlns:a16="http://schemas.microsoft.com/office/drawing/2014/main" id="{B4728658-53E8-46E3-90F6-F013366440CC}"/>
              </a:ext>
              <a:ext uri="{C183D7F6-B498-43B3-948B-1728B52AA6E4}">
                <adec:decorative xmlns:adec="http://schemas.microsoft.com/office/drawing/2017/decorative" val="1"/>
              </a:ext>
            </a:extLst>
          </p:cNvPr>
          <p:cNvGrpSpPr/>
          <p:nvPr/>
        </p:nvGrpSpPr>
        <p:grpSpPr>
          <a:xfrm>
            <a:off x="8248760" y="34052"/>
            <a:ext cx="3734765" cy="6243650"/>
            <a:chOff x="8079424" y="-47268"/>
            <a:chExt cx="3734765" cy="6329535"/>
          </a:xfrm>
        </p:grpSpPr>
        <p:pic>
          <p:nvPicPr>
            <p:cNvPr id="6" name="Picture 6">
              <a:extLst>
                <a:ext uri="{FF2B5EF4-FFF2-40B4-BE49-F238E27FC236}">
                  <a16:creationId xmlns:a16="http://schemas.microsoft.com/office/drawing/2014/main" id="{E8067FA7-E6BA-D795-5843-8B9C912D8C2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027" b="-325"/>
            <a:stretch/>
          </p:blipFill>
          <p:spPr bwMode="auto">
            <a:xfrm>
              <a:off x="8079424" y="-47268"/>
              <a:ext cx="3734765" cy="135345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45058" name="Picture 2">
              <a:extLst>
                <a:ext uri="{FF2B5EF4-FFF2-40B4-BE49-F238E27FC236}">
                  <a16:creationId xmlns:a16="http://schemas.microsoft.com/office/drawing/2014/main" id="{8F219341-90FE-45D3-C33B-61E0B38E45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1474" y="1267277"/>
              <a:ext cx="3710666" cy="501499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E94583DC-1291-B8B6-2475-137E30DC4212}"/>
              </a:ext>
            </a:extLst>
          </p:cNvPr>
          <p:cNvSpPr txBox="1"/>
          <p:nvPr/>
        </p:nvSpPr>
        <p:spPr>
          <a:xfrm>
            <a:off x="281947" y="2278911"/>
            <a:ext cx="5742824" cy="2447053"/>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6</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Choose to add a VBA remark if needed. The selection of some VBA remarks require providing additional information. </a:t>
            </a:r>
            <a:endParaRPr lang="en-US" sz="1600" b="1">
              <a:solidFill>
                <a:srgbClr val="002060"/>
              </a:solidFill>
              <a:latin typeface="Arial"/>
              <a:cs typeface="Calibri" panose="020F0502020204030204" pitchFamily="34" charset="0"/>
            </a:endParaRPr>
          </a:p>
          <a:p>
            <a:pPr algn="ctr">
              <a:defRPr/>
            </a:pPr>
            <a:endParaRPr lang="en-US" sz="1600" b="1" kern="1200">
              <a:solidFill>
                <a:srgbClr val="002060"/>
              </a:solidFill>
              <a:effectLst/>
              <a:latin typeface="Arial"/>
              <a:cs typeface="Calibri" panose="020F0502020204030204" pitchFamily="34" charset="0"/>
            </a:endParaRPr>
          </a:p>
          <a:p>
            <a:pPr algn="ctr">
              <a:defRPr/>
            </a:pPr>
            <a:r>
              <a:rPr lang="en-US" sz="1600" b="1" kern="1200">
                <a:solidFill>
                  <a:srgbClr val="002060"/>
                </a:solidFill>
                <a:effectLst/>
                <a:latin typeface="Arial"/>
                <a:cs typeface="Calibri"/>
              </a:rPr>
              <a:t>Use the "Notes" section to capture student and school specific information. Notes are not sent to VA </a:t>
            </a:r>
            <a:r>
              <a:rPr lang="en-US" sz="1600" b="1">
                <a:solidFill>
                  <a:srgbClr val="002060"/>
                </a:solidFill>
                <a:latin typeface="Arial"/>
                <a:cs typeface="Calibri"/>
              </a:rPr>
              <a:t>with the enrollment but can be reviewed by VA, if necessary.</a:t>
            </a:r>
            <a:endParaRPr lang="en-US" sz="1600" b="1" kern="1200">
              <a:solidFill>
                <a:srgbClr val="002060"/>
              </a:solidFill>
              <a:effectLst/>
              <a:latin typeface="Arial"/>
              <a:cs typeface="Calibri"/>
            </a:endParaRPr>
          </a:p>
        </p:txBody>
      </p:sp>
      <p:cxnSp>
        <p:nvCxnSpPr>
          <p:cNvPr id="10" name="Straight Arrow Connector 9" descr="Arrow pointing to circle &quot;6&quot;. ">
            <a:extLst>
              <a:ext uri="{FF2B5EF4-FFF2-40B4-BE49-F238E27FC236}">
                <a16:creationId xmlns:a16="http://schemas.microsoft.com/office/drawing/2014/main" id="{428EA3ED-D5BB-0098-45F7-3985F713B6BE}"/>
              </a:ext>
            </a:extLst>
          </p:cNvPr>
          <p:cNvCxnSpPr>
            <a:cxnSpLocks/>
            <a:stCxn id="18" idx="3"/>
            <a:endCxn id="28" idx="1"/>
          </p:cNvCxnSpPr>
          <p:nvPr/>
        </p:nvCxnSpPr>
        <p:spPr>
          <a:xfrm flipV="1">
            <a:off x="6024771" y="3486149"/>
            <a:ext cx="1393920" cy="1628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41E69B0-E31F-0B93-5EE5-CD4ACFC7299D}"/>
              </a:ext>
              <a:ext uri="{C183D7F6-B498-43B3-948B-1728B52AA6E4}">
                <adec:decorative xmlns:adec="http://schemas.microsoft.com/office/drawing/2017/decorative" val="1"/>
              </a:ext>
            </a:extLst>
          </p:cNvPr>
          <p:cNvGrpSpPr/>
          <p:nvPr/>
        </p:nvGrpSpPr>
        <p:grpSpPr>
          <a:xfrm>
            <a:off x="7418691" y="3267649"/>
            <a:ext cx="436999" cy="436999"/>
            <a:chOff x="5731220" y="-598616"/>
            <a:chExt cx="436999" cy="436999"/>
          </a:xfrm>
        </p:grpSpPr>
        <p:sp>
          <p:nvSpPr>
            <p:cNvPr id="27" name="Oval 26">
              <a:extLst>
                <a:ext uri="{FF2B5EF4-FFF2-40B4-BE49-F238E27FC236}">
                  <a16:creationId xmlns:a16="http://schemas.microsoft.com/office/drawing/2014/main" id="{BBE4334B-4A9A-7DDC-2F25-0AEC013D17E4}"/>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Badge 6 with solid fill">
              <a:hlinkClick r:id="rId3" action="ppaction://hlinksldjump"/>
              <a:extLst>
                <a:ext uri="{FF2B5EF4-FFF2-40B4-BE49-F238E27FC236}">
                  <a16:creationId xmlns:a16="http://schemas.microsoft.com/office/drawing/2014/main" id="{E1C84FB0-A6B9-772C-751E-FEB14BA86E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1220" y="-598616"/>
              <a:ext cx="436999" cy="436999"/>
            </a:xfrm>
            <a:prstGeom prst="rect">
              <a:avLst/>
            </a:prstGeom>
          </p:spPr>
        </p:pic>
      </p:grpSp>
      <p:sp>
        <p:nvSpPr>
          <p:cNvPr id="5" name="Right Brace 4">
            <a:extLst>
              <a:ext uri="{FF2B5EF4-FFF2-40B4-BE49-F238E27FC236}">
                <a16:creationId xmlns:a16="http://schemas.microsoft.com/office/drawing/2014/main" id="{18C38113-7A01-689C-26BD-FC77B6F70AA4}"/>
              </a:ext>
              <a:ext uri="{C183D7F6-B498-43B3-948B-1728B52AA6E4}">
                <adec:decorative xmlns:adec="http://schemas.microsoft.com/office/drawing/2017/decorative" val="1"/>
              </a:ext>
            </a:extLst>
          </p:cNvPr>
          <p:cNvSpPr/>
          <p:nvPr/>
        </p:nvSpPr>
        <p:spPr>
          <a:xfrm flipH="1">
            <a:off x="7855690" y="1497111"/>
            <a:ext cx="397742" cy="398399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extBox 52" descr="SCOs select the “Submit enrollment” button to transmit the enrollment to VA or select the “Save as draft” button.">
            <a:extLst>
              <a:ext uri="{FF2B5EF4-FFF2-40B4-BE49-F238E27FC236}">
                <a16:creationId xmlns:a16="http://schemas.microsoft.com/office/drawing/2014/main" id="{5556862E-6E48-62FB-4CB9-61D1A23600BA}"/>
              </a:ext>
            </a:extLst>
          </p:cNvPr>
          <p:cNvSpPr txBox="1"/>
          <p:nvPr/>
        </p:nvSpPr>
        <p:spPr>
          <a:xfrm>
            <a:off x="916121" y="4885247"/>
            <a:ext cx="4151728" cy="112598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7.</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lang="en-US" sz="1600" b="1">
                <a:solidFill>
                  <a:srgbClr val="002060"/>
                </a:solidFill>
                <a:latin typeface="Arial"/>
                <a:cs typeface="Calibri"/>
              </a:rPr>
              <a:t>Select the “Submit enrollment” button to transmit the enrollment to VA or select the “Save as draft” button.</a:t>
            </a:r>
          </a:p>
        </p:txBody>
      </p:sp>
      <p:cxnSp>
        <p:nvCxnSpPr>
          <p:cNvPr id="13" name="Straight Arrow Connector 12" descr="Arrow pointing to circle &quot;7&quot;. ">
            <a:extLst>
              <a:ext uri="{FF2B5EF4-FFF2-40B4-BE49-F238E27FC236}">
                <a16:creationId xmlns:a16="http://schemas.microsoft.com/office/drawing/2014/main" id="{9EC7102F-1FE2-261A-E03D-8AB7984A4703}"/>
              </a:ext>
            </a:extLst>
          </p:cNvPr>
          <p:cNvCxnSpPr>
            <a:cxnSpLocks/>
            <a:endCxn id="31" idx="1"/>
          </p:cNvCxnSpPr>
          <p:nvPr/>
        </p:nvCxnSpPr>
        <p:spPr>
          <a:xfrm>
            <a:off x="5029914" y="5636161"/>
            <a:ext cx="2767664" cy="32053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D782056A-460E-041E-A8B9-12CDB0EEC9FA}"/>
              </a:ext>
              <a:ext uri="{C183D7F6-B498-43B3-948B-1728B52AA6E4}">
                <adec:decorative xmlns:adec="http://schemas.microsoft.com/office/drawing/2017/decorative" val="1"/>
              </a:ext>
            </a:extLst>
          </p:cNvPr>
          <p:cNvGrpSpPr/>
          <p:nvPr/>
        </p:nvGrpSpPr>
        <p:grpSpPr>
          <a:xfrm>
            <a:off x="7797578" y="5739545"/>
            <a:ext cx="434308" cy="434308"/>
            <a:chOff x="4071485" y="-579295"/>
            <a:chExt cx="434308" cy="434308"/>
          </a:xfrm>
        </p:grpSpPr>
        <p:sp>
          <p:nvSpPr>
            <p:cNvPr id="30" name="Oval 29">
              <a:extLst>
                <a:ext uri="{FF2B5EF4-FFF2-40B4-BE49-F238E27FC236}">
                  <a16:creationId xmlns:a16="http://schemas.microsoft.com/office/drawing/2014/main" id="{B4D77F92-4159-C99B-F0E5-9219378DDB0E}"/>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Badge 7 with solid fill">
              <a:hlinkClick r:id="rId3" action="ppaction://hlinksldjump"/>
              <a:extLst>
                <a:ext uri="{FF2B5EF4-FFF2-40B4-BE49-F238E27FC236}">
                  <a16:creationId xmlns:a16="http://schemas.microsoft.com/office/drawing/2014/main" id="{966E8183-76AE-3C1B-C03D-669DFB2E34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1485" y="-579295"/>
              <a:ext cx="434308" cy="434308"/>
            </a:xfrm>
            <a:prstGeom prst="rect">
              <a:avLst/>
            </a:prstGeom>
          </p:spPr>
        </p:pic>
      </p:grpSp>
      <p:sp>
        <p:nvSpPr>
          <p:cNvPr id="19" name="Rectangle 18">
            <a:extLst>
              <a:ext uri="{FF2B5EF4-FFF2-40B4-BE49-F238E27FC236}">
                <a16:creationId xmlns:a16="http://schemas.microsoft.com/office/drawing/2014/main" id="{6ED4EF77-B1FB-8925-6432-B711D5753FF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BF11E2A6-7421-45E5-3AC3-22F385077EFE}"/>
              </a:ext>
              <a:ext uri="{C183D7F6-B498-43B3-948B-1728B52AA6E4}">
                <adec:decorative xmlns:adec="http://schemas.microsoft.com/office/drawing/2017/decorative" val="1"/>
              </a:ext>
            </a:extLst>
          </p:cNvPr>
          <p:cNvSpPr/>
          <p:nvPr/>
        </p:nvSpPr>
        <p:spPr>
          <a:xfrm>
            <a:off x="8311880" y="5993186"/>
            <a:ext cx="1776337" cy="28451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Rectangle: Rounded Corners 3" descr="Return to table of contents button.">
            <a:hlinkClick r:id="rId12" action="ppaction://hlinksldjump"/>
            <a:extLst>
              <a:ext uri="{FF2B5EF4-FFF2-40B4-BE49-F238E27FC236}">
                <a16:creationId xmlns:a16="http://schemas.microsoft.com/office/drawing/2014/main" id="{EB5FD725-91C8-B1B0-AC17-AF29D074FBC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2" name="Rectangle: Rounded Corners 3" descr="Return to start of IHL sections. ">
            <a:hlinkClick r:id="rId13" action="ppaction://hlinksldjump"/>
            <a:extLst>
              <a:ext uri="{FF2B5EF4-FFF2-40B4-BE49-F238E27FC236}">
                <a16:creationId xmlns:a16="http://schemas.microsoft.com/office/drawing/2014/main" id="{11FA5096-F621-A26F-AF72-5624224F1A62}"/>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12"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2076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CC15FB-3C7D-3918-FDDE-F8D7797A29A1}"/>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2800">
                <a:solidFill>
                  <a:srgbClr val="002060"/>
                </a:solidFill>
                <a:latin typeface="Arial"/>
                <a:cs typeface="Calibri"/>
              </a:rPr>
              <a:t>IHL: EM</a:t>
            </a:r>
            <a:r>
              <a:rPr lang="en-US" sz="2800" baseline="0">
                <a:solidFill>
                  <a:srgbClr val="002060"/>
                </a:solidFill>
                <a:latin typeface="Arial"/>
                <a:cs typeface="Calibri"/>
              </a:rPr>
              <a:t> View of Submitting an Enrollment (continued 3)</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2" name="TextBox 1">
            <a:extLst>
              <a:ext uri="{FF2B5EF4-FFF2-40B4-BE49-F238E27FC236}">
                <a16:creationId xmlns:a16="http://schemas.microsoft.com/office/drawing/2014/main" id="{FDD8DB91-2844-2172-A8E2-B34EEB66DA8A}"/>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2060"/>
                </a:solidFill>
                <a:latin typeface="Arial"/>
                <a:cs typeface="Calibri"/>
              </a:rPr>
              <a:t>A Success banner displays once the amendment has been successfully submitted.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1026" name="Picture 2" descr="Screenshot of a student profile that has the Success! banner on the top displaying that the enrollment has been added. ">
            <a:extLst>
              <a:ext uri="{FF2B5EF4-FFF2-40B4-BE49-F238E27FC236}">
                <a16:creationId xmlns:a16="http://schemas.microsoft.com/office/drawing/2014/main" id="{6D731208-241C-4106-A82F-C4D28CFCCA7E}"/>
              </a:ext>
            </a:extLst>
          </p:cNvPr>
          <p:cNvPicPr>
            <a:picLocks noChangeArrowheads="1"/>
          </p:cNvPicPr>
          <p:nvPr/>
        </p:nvPicPr>
        <p:blipFill rotWithShape="1">
          <a:blip r:embed="rId2">
            <a:extLst>
              <a:ext uri="{28A0092B-C50C-407E-A947-70E740481C1C}">
                <a14:useLocalDpi xmlns:a14="http://schemas.microsoft.com/office/drawing/2010/main" val="0"/>
              </a:ext>
            </a:extLst>
          </a:blip>
          <a:srcRect t="18950"/>
          <a:stretch/>
        </p:blipFill>
        <p:spPr bwMode="auto">
          <a:xfrm>
            <a:off x="1903476" y="1070641"/>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3" name="Rectangle: Rounded Corners 3" descr="Return to table of contents button.">
            <a:hlinkClick r:id="rId3" action="ppaction://hlinksldjump"/>
            <a:extLst>
              <a:ext uri="{FF2B5EF4-FFF2-40B4-BE49-F238E27FC236}">
                <a16:creationId xmlns:a16="http://schemas.microsoft.com/office/drawing/2014/main" id="{032C57F8-D913-014B-3E13-CFDF786B1DC5}"/>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IHL sections. ">
            <a:hlinkClick r:id="rId4" action="ppaction://hlinksldjump"/>
            <a:extLst>
              <a:ext uri="{FF2B5EF4-FFF2-40B4-BE49-F238E27FC236}">
                <a16:creationId xmlns:a16="http://schemas.microsoft.com/office/drawing/2014/main" id="{EE9CCB05-AF15-5F88-D064-C029E1ACF58A}"/>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6ED4EF77-B1FB-8925-6432-B711D5753FF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099C41B8-CEB1-8BBB-BEC2-FA3CBC48265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4006" t="48736" r="49144" b="45248"/>
          <a:stretch/>
        </p:blipFill>
        <p:spPr>
          <a:xfrm>
            <a:off x="4925574" y="3530008"/>
            <a:ext cx="1521478" cy="305561"/>
          </a:xfrm>
          <a:prstGeom prst="rect">
            <a:avLst/>
          </a:prstGeom>
        </p:spPr>
      </p:pic>
    </p:spTree>
    <p:extLst>
      <p:ext uri="{BB962C8B-B14F-4D97-AF65-F5344CB8AC3E}">
        <p14:creationId xmlns:p14="http://schemas.microsoft.com/office/powerpoint/2010/main" val="259233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a:xfrm>
            <a:off x="1767840" y="2015925"/>
            <a:ext cx="8656320" cy="2826150"/>
          </a:xfrm>
        </p:spPr>
        <p:txBody>
          <a:bodyPr/>
          <a:lstStyle/>
          <a:p>
            <a:pPr algn="ctr">
              <a:spcAft>
                <a:spcPts val="600"/>
              </a:spcAft>
            </a:pPr>
            <a:r>
              <a:rPr lang="en-US" sz="4000" b="1">
                <a:latin typeface="Arial"/>
                <a:cs typeface="Calibri"/>
              </a:rPr>
              <a:t>IHL</a:t>
            </a:r>
            <a:br>
              <a:rPr lang="en-US" sz="4000" b="1">
                <a:latin typeface="Arial"/>
              </a:rPr>
            </a:br>
            <a:r>
              <a:rPr lang="en-US" sz="4000" b="1">
                <a:latin typeface="Arial"/>
                <a:cs typeface="Calibri"/>
              </a:rPr>
              <a:t>VA Form 22-1999b – </a:t>
            </a:r>
            <a:br>
              <a:rPr lang="en-US" sz="4000" b="1">
                <a:latin typeface="Arial"/>
              </a:rPr>
            </a:br>
            <a:r>
              <a:rPr lang="en-US" sz="4000" b="1">
                <a:latin typeface="Arial"/>
                <a:cs typeface="Calibri"/>
              </a:rPr>
              <a:t>Notice of Change in Student Status</a:t>
            </a:r>
          </a:p>
        </p:txBody>
      </p:sp>
      <p:sp>
        <p:nvSpPr>
          <p:cNvPr id="3" name="Rectangle: Rounded Corners 3" descr="Return to table of contents button.">
            <a:hlinkClick r:id="rId2" action="ppaction://hlinksldjump"/>
            <a:extLst>
              <a:ext uri="{FF2B5EF4-FFF2-40B4-BE49-F238E27FC236}">
                <a16:creationId xmlns:a16="http://schemas.microsoft.com/office/drawing/2014/main" id="{20BC38D4-AFDF-A43A-3E96-608FADD94A93}"/>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8" name="Rectangle: Rounded Corners 3" descr="Return to start of IHL sections. ">
            <a:hlinkClick r:id="rId3" action="ppaction://hlinksldjump"/>
            <a:extLst>
              <a:ext uri="{FF2B5EF4-FFF2-40B4-BE49-F238E27FC236}">
                <a16:creationId xmlns:a16="http://schemas.microsoft.com/office/drawing/2014/main" id="{25A9E9DD-15DC-56F1-2DC8-5150BC411EBB}"/>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32233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8769A11-A917-4104-8E64-152529716C18}"/>
              </a:ext>
            </a:extLst>
          </p:cNvPr>
          <p:cNvSpPr>
            <a:spLocks noGrp="1"/>
          </p:cNvSpPr>
          <p:nvPr>
            <p:ph type="title"/>
          </p:nvPr>
        </p:nvSpPr>
        <p:spPr>
          <a:xfrm>
            <a:off x="298174" y="139148"/>
            <a:ext cx="8935279" cy="353379"/>
          </a:xfrm>
        </p:spPr>
        <p:txBody>
          <a:bodyPr/>
          <a:lstStyle/>
          <a:p>
            <a:r>
              <a:rPr lang="en-US" sz="2800">
                <a:solidFill>
                  <a:srgbClr val="002060"/>
                </a:solidFill>
                <a:latin typeface="Arial"/>
                <a:cs typeface="Calibri"/>
              </a:rPr>
              <a:t>IHL: VA Form </a:t>
            </a:r>
            <a:r>
              <a:rPr lang="en-US" sz="2800" b="1">
                <a:solidFill>
                  <a:srgbClr val="002060"/>
                </a:solidFill>
                <a:latin typeface="Arial"/>
                <a:cs typeface="Calibri"/>
              </a:rPr>
              <a:t>22-1999b </a:t>
            </a:r>
            <a:r>
              <a:rPr lang="en-US" sz="2800">
                <a:solidFill>
                  <a:srgbClr val="002060"/>
                </a:solidFill>
                <a:latin typeface="Arial"/>
                <a:cs typeface="Calibri"/>
              </a:rPr>
              <a:t>vs EM Functionality</a:t>
            </a:r>
            <a:br>
              <a:rPr lang="en-US" sz="2800">
                <a:solidFill>
                  <a:srgbClr val="002060"/>
                </a:solidFill>
                <a:latin typeface="Arial"/>
              </a:rPr>
            </a:br>
            <a:br>
              <a:rPr lang="en-US" sz="2800">
                <a:solidFill>
                  <a:srgbClr val="002060"/>
                </a:solidFill>
                <a:latin typeface="Arial"/>
              </a:rPr>
            </a:br>
            <a:endParaRPr lang="en-US" sz="2800">
              <a:solidFill>
                <a:srgbClr val="002060"/>
              </a:solidFill>
              <a:latin typeface="Arial"/>
            </a:endParaRPr>
          </a:p>
        </p:txBody>
      </p:sp>
      <p:sp>
        <p:nvSpPr>
          <p:cNvPr id="11" name="TextBox 10">
            <a:extLst>
              <a:ext uri="{FF2B5EF4-FFF2-40B4-BE49-F238E27FC236}">
                <a16:creationId xmlns:a16="http://schemas.microsoft.com/office/drawing/2014/main" id="{33DD7B9F-A85D-1725-8817-A24855BF119A}"/>
              </a:ext>
            </a:extLst>
          </p:cNvPr>
          <p:cNvSpPr txBox="1"/>
          <p:nvPr/>
        </p:nvSpPr>
        <p:spPr>
          <a:xfrm>
            <a:off x="298174" y="492527"/>
            <a:ext cx="11748225" cy="882594"/>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amend an enrollment. Begin with the table below to identify the task as it is completed using VA Form 22-1999b and how the task is completed in EM. Each numbered task aligns with the numbered items in the pages that follow.</a:t>
            </a:r>
            <a:r>
              <a:rPr lang="en-US" sz="2000">
                <a:solidFill>
                  <a:srgbClr val="002060"/>
                </a:solidFill>
                <a:latin typeface="Arial"/>
                <a:cs typeface="Calibri"/>
              </a:rPr>
              <a:t> </a:t>
            </a:r>
            <a:endParaRPr lang="en-US">
              <a:ea typeface="+mn-ea"/>
            </a:endParaRPr>
          </a:p>
        </p:txBody>
      </p:sp>
      <p:graphicFrame>
        <p:nvGraphicFramePr>
          <p:cNvPr id="3" name="Table 12">
            <a:extLst>
              <a:ext uri="{FF2B5EF4-FFF2-40B4-BE49-F238E27FC236}">
                <a16:creationId xmlns:a16="http://schemas.microsoft.com/office/drawing/2014/main" id="{2E80BDA3-9E3A-EBA1-BCC9-1ED469E81465}"/>
              </a:ext>
            </a:extLst>
          </p:cNvPr>
          <p:cNvGraphicFramePr>
            <a:graphicFrameLocks noGrp="1"/>
          </p:cNvGraphicFramePr>
          <p:nvPr>
            <p:extLst>
              <p:ext uri="{D42A27DB-BD31-4B8C-83A1-F6EECF244321}">
                <p14:modId xmlns:p14="http://schemas.microsoft.com/office/powerpoint/2010/main" val="1141762422"/>
              </p:ext>
            </p:extLst>
          </p:nvPr>
        </p:nvGraphicFramePr>
        <p:xfrm>
          <a:off x="225602" y="1346045"/>
          <a:ext cx="11744736" cy="4998720"/>
        </p:xfrm>
        <a:graphic>
          <a:graphicData uri="http://schemas.openxmlformats.org/drawingml/2006/table">
            <a:tbl>
              <a:tblPr firstRow="1" bandRow="1">
                <a:tableStyleId>{5C22544A-7EE6-4342-B048-85BDC9FD1C3A}</a:tableStyleId>
              </a:tblPr>
              <a:tblGrid>
                <a:gridCol w="697149">
                  <a:extLst>
                    <a:ext uri="{9D8B030D-6E8A-4147-A177-3AD203B41FA5}">
                      <a16:colId xmlns:a16="http://schemas.microsoft.com/office/drawing/2014/main" val="1838318737"/>
                    </a:ext>
                  </a:extLst>
                </a:gridCol>
                <a:gridCol w="2003415">
                  <a:extLst>
                    <a:ext uri="{9D8B030D-6E8A-4147-A177-3AD203B41FA5}">
                      <a16:colId xmlns:a16="http://schemas.microsoft.com/office/drawing/2014/main" val="2694484242"/>
                    </a:ext>
                  </a:extLst>
                </a:gridCol>
                <a:gridCol w="3156135">
                  <a:extLst>
                    <a:ext uri="{9D8B030D-6E8A-4147-A177-3AD203B41FA5}">
                      <a16:colId xmlns:a16="http://schemas.microsoft.com/office/drawing/2014/main" val="2888116487"/>
                    </a:ext>
                  </a:extLst>
                </a:gridCol>
                <a:gridCol w="5888037">
                  <a:extLst>
                    <a:ext uri="{9D8B030D-6E8A-4147-A177-3AD203B41FA5}">
                      <a16:colId xmlns:a16="http://schemas.microsoft.com/office/drawing/2014/main" val="134663572"/>
                    </a:ext>
                  </a:extLst>
                </a:gridCol>
              </a:tblGrid>
              <a:tr h="254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22-1999b</a:t>
                      </a:r>
                    </a:p>
                  </a:txBody>
                  <a:tcPr anchor="ctr">
                    <a:solidFill>
                      <a:srgbClr val="004279"/>
                    </a:solidFill>
                  </a:tcPr>
                </a:tc>
                <a:tc>
                  <a:txBody>
                    <a:bodyPr/>
                    <a:lstStyle/>
                    <a:p>
                      <a:pPr algn="ctr"/>
                      <a:r>
                        <a:rPr lang="en-US" sz="1600">
                          <a:latin typeface="Arial"/>
                          <a:cs typeface="Calibri"/>
                        </a:rPr>
                        <a:t>EM – IHL </a:t>
                      </a:r>
                    </a:p>
                  </a:txBody>
                  <a:tcPr anchor="ctr">
                    <a:solidFill>
                      <a:srgbClr val="004279"/>
                    </a:solidFill>
                  </a:tcPr>
                </a:tc>
                <a:extLst>
                  <a:ext uri="{0D108BD9-81ED-4DB2-BD59-A6C34878D82A}">
                    <a16:rowId xmlns:a16="http://schemas.microsoft.com/office/drawing/2014/main" val="1574270989"/>
                  </a:ext>
                </a:extLst>
              </a:tr>
              <a:tr h="554742">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t>
                      </a:r>
                      <a:r>
                        <a:rPr kumimoji="0" lang="en-US" sz="1200" b="0" u="none" strike="noStrike" kern="1200" cap="none" spc="0" normalizeH="0" baseline="0" noProof="0">
                          <a:ln>
                            <a:noFill/>
                          </a:ln>
                          <a:solidFill>
                            <a:srgbClr val="002060"/>
                          </a:solidFill>
                          <a:effectLst/>
                          <a:uLnTx/>
                          <a:uFillTx/>
                          <a:latin typeface="Arial"/>
                          <a:cs typeface="Calibri"/>
                        </a:rPr>
                        <a:t>displays the student’s name after the student is created and/or searched and the user navigates to that profile. </a:t>
                      </a:r>
                      <a:r>
                        <a:rPr kumimoji="0" lang="en-US" sz="1200" b="0" i="0" u="none" strike="noStrike" kern="1200" cap="none" spc="0" normalizeH="0" baseline="0" noProof="0">
                          <a:ln>
                            <a:noFill/>
                          </a:ln>
                          <a:solidFill>
                            <a:srgbClr val="002060"/>
                          </a:solidFill>
                          <a:effectLst/>
                          <a:uLnTx/>
                          <a:uFillTx/>
                          <a:latin typeface="Arial"/>
                          <a:ea typeface="+mn-ea"/>
                          <a:cs typeface="Calibri"/>
                        </a:rPr>
                        <a:t>The student’s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1660339205"/>
                  </a:ext>
                </a:extLst>
              </a:tr>
              <a:tr h="554742">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Termination Information/Amendment Reason</a:t>
                      </a:r>
                    </a:p>
                  </a:txBody>
                  <a:tcPr anchor="ctr">
                    <a:solidFill>
                      <a:schemeClr val="bg1">
                        <a:lumMod val="95000"/>
                      </a:schemeClr>
                    </a:solidFill>
                  </a:tcPr>
                </a:tc>
                <a:tc>
                  <a:txBody>
                    <a:bodyPr/>
                    <a:lstStyle/>
                    <a:p>
                      <a:r>
                        <a:rPr lang="en-US" sz="1200" b="1">
                          <a:solidFill>
                            <a:srgbClr val="002060"/>
                          </a:solidFill>
                          <a:latin typeface="Arial"/>
                          <a:cs typeface="Calibri"/>
                        </a:rPr>
                        <a:t>Termination: </a:t>
                      </a:r>
                      <a:r>
                        <a:rPr lang="en-US" sz="1200">
                          <a:solidFill>
                            <a:srgbClr val="002060"/>
                          </a:solidFill>
                          <a:latin typeface="Arial"/>
                          <a:cs typeface="Calibri"/>
                        </a:rPr>
                        <a:t>SCOs selected the adjustment reason checkbox and entered the last date of attendance in the Termination section. Other sections require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Adjustment: </a:t>
                      </a:r>
                      <a:r>
                        <a:rPr lang="en-US" sz="1200">
                          <a:solidFill>
                            <a:srgbClr val="002060"/>
                          </a:solidFill>
                          <a:latin typeface="Arial"/>
                          <a:cs typeface="Calibri"/>
                        </a:rPr>
                        <a:t>SCOs selected the appropriate adjustment reason checkbox and provided the effective date in the Adjustment section</a:t>
                      </a:r>
                      <a:r>
                        <a:rPr lang="en-US" sz="1200">
                          <a:solidFill>
                            <a:srgbClr val="002060"/>
                          </a:solidFill>
                          <a:latin typeface="+mn-lt"/>
                          <a:cs typeface="Calibri"/>
                        </a:rPr>
                        <a:t>. Other sections require completion.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 selects the “Amend” button on the enrollment.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Termination: </a:t>
                      </a:r>
                      <a:r>
                        <a:rPr lang="en-US" sz="1200" b="0">
                          <a:solidFill>
                            <a:srgbClr val="002060"/>
                          </a:solidFill>
                          <a:latin typeface="Arial"/>
                          <a:cs typeface="Calibri"/>
                        </a:rPr>
                        <a:t>SCOs s</a:t>
                      </a:r>
                      <a:r>
                        <a:rPr lang="en-US" sz="1200" b="0" noProof="0">
                          <a:solidFill>
                            <a:srgbClr val="002060"/>
                          </a:solidFill>
                          <a:latin typeface="Arial"/>
                          <a:cs typeface="Calibri"/>
                        </a:rPr>
                        <a:t>elect </a:t>
                      </a:r>
                      <a:r>
                        <a:rPr lang="en-US" sz="1200" noProof="0">
                          <a:solidFill>
                            <a:srgbClr val="002060"/>
                          </a:solidFill>
                          <a:latin typeface="Arial"/>
                          <a:cs typeface="Calibri"/>
                        </a:rPr>
                        <a:t>the “Termination” box on the Amend enrollment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a:solidFill>
                            <a:srgbClr val="002060"/>
                          </a:solidFill>
                          <a:latin typeface="Arial"/>
                          <a:cs typeface="Calibri"/>
                        </a:rPr>
                        <a:t>Graduation: </a:t>
                      </a:r>
                      <a:r>
                        <a:rPr lang="en-US" sz="1200" noProof="0">
                          <a:solidFill>
                            <a:srgbClr val="002060"/>
                          </a:solidFill>
                          <a:latin typeface="Arial"/>
                          <a:cs typeface="Calibri"/>
                        </a:rPr>
                        <a:t>SCOs select the “Graduation/End of Term of Course” box on the Amend enrollment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a:solidFill>
                            <a:srgbClr val="002060"/>
                          </a:solidFill>
                          <a:latin typeface="Arial"/>
                          <a:cs typeface="Calibri"/>
                        </a:rPr>
                        <a:t>Amend: </a:t>
                      </a:r>
                      <a:r>
                        <a:rPr lang="en-US" sz="1200" b="0" noProof="0">
                          <a:solidFill>
                            <a:srgbClr val="002060"/>
                          </a:solidFill>
                          <a:latin typeface="Arial"/>
                          <a:cs typeface="Calibri"/>
                        </a:rPr>
                        <a:t>SCOs</a:t>
                      </a:r>
                      <a:r>
                        <a:rPr lang="en-US" sz="1200" b="1" noProof="0">
                          <a:solidFill>
                            <a:srgbClr val="002060"/>
                          </a:solidFill>
                          <a:latin typeface="Arial"/>
                          <a:cs typeface="Calibri"/>
                        </a:rPr>
                        <a:t> </a:t>
                      </a:r>
                      <a:r>
                        <a:rPr lang="en-US" sz="1200" noProof="0">
                          <a:solidFill>
                            <a:srgbClr val="002060"/>
                          </a:solidFill>
                          <a:latin typeface="Arial"/>
                          <a:cs typeface="Calibri"/>
                        </a:rPr>
                        <a:t>make the appropriate </a:t>
                      </a:r>
                      <a:r>
                        <a:rPr lang="en-US" sz="1200" noProof="0">
                          <a:solidFill>
                            <a:srgbClr val="002060"/>
                          </a:solidFill>
                          <a:latin typeface="+mn-lt"/>
                          <a:cs typeface="Calibri"/>
                        </a:rPr>
                        <a:t>updates to otherwise amend an enrollment.</a:t>
                      </a:r>
                      <a:endParaRPr lang="en-US" sz="1200" noProof="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noProof="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These changes trigger new fields to appear. SCOs select the appropriate “Amendment Reason” from the dropdown. Depending on the selected reason, the SCO may need to provide more information (e.g., Amendment effective date).</a:t>
                      </a:r>
                    </a:p>
                  </a:txBody>
                  <a:tcPr anchor="ctr">
                    <a:solidFill>
                      <a:schemeClr val="bg1">
                        <a:lumMod val="95000"/>
                      </a:schemeClr>
                    </a:solidFill>
                  </a:tcPr>
                </a:tc>
                <a:extLst>
                  <a:ext uri="{0D108BD9-81ED-4DB2-BD59-A6C34878D82A}">
                    <a16:rowId xmlns:a16="http://schemas.microsoft.com/office/drawing/2014/main" val="3326370765"/>
                  </a:ext>
                </a:extLst>
              </a:tr>
              <a:tr h="392942">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Credit Hours Adjustment</a:t>
                      </a:r>
                    </a:p>
                  </a:txBody>
                  <a:tcPr anchor="ctr">
                    <a:solidFill>
                      <a:srgbClr val="C7D7EB"/>
                    </a:solidFill>
                  </a:tcPr>
                </a:tc>
                <a:tc>
                  <a:txBody>
                    <a:bodyPr/>
                    <a:lstStyle/>
                    <a:p>
                      <a:r>
                        <a:rPr lang="en-US" sz="1200" b="0">
                          <a:solidFill>
                            <a:srgbClr val="002060"/>
                          </a:solidFill>
                          <a:latin typeface="Arial"/>
                          <a:cs typeface="Calibri"/>
                        </a:rPr>
                        <a:t>SCOs wrote the updated numerical values in the credit or clock hours section.</a:t>
                      </a:r>
                    </a:p>
                  </a:txBody>
                  <a:tcPr anchor="ctr">
                    <a:solidFill>
                      <a:srgbClr val="C7D7EB"/>
                    </a:solidFill>
                  </a:tcPr>
                </a:tc>
                <a:tc>
                  <a:txBody>
                    <a:bodyPr/>
                    <a:lstStyle/>
                    <a:p>
                      <a:r>
                        <a:rPr lang="en-US" sz="1200" b="0">
                          <a:solidFill>
                            <a:srgbClr val="002060"/>
                          </a:solidFill>
                          <a:latin typeface="Arial"/>
                          <a:cs typeface="Calibri"/>
                        </a:rPr>
                        <a:t>SCOs increase or decrease the numerical values in the “Credits and tuition section” in EM.</a:t>
                      </a:r>
                    </a:p>
                  </a:txBody>
                  <a:tcPr anchor="ctr">
                    <a:solidFill>
                      <a:srgbClr val="C7D7EB"/>
                    </a:solidFill>
                  </a:tcPr>
                </a:tc>
                <a:extLst>
                  <a:ext uri="{0D108BD9-81ED-4DB2-BD59-A6C34878D82A}">
                    <a16:rowId xmlns:a16="http://schemas.microsoft.com/office/drawing/2014/main" val="1335723679"/>
                  </a:ext>
                </a:extLst>
              </a:tr>
              <a:tr h="483470">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student.</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SCOs add a VBA remark if needed. The selection of some VBA remarks require providing additional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002060"/>
                          </a:solidFill>
                          <a:effectLst/>
                          <a:latin typeface="Arial"/>
                          <a:ea typeface="+mn-ea"/>
                          <a:cs typeface="Calibri"/>
                        </a:rPr>
                        <a:t>SCOs should use the "Notes" section to capture student and school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1467988917"/>
                  </a:ext>
                </a:extLst>
              </a:tr>
              <a:tr h="392942">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SCO Certification </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completed the form by certifying it by writing the appropriate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“Submit amendment” button to transmit the amendment to VA or select the “Save as draft” button.</a:t>
                      </a:r>
                    </a:p>
                  </a:txBody>
                  <a:tcPr anchor="ctr">
                    <a:solidFill>
                      <a:srgbClr val="C7D7EB"/>
                    </a:solidFill>
                  </a:tcPr>
                </a:tc>
                <a:extLst>
                  <a:ext uri="{0D108BD9-81ED-4DB2-BD59-A6C34878D82A}">
                    <a16:rowId xmlns:a16="http://schemas.microsoft.com/office/drawing/2014/main" val="115359269"/>
                  </a:ext>
                </a:extLst>
              </a:tr>
            </a:tbl>
          </a:graphicData>
        </a:graphic>
      </p:graphicFrame>
      <p:sp>
        <p:nvSpPr>
          <p:cNvPr id="5" name="Rectangle: Rounded Corners 3" descr="Return to table of contents button.">
            <a:hlinkClick r:id="rId2" action="ppaction://hlinksldjump"/>
            <a:extLst>
              <a:ext uri="{FF2B5EF4-FFF2-40B4-BE49-F238E27FC236}">
                <a16:creationId xmlns:a16="http://schemas.microsoft.com/office/drawing/2014/main" id="{F7400269-006C-AD59-733A-06E6FBABD8B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IHL sections. ">
            <a:hlinkClick r:id="rId3" action="ppaction://hlinksldjump"/>
            <a:extLst>
              <a:ext uri="{FF2B5EF4-FFF2-40B4-BE49-F238E27FC236}">
                <a16:creationId xmlns:a16="http://schemas.microsoft.com/office/drawing/2014/main" id="{1246E505-6C4E-FE7A-4F5B-E06642C9615C}"/>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ABE85D45-7440-B3D4-8BBE-5AE6AA730888}"/>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5718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070131-ECF3-A695-9F8C-C80BE0CF75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74261" y="139148"/>
            <a:ext cx="5173841" cy="5954455"/>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8F69483-11D9-F1CF-F3C3-7F5ED260F791}"/>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1" name="Title 1">
            <a:extLst>
              <a:ext uri="{FF2B5EF4-FFF2-40B4-BE49-F238E27FC236}">
                <a16:creationId xmlns:a16="http://schemas.microsoft.com/office/drawing/2014/main" id="{A781B08D-9231-4DF9-BA02-F5CC7D6AC5CE}"/>
              </a:ext>
            </a:extLst>
          </p:cNvPr>
          <p:cNvSpPr>
            <a:spLocks noGrp="1"/>
          </p:cNvSpPr>
          <p:nvPr>
            <p:ph type="title"/>
          </p:nvPr>
        </p:nvSpPr>
        <p:spPr>
          <a:xfrm>
            <a:off x="292223" y="139148"/>
            <a:ext cx="5651377" cy="394280"/>
          </a:xfrm>
        </p:spPr>
        <p:txBody>
          <a:bodyPr/>
          <a:lstStyle/>
          <a:p>
            <a:r>
              <a:rPr lang="en-US" sz="2800">
                <a:solidFill>
                  <a:srgbClr val="002060"/>
                </a:solidFill>
                <a:latin typeface="Arial"/>
                <a:cs typeface="Calibri"/>
              </a:rPr>
              <a:t>IHL: VA Form </a:t>
            </a:r>
            <a:r>
              <a:rPr lang="en-US" sz="2800" b="1" kern="1200">
                <a:solidFill>
                  <a:srgbClr val="002060"/>
                </a:solidFill>
                <a:latin typeface="Arial"/>
                <a:ea typeface="+mn-ea"/>
                <a:cs typeface="Calibri"/>
              </a:rPr>
              <a:t>22-1999b to EM</a:t>
            </a:r>
            <a:r>
              <a:rPr lang="en-US" sz="2800">
                <a:solidFill>
                  <a:srgbClr val="002060"/>
                </a:solidFill>
                <a:latin typeface="Arial"/>
                <a:ea typeface="+mn-ea"/>
                <a:cs typeface="Calibri"/>
              </a:rPr>
              <a:t> </a:t>
            </a:r>
            <a:endParaRPr lang="en-US" sz="2800">
              <a:solidFill>
                <a:srgbClr val="002060"/>
              </a:solidFill>
              <a:latin typeface="Arial"/>
            </a:endParaRPr>
          </a:p>
        </p:txBody>
      </p:sp>
      <p:sp>
        <p:nvSpPr>
          <p:cNvPr id="24" name="TextBox 23">
            <a:extLst>
              <a:ext uri="{FF2B5EF4-FFF2-40B4-BE49-F238E27FC236}">
                <a16:creationId xmlns:a16="http://schemas.microsoft.com/office/drawing/2014/main" id="{402BEAA6-04DF-4CFA-86C1-5D5E196BED38}"/>
              </a:ext>
            </a:extLst>
          </p:cNvPr>
          <p:cNvSpPr txBox="1"/>
          <p:nvPr/>
        </p:nvSpPr>
        <p:spPr>
          <a:xfrm>
            <a:off x="298545" y="718274"/>
            <a:ext cx="6215685" cy="549421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cs typeface="Calibri"/>
              </a:rPr>
              <a:t>This image represents the fields completed by SCOs when submitting paper adjustments (any change in student status) for Institutions of Higher Learning.</a:t>
            </a:r>
            <a:endParaRPr kumimoji="0" lang="en-US" sz="1600" b="1" i="0" u="none" strike="noStrike" kern="1200" cap="none" spc="0" normalizeH="0" baseline="0" noProof="0">
              <a:ln>
                <a:noFill/>
              </a:ln>
              <a:solidFill>
                <a:srgbClr val="000000"/>
              </a:solidFill>
              <a:effectLst/>
              <a:uLnTx/>
              <a:uFillTx/>
              <a:latin typeface="Arial"/>
              <a:cs typeface="Calibri" panose="020F0502020204030204" pitchFamily="34" charset="0"/>
            </a:endParaRPr>
          </a:p>
          <a:p>
            <a:pPr defTabSz="228600">
              <a:spcAft>
                <a:spcPts val="1200"/>
              </a:spcAft>
              <a:defRPr/>
            </a:pPr>
            <a:r>
              <a:rPr lang="en-US" sz="1700">
                <a:solidFill>
                  <a:srgbClr val="002060"/>
                </a:solidFill>
                <a:latin typeface="Arial"/>
                <a:cs typeface="Calibri"/>
              </a:rPr>
              <a:t> </a:t>
            </a:r>
            <a:r>
              <a:rPr kumimoji="0" lang="en-US" sz="1700" b="0" i="0" u="none" strike="noStrike" kern="1200" cap="none" spc="0" normalizeH="0" baseline="0" noProof="0">
                <a:ln>
                  <a:noFill/>
                </a:ln>
                <a:solidFill>
                  <a:srgbClr val="002060"/>
                </a:solidFill>
                <a:effectLst/>
                <a:uLnTx/>
                <a:uFillTx/>
                <a:latin typeface="Arial"/>
                <a:cs typeface="Calibri"/>
              </a:rPr>
              <a:t>Please note the following while reviewing this form:</a:t>
            </a:r>
            <a:r>
              <a:rPr lang="en-US" sz="1700">
                <a:solidFill>
                  <a:srgbClr val="002060"/>
                </a:solidFill>
                <a:latin typeface="Arial"/>
                <a:cs typeface="Calibri"/>
              </a:rPr>
              <a:t> </a:t>
            </a:r>
            <a:endParaRPr lang="en-US" sz="17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1" i="0" u="none" strike="noStrike" kern="1200" cap="none" spc="0" normalizeH="0" baseline="0" noProof="0">
                <a:ln>
                  <a:noFill/>
                </a:ln>
                <a:solidFill>
                  <a:srgbClr val="002060"/>
                </a:solidFill>
                <a:effectLst/>
                <a:uLnTx/>
                <a:uFillTx/>
                <a:latin typeface="Arial"/>
                <a:cs typeface="Calibri"/>
              </a:rPr>
              <a:t>“CTRL” + click </a:t>
            </a:r>
            <a:r>
              <a:rPr kumimoji="0" lang="en-US" sz="1700" b="0" i="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endParaRPr lang="en-US" sz="1700" b="0" i="0" u="none" strike="noStrike" kern="1200" cap="none" spc="0" normalizeH="0" baseline="0" noProof="0">
              <a:ln>
                <a:noFill/>
              </a:ln>
              <a:solidFill>
                <a:srgbClr val="002060"/>
              </a:solidFill>
              <a:effectLst/>
              <a:uLnTx/>
              <a:uFillTx/>
              <a:latin typeface="Arial"/>
              <a:cs typeface="Calibri"/>
            </a:endParaRPr>
          </a:p>
          <a:p>
            <a:pPr marL="342900" indent="-342900" defTabSz="228600">
              <a:spcAft>
                <a:spcPts val="1200"/>
              </a:spcAft>
              <a:buFont typeface="Arial" panose="020B0604020202020204" pitchFamily="34" charset="0"/>
              <a:buChar char="•"/>
              <a:defRPr/>
            </a:pPr>
            <a:r>
              <a:rPr kumimoji="0" lang="en-US" sz="1700" b="1" i="0" u="none" strike="noStrike" kern="1200" cap="none" spc="0" normalizeH="0" baseline="0" noProof="0">
                <a:ln>
                  <a:noFill/>
                </a:ln>
                <a:solidFill>
                  <a:srgbClr val="002060"/>
                </a:solidFill>
                <a:effectLst/>
                <a:uLnTx/>
                <a:uFillTx/>
                <a:latin typeface="Arial"/>
                <a:cs typeface="Calibri"/>
              </a:rPr>
              <a:t>VA File Numbers </a:t>
            </a:r>
            <a:r>
              <a:rPr kumimoji="0" lang="en-US" sz="1700" b="0" i="0" u="none" strike="noStrike" kern="1200" cap="none" spc="0" normalizeH="0" baseline="0" noProof="0">
                <a:ln>
                  <a:noFill/>
                </a:ln>
                <a:solidFill>
                  <a:srgbClr val="002060"/>
                </a:solidFill>
                <a:effectLst/>
                <a:uLnTx/>
                <a:uFillTx/>
                <a:latin typeface="Arial"/>
                <a:ea typeface="MS Mincho"/>
                <a:cs typeface="Calibri"/>
              </a:rPr>
              <a:t>(Box 2 on 22-1999b)</a:t>
            </a:r>
            <a:r>
              <a:rPr kumimoji="0" lang="en-US" sz="1700" b="1" i="0" u="none" strike="noStrike" kern="1200" cap="none" spc="0" normalizeH="0" baseline="0" noProof="0">
                <a:ln>
                  <a:noFill/>
                </a:ln>
                <a:solidFill>
                  <a:srgbClr val="002060"/>
                </a:solidFill>
                <a:effectLst/>
                <a:uLnTx/>
                <a:uFillTx/>
                <a:latin typeface="Arial"/>
                <a:cs typeface="Calibri"/>
              </a:rPr>
              <a:t> </a:t>
            </a:r>
            <a:r>
              <a:rPr kumimoji="0" lang="en-US" sz="1700" b="0" i="0" u="none" strike="noStrike" kern="1200" cap="none" spc="0" normalizeH="0" baseline="0" noProof="0">
                <a:ln>
                  <a:noFill/>
                </a:ln>
                <a:solidFill>
                  <a:srgbClr val="002060"/>
                </a:solidFill>
                <a:effectLst/>
                <a:uLnTx/>
                <a:uFillTx/>
                <a:latin typeface="Arial"/>
                <a:cs typeface="Calibri"/>
              </a:rPr>
              <a:t>are only </a:t>
            </a:r>
            <a:r>
              <a:rPr kumimoji="0" lang="en-US" sz="1700"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sz="170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1700">
                <a:solidFill>
                  <a:srgbClr val="002060"/>
                </a:solidFill>
                <a:latin typeface="Arial"/>
                <a:cs typeface="Calibri"/>
              </a:rPr>
              <a:t> </a:t>
            </a:r>
            <a:endParaRPr lang="en-US" sz="17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1700" b="0" i="0" u="none" strike="noStrike" kern="1200" cap="none" spc="0" normalizeH="0" baseline="0" noProof="0">
                <a:ln>
                  <a:noFill/>
                </a:ln>
                <a:solidFill>
                  <a:srgbClr val="002060"/>
                </a:solidFill>
                <a:effectLst/>
                <a:uLnTx/>
                <a:uFillTx/>
                <a:latin typeface="Arial"/>
                <a:ea typeface="MS Mincho"/>
                <a:cs typeface="Calibri"/>
              </a:rPr>
              <a:t>(Box 4 on 22-1999b)</a:t>
            </a:r>
            <a:r>
              <a:rPr kumimoji="0" lang="en-US" sz="1700" b="1" i="0" u="none" strike="noStrike" kern="1200" cap="none" spc="0" normalizeH="0" baseline="0" noProof="0">
                <a:ln>
                  <a:noFill/>
                </a:ln>
                <a:solidFill>
                  <a:srgbClr val="002060"/>
                </a:solidFill>
                <a:effectLst/>
                <a:uLnTx/>
                <a:uFillTx/>
                <a:latin typeface="Arial"/>
                <a:ea typeface="MS Mincho"/>
                <a:cs typeface="Calibri"/>
              </a:rPr>
              <a:t> </a:t>
            </a:r>
            <a:r>
              <a:rPr kumimoji="0" lang="en-US" sz="1700"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sz="1700">
              <a:solidFill>
                <a:srgbClr val="002060"/>
              </a:solidFill>
              <a:latin typeface="Arial"/>
              <a:ea typeface="MS Mincho"/>
              <a:cs typeface="Calibri"/>
            </a:endParaRPr>
          </a:p>
          <a:p>
            <a:pPr marL="342900" indent="-342900" defTabSz="228600">
              <a:spcAft>
                <a:spcPts val="1200"/>
              </a:spcAft>
              <a:buFont typeface="Arial" panose="020B0604020202020204" pitchFamily="34" charset="0"/>
              <a:buChar char="•"/>
              <a:defRPr/>
            </a:pPr>
            <a:r>
              <a:rPr lang="en-US" sz="1700">
                <a:solidFill>
                  <a:srgbClr val="002060"/>
                </a:solidFill>
                <a:latin typeface="Arial"/>
                <a:ea typeface="MS Mincho"/>
                <a:cs typeface="Calibri"/>
              </a:rPr>
              <a:t>If an SCO is </a:t>
            </a:r>
            <a:r>
              <a:rPr lang="en-US" sz="1700" b="1">
                <a:solidFill>
                  <a:srgbClr val="002060"/>
                </a:solidFill>
                <a:latin typeface="Arial"/>
                <a:ea typeface="MS Mincho"/>
                <a:cs typeface="Calibri"/>
              </a:rPr>
              <a:t>ending an enrollment for a student that has subsequent enrollments </a:t>
            </a:r>
            <a:r>
              <a:rPr lang="en-US" sz="1700">
                <a:solidFill>
                  <a:srgbClr val="002060"/>
                </a:solidFill>
                <a:latin typeface="Arial"/>
                <a:ea typeface="MS Mincho"/>
                <a:cs typeface="Calibri"/>
              </a:rPr>
              <a:t>(Box 9 on 22-1999b), an automatic prompt is triggered in EM asking if these enrollments should also end. </a:t>
            </a:r>
            <a:endParaRPr lang="en-US" sz="1700">
              <a:solidFill>
                <a:srgbClr val="002060"/>
              </a:solidFill>
              <a:latin typeface="Arial"/>
              <a:ea typeface="MS Mincho"/>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b="0" i="0" u="none" strike="noStrike" kern="1200" cap="none" spc="0" normalizeH="0" baseline="0" noProof="0">
              <a:ln>
                <a:noFill/>
              </a:ln>
              <a:effectLst/>
              <a:uLnTx/>
              <a:uFillTx/>
              <a:latin typeface="Calibri" panose="020F0502020204030204" pitchFamily="34" charset="0"/>
              <a:ea typeface="MS Mincho"/>
              <a:cs typeface="Calibri" panose="020F0502020204030204" pitchFamily="34" charset="0"/>
            </a:endParaRPr>
          </a:p>
        </p:txBody>
      </p:sp>
      <p:grpSp>
        <p:nvGrpSpPr>
          <p:cNvPr id="12" name="Group 11" descr="Paper 22-1999b Form with highlighted fields. Fields are highlighted to align with Enrollment Manager actions and sections by the callout circles wiht the numbers 1,2,3,4,5, and 6.&#10;&#10;The first is a green circle with a &quot;1&quot; in the middle.">
            <a:extLst>
              <a:ext uri="{FF2B5EF4-FFF2-40B4-BE49-F238E27FC236}">
                <a16:creationId xmlns:a16="http://schemas.microsoft.com/office/drawing/2014/main" id="{208B1252-8742-FD7A-75E0-17E720B990A7}"/>
              </a:ext>
            </a:extLst>
          </p:cNvPr>
          <p:cNvGrpSpPr/>
          <p:nvPr/>
        </p:nvGrpSpPr>
        <p:grpSpPr>
          <a:xfrm>
            <a:off x="8769439" y="336288"/>
            <a:ext cx="434307" cy="434307"/>
            <a:chOff x="8554625" y="-545463"/>
            <a:chExt cx="434307" cy="434307"/>
          </a:xfrm>
        </p:grpSpPr>
        <p:sp>
          <p:nvSpPr>
            <p:cNvPr id="13" name="Oval 12">
              <a:extLst>
                <a:ext uri="{FF2B5EF4-FFF2-40B4-BE49-F238E27FC236}">
                  <a16:creationId xmlns:a16="http://schemas.microsoft.com/office/drawing/2014/main" id="{7B318CB0-2F50-9DA3-7340-C596F4EDA174}"/>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dge 1 with solid fill">
              <a:hlinkClick r:id="rId4" action="ppaction://hlinksldjump"/>
              <a:extLst>
                <a:ext uri="{FF2B5EF4-FFF2-40B4-BE49-F238E27FC236}">
                  <a16:creationId xmlns:a16="http://schemas.microsoft.com/office/drawing/2014/main" id="{65C02515-765B-F3E3-F84A-8D10172FFD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grpSp>
        <p:nvGrpSpPr>
          <p:cNvPr id="17" name="Group 16" descr="Green circle with a &quot;2&quot; in the middle.">
            <a:extLst>
              <a:ext uri="{FF2B5EF4-FFF2-40B4-BE49-F238E27FC236}">
                <a16:creationId xmlns:a16="http://schemas.microsoft.com/office/drawing/2014/main" id="{305758E7-F450-9A4C-DAED-912E0FD2CF5F}"/>
              </a:ext>
            </a:extLst>
          </p:cNvPr>
          <p:cNvGrpSpPr/>
          <p:nvPr/>
        </p:nvGrpSpPr>
        <p:grpSpPr>
          <a:xfrm>
            <a:off x="9187050" y="1305537"/>
            <a:ext cx="436999" cy="436999"/>
            <a:chOff x="10349594" y="-524906"/>
            <a:chExt cx="436999" cy="436999"/>
          </a:xfrm>
        </p:grpSpPr>
        <p:sp>
          <p:nvSpPr>
            <p:cNvPr id="19" name="Oval 18">
              <a:extLst>
                <a:ext uri="{FF2B5EF4-FFF2-40B4-BE49-F238E27FC236}">
                  <a16:creationId xmlns:a16="http://schemas.microsoft.com/office/drawing/2014/main" id="{307DFB36-1209-9FF0-74EB-564F739AAAE0}"/>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Badge with solid fill">
              <a:hlinkClick r:id="rId7" action="ppaction://hlinksldjump"/>
              <a:extLst>
                <a:ext uri="{FF2B5EF4-FFF2-40B4-BE49-F238E27FC236}">
                  <a16:creationId xmlns:a16="http://schemas.microsoft.com/office/drawing/2014/main" id="{0440DE17-CD15-372F-D9EC-B13A49D4DD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44" name="Group 43" descr="Green circle with a &quot;2&quot; in the middle.">
            <a:extLst>
              <a:ext uri="{FF2B5EF4-FFF2-40B4-BE49-F238E27FC236}">
                <a16:creationId xmlns:a16="http://schemas.microsoft.com/office/drawing/2014/main" id="{7E71059D-3857-11A0-B522-ECA205CDEAC7}"/>
              </a:ext>
            </a:extLst>
          </p:cNvPr>
          <p:cNvGrpSpPr/>
          <p:nvPr/>
        </p:nvGrpSpPr>
        <p:grpSpPr>
          <a:xfrm>
            <a:off x="11013280" y="4580993"/>
            <a:ext cx="436999" cy="436999"/>
            <a:chOff x="10349594" y="-524906"/>
            <a:chExt cx="436999" cy="436999"/>
          </a:xfrm>
        </p:grpSpPr>
        <p:sp>
          <p:nvSpPr>
            <p:cNvPr id="45" name="Oval 44">
              <a:extLst>
                <a:ext uri="{FF2B5EF4-FFF2-40B4-BE49-F238E27FC236}">
                  <a16:creationId xmlns:a16="http://schemas.microsoft.com/office/drawing/2014/main" id="{43FF6E04-F133-A1A6-7919-D9CDA0B0AF5E}"/>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Badge with solid fill">
              <a:hlinkClick r:id="rId10" action="ppaction://hlinksldjump"/>
              <a:extLst>
                <a:ext uri="{FF2B5EF4-FFF2-40B4-BE49-F238E27FC236}">
                  <a16:creationId xmlns:a16="http://schemas.microsoft.com/office/drawing/2014/main" id="{ADB1B150-E4C6-80F3-A790-8192EEE11F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35" name="Group 34" descr="Green circle with a &quot;3&quot; in the middle.">
            <a:extLst>
              <a:ext uri="{FF2B5EF4-FFF2-40B4-BE49-F238E27FC236}">
                <a16:creationId xmlns:a16="http://schemas.microsoft.com/office/drawing/2014/main" id="{F282C109-41A7-5309-C357-E3777EA383A2}"/>
              </a:ext>
            </a:extLst>
          </p:cNvPr>
          <p:cNvGrpSpPr/>
          <p:nvPr/>
        </p:nvGrpSpPr>
        <p:grpSpPr>
          <a:xfrm>
            <a:off x="9438881" y="2897875"/>
            <a:ext cx="436999" cy="436999"/>
            <a:chOff x="8612692" y="-402419"/>
            <a:chExt cx="436999" cy="436999"/>
          </a:xfrm>
        </p:grpSpPr>
        <p:sp>
          <p:nvSpPr>
            <p:cNvPr id="36" name="Oval 35">
              <a:extLst>
                <a:ext uri="{FF2B5EF4-FFF2-40B4-BE49-F238E27FC236}">
                  <a16:creationId xmlns:a16="http://schemas.microsoft.com/office/drawing/2014/main" id="{8CA1B9E3-3EBA-A910-B2E4-EEBE1A978F42}"/>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Badge 3 with solid fill">
              <a:hlinkClick r:id="rId7" action="ppaction://hlinksldjump"/>
              <a:extLst>
                <a:ext uri="{FF2B5EF4-FFF2-40B4-BE49-F238E27FC236}">
                  <a16:creationId xmlns:a16="http://schemas.microsoft.com/office/drawing/2014/main" id="{60D4B504-5570-2824-4762-4B30B4DDE7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2692" y="-402419"/>
              <a:ext cx="436999" cy="436999"/>
            </a:xfrm>
            <a:prstGeom prst="rect">
              <a:avLst/>
            </a:prstGeom>
          </p:spPr>
        </p:pic>
      </p:grpSp>
      <p:grpSp>
        <p:nvGrpSpPr>
          <p:cNvPr id="4" name="Group 3" descr="Green circle with a &quot;3&quot; in the middle.">
            <a:extLst>
              <a:ext uri="{FF2B5EF4-FFF2-40B4-BE49-F238E27FC236}">
                <a16:creationId xmlns:a16="http://schemas.microsoft.com/office/drawing/2014/main" id="{CFF892E1-576F-8FB3-BFEC-8780FD163AD2}"/>
              </a:ext>
            </a:extLst>
          </p:cNvPr>
          <p:cNvGrpSpPr/>
          <p:nvPr/>
        </p:nvGrpSpPr>
        <p:grpSpPr>
          <a:xfrm>
            <a:off x="11418298" y="4576977"/>
            <a:ext cx="436999" cy="436999"/>
            <a:chOff x="8612692" y="-402419"/>
            <a:chExt cx="436999" cy="436999"/>
          </a:xfrm>
        </p:grpSpPr>
        <p:sp>
          <p:nvSpPr>
            <p:cNvPr id="5" name="Oval 4">
              <a:extLst>
                <a:ext uri="{FF2B5EF4-FFF2-40B4-BE49-F238E27FC236}">
                  <a16:creationId xmlns:a16="http://schemas.microsoft.com/office/drawing/2014/main" id="{9DB1417C-3BF9-DD99-998E-67FD8C179B3D}"/>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3 with solid fill">
              <a:hlinkClick r:id="rId7" action="ppaction://hlinksldjump"/>
              <a:extLst>
                <a:ext uri="{FF2B5EF4-FFF2-40B4-BE49-F238E27FC236}">
                  <a16:creationId xmlns:a16="http://schemas.microsoft.com/office/drawing/2014/main" id="{692D5A82-3214-FB1F-F185-7382AC5322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12692" y="-402419"/>
              <a:ext cx="436999" cy="436999"/>
            </a:xfrm>
            <a:prstGeom prst="rect">
              <a:avLst/>
            </a:prstGeom>
          </p:spPr>
        </p:pic>
      </p:grpSp>
      <p:grpSp>
        <p:nvGrpSpPr>
          <p:cNvPr id="26" name="Group 25" descr="Green circle with a &quot;4&quot; in the middle.">
            <a:extLst>
              <a:ext uri="{FF2B5EF4-FFF2-40B4-BE49-F238E27FC236}">
                <a16:creationId xmlns:a16="http://schemas.microsoft.com/office/drawing/2014/main" id="{5A21809D-2C25-2D89-32DA-3939BA84CCBB}"/>
              </a:ext>
            </a:extLst>
          </p:cNvPr>
          <p:cNvGrpSpPr/>
          <p:nvPr/>
        </p:nvGrpSpPr>
        <p:grpSpPr>
          <a:xfrm>
            <a:off x="10931941" y="5017993"/>
            <a:ext cx="436999" cy="436999"/>
            <a:chOff x="9019000" y="-790085"/>
            <a:chExt cx="436999" cy="436999"/>
          </a:xfrm>
        </p:grpSpPr>
        <p:sp>
          <p:nvSpPr>
            <p:cNvPr id="23" name="Oval 22">
              <a:extLst>
                <a:ext uri="{FF2B5EF4-FFF2-40B4-BE49-F238E27FC236}">
                  <a16:creationId xmlns:a16="http://schemas.microsoft.com/office/drawing/2014/main" id="{9FD6C42E-15EB-FE07-DA82-622E523341C4}"/>
                </a:ext>
              </a:extLst>
            </p:cNvPr>
            <p:cNvSpPr/>
            <p:nvPr/>
          </p:nvSpPr>
          <p:spPr>
            <a:xfrm>
              <a:off x="9100339" y="-709333"/>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adge 4 with solid fill">
              <a:hlinkClick r:id="rId14" action="ppaction://hlinksldjump"/>
              <a:extLst>
                <a:ext uri="{FF2B5EF4-FFF2-40B4-BE49-F238E27FC236}">
                  <a16:creationId xmlns:a16="http://schemas.microsoft.com/office/drawing/2014/main" id="{3CD10574-0666-A1C0-8AC5-EE970A719D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19000" y="-790085"/>
              <a:ext cx="436999" cy="436999"/>
            </a:xfrm>
            <a:prstGeom prst="rect">
              <a:avLst/>
            </a:prstGeom>
          </p:spPr>
        </p:pic>
      </p:grpSp>
      <p:grpSp>
        <p:nvGrpSpPr>
          <p:cNvPr id="28" name="Group 27" descr="Green circle with a &quot;5&quot; in the middle.">
            <a:extLst>
              <a:ext uri="{FF2B5EF4-FFF2-40B4-BE49-F238E27FC236}">
                <a16:creationId xmlns:a16="http://schemas.microsoft.com/office/drawing/2014/main" id="{CE21D9EE-B3B3-BCD9-9859-B2C2364F9103}"/>
              </a:ext>
            </a:extLst>
          </p:cNvPr>
          <p:cNvGrpSpPr/>
          <p:nvPr/>
        </p:nvGrpSpPr>
        <p:grpSpPr>
          <a:xfrm>
            <a:off x="10222024" y="5585850"/>
            <a:ext cx="436999" cy="436999"/>
            <a:chOff x="8112325" y="-568256"/>
            <a:chExt cx="436999" cy="436999"/>
          </a:xfrm>
        </p:grpSpPr>
        <p:sp>
          <p:nvSpPr>
            <p:cNvPr id="29" name="TextBox 28">
              <a:extLst>
                <a:ext uri="{FF2B5EF4-FFF2-40B4-BE49-F238E27FC236}">
                  <a16:creationId xmlns:a16="http://schemas.microsoft.com/office/drawing/2014/main" id="{4186A97B-254E-D3EC-C917-E2F6875D73A4}"/>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30" name="Oval 29">
              <a:extLst>
                <a:ext uri="{FF2B5EF4-FFF2-40B4-BE49-F238E27FC236}">
                  <a16:creationId xmlns:a16="http://schemas.microsoft.com/office/drawing/2014/main" id="{03021FFE-DC81-E0C5-4212-30F0A8BBD2CF}"/>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Badge 5 with solid fill">
              <a:hlinkClick r:id="rId10" action="ppaction://hlinksldjump"/>
              <a:extLst>
                <a:ext uri="{FF2B5EF4-FFF2-40B4-BE49-F238E27FC236}">
                  <a16:creationId xmlns:a16="http://schemas.microsoft.com/office/drawing/2014/main" id="{F4400B49-02BA-5B7F-BA7F-1EF6256A88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12325" y="-568256"/>
              <a:ext cx="436999" cy="436999"/>
            </a:xfrm>
            <a:prstGeom prst="rect">
              <a:avLst/>
            </a:prstGeom>
          </p:spPr>
        </p:pic>
      </p:grpSp>
      <p:sp>
        <p:nvSpPr>
          <p:cNvPr id="47" name="Rectangle: Rounded Corners 3" descr="Return to table of contents button.">
            <a:hlinkClick r:id="rId19" action="ppaction://hlinksldjump"/>
            <a:extLst>
              <a:ext uri="{FF2B5EF4-FFF2-40B4-BE49-F238E27FC236}">
                <a16:creationId xmlns:a16="http://schemas.microsoft.com/office/drawing/2014/main" id="{1413F8D7-2360-0F79-498C-A97C8B61BD99}"/>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9"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Rounded Corners 3" descr="Return to start of IHL sections. ">
            <a:hlinkClick r:id="rId20" action="ppaction://hlinksldjump"/>
            <a:extLst>
              <a:ext uri="{FF2B5EF4-FFF2-40B4-BE49-F238E27FC236}">
                <a16:creationId xmlns:a16="http://schemas.microsoft.com/office/drawing/2014/main" id="{1B5F0C43-9A8E-3A42-F1D5-C98A0E0A1DB6}"/>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19"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2675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3826BE-A012-4EFA-ABF3-D185E5E9A12E}"/>
              </a:ext>
            </a:extLst>
          </p:cNvPr>
          <p:cNvSpPr>
            <a:spLocks noGrp="1"/>
          </p:cNvSpPr>
          <p:nvPr>
            <p:ph type="title"/>
          </p:nvPr>
        </p:nvSpPr>
        <p:spPr>
          <a:xfrm>
            <a:off x="292223" y="139148"/>
            <a:ext cx="11430000" cy="470173"/>
          </a:xfrm>
        </p:spPr>
        <p:txBody>
          <a:bodyPr/>
          <a:lstStyle/>
          <a:p>
            <a:r>
              <a:rPr lang="en-US" sz="2800">
                <a:solidFill>
                  <a:srgbClr val="002060"/>
                </a:solidFill>
                <a:latin typeface="Arial"/>
                <a:cs typeface="Calibri"/>
              </a:rPr>
              <a:t>IHL: EM</a:t>
            </a:r>
            <a:r>
              <a:rPr lang="en-US" sz="2800" baseline="0">
                <a:solidFill>
                  <a:srgbClr val="002060"/>
                </a:solidFill>
                <a:latin typeface="Arial"/>
                <a:cs typeface="Calibri"/>
              </a:rPr>
              <a:t> View of Amending an Enrollment</a:t>
            </a:r>
            <a:endParaRPr lang="en-US" sz="2800">
              <a:solidFill>
                <a:srgbClr val="002060"/>
              </a:solidFill>
              <a:latin typeface="Arial"/>
              <a:cs typeface="Calibri"/>
            </a:endParaRPr>
          </a:p>
        </p:txBody>
      </p:sp>
      <p:sp>
        <p:nvSpPr>
          <p:cNvPr id="19" name="TextBox 18">
            <a:extLst>
              <a:ext uri="{FF2B5EF4-FFF2-40B4-BE49-F238E27FC236}">
                <a16:creationId xmlns:a16="http://schemas.microsoft.com/office/drawing/2014/main" id="{87D5D3C7-FBDB-2775-E081-F376F76D8518}"/>
              </a:ext>
            </a:extLst>
          </p:cNvPr>
          <p:cNvSpPr txBox="1"/>
          <p:nvPr/>
        </p:nvSpPr>
        <p:spPr>
          <a:xfrm>
            <a:off x="289103" y="583623"/>
            <a:ext cx="11611093" cy="586411"/>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a:endParaRPr>
          </a:p>
        </p:txBody>
      </p:sp>
      <p:sp>
        <p:nvSpPr>
          <p:cNvPr id="7" name="TextBox 6">
            <a:extLst>
              <a:ext uri="{FF2B5EF4-FFF2-40B4-BE49-F238E27FC236}">
                <a16:creationId xmlns:a16="http://schemas.microsoft.com/office/drawing/2014/main" id="{2B2ECB69-8909-1575-C97D-B2878314126F}"/>
              </a:ext>
            </a:extLst>
          </p:cNvPr>
          <p:cNvSpPr txBox="1"/>
          <p:nvPr/>
        </p:nvSpPr>
        <p:spPr>
          <a:xfrm>
            <a:off x="464266" y="1431145"/>
            <a:ext cx="4151728" cy="634620"/>
          </a:xfrm>
          <a:prstGeom prst="rect">
            <a:avLst/>
          </a:prstGeom>
          <a:noFill/>
        </p:spPr>
        <p:txBody>
          <a:bodyPr wrap="square" lIns="0" tIns="0" rIns="0" bIns="0" rtlCol="0">
            <a:noAutofit/>
          </a:bodyPr>
          <a:lstStyle/>
          <a:p>
            <a:pPr algn="l" defTabSz="228600">
              <a:spcAft>
                <a:spcPts val="1200"/>
              </a:spcAft>
            </a:pPr>
            <a:r>
              <a:rPr kumimoji="0" lang="en-US" sz="1800" b="0" i="0" u="none" strike="noStrike" kern="1200" cap="none" spc="0" normalizeH="0" baseline="0" noProof="0">
                <a:ln>
                  <a:noFill/>
                </a:ln>
                <a:solidFill>
                  <a:srgbClr val="002060"/>
                </a:solidFill>
                <a:effectLst/>
                <a:uLnTx/>
                <a:uFillTx/>
                <a:latin typeface="Arial"/>
                <a:cs typeface="Calibri"/>
              </a:rPr>
              <a:t>To amend an enrollment for a student, select the “</a:t>
            </a:r>
            <a:r>
              <a:rPr kumimoji="0" lang="en-US" sz="1800" b="1" i="0" u="none" strike="noStrike" kern="1200" cap="none" spc="0" normalizeH="0" baseline="0" noProof="0">
                <a:ln>
                  <a:noFill/>
                </a:ln>
                <a:solidFill>
                  <a:srgbClr val="002060"/>
                </a:solidFill>
                <a:effectLst/>
                <a:uLnTx/>
                <a:uFillTx/>
                <a:latin typeface="Arial"/>
                <a:cs typeface="Calibri"/>
              </a:rPr>
              <a:t>Amend</a:t>
            </a:r>
            <a:r>
              <a:rPr kumimoji="0" lang="en-US" sz="1800" b="0" i="0" u="none" strike="noStrike" kern="1200" cap="none" spc="0" normalizeH="0" baseline="0" noProof="0">
                <a:ln>
                  <a:noFill/>
                </a:ln>
                <a:solidFill>
                  <a:srgbClr val="002060"/>
                </a:solidFill>
                <a:effectLst/>
                <a:uLnTx/>
                <a:uFillTx/>
                <a:latin typeface="Arial"/>
                <a:cs typeface="Calibri"/>
              </a:rPr>
              <a:t>” button.</a:t>
            </a:r>
            <a:endParaRPr lang="en-US" noProof="0"/>
          </a:p>
        </p:txBody>
      </p:sp>
      <p:cxnSp>
        <p:nvCxnSpPr>
          <p:cNvPr id="5" name="Straight Arrow Connector 4">
            <a:extLst>
              <a:ext uri="{FF2B5EF4-FFF2-40B4-BE49-F238E27FC236}">
                <a16:creationId xmlns:a16="http://schemas.microsoft.com/office/drawing/2014/main" id="{BB42E147-61C3-409F-9C96-5E55F05C7989}"/>
              </a:ext>
              <a:ext uri="{C183D7F6-B498-43B3-948B-1728B52AA6E4}">
                <adec:decorative xmlns:adec="http://schemas.microsoft.com/office/drawing/2017/decorative" val="1"/>
              </a:ext>
            </a:extLst>
          </p:cNvPr>
          <p:cNvCxnSpPr>
            <a:cxnSpLocks/>
          </p:cNvCxnSpPr>
          <p:nvPr/>
        </p:nvCxnSpPr>
        <p:spPr>
          <a:xfrm flipV="1">
            <a:off x="4043924" y="1861839"/>
            <a:ext cx="908000" cy="136713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descr="EM's view of the Student Profile. The student's name is at the top, and there are 6 tabs: Enrollments, Student Info, Programs, Benefits, Notes, and History. The contact information is in the bottom right corner. There is a highlight box around the Amend button on the enrollment. &#10;&#10;1.&#10;Located at the top of the screen, EM automatically displays the student’s name after a student is created. &#10;&#10;The student’s address is located on the right-hand bottom side of the screen.">
            <a:extLst>
              <a:ext uri="{FF2B5EF4-FFF2-40B4-BE49-F238E27FC236}">
                <a16:creationId xmlns:a16="http://schemas.microsoft.com/office/drawing/2014/main" id="{8DF86E6E-D14F-484D-95CA-57479FE21381}"/>
              </a:ext>
            </a:extLst>
          </p:cNvPr>
          <p:cNvSpPr txBox="1"/>
          <p:nvPr/>
        </p:nvSpPr>
        <p:spPr>
          <a:xfrm>
            <a:off x="341857" y="2219944"/>
            <a:ext cx="4151728" cy="328729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1.</a:t>
            </a:r>
            <a:endParaRPr lang="en-US" sz="1600" b="1" i="0" u="none" strike="noStrike" kern="1200" cap="none" spc="0" normalizeH="0" baseline="0" noProof="0" dirty="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dirty="0">
                <a:ln>
                  <a:noFill/>
                </a:ln>
                <a:solidFill>
                  <a:srgbClr val="002060"/>
                </a:solidFill>
                <a:effectLst/>
                <a:uLnTx/>
                <a:uFillTx/>
                <a:latin typeface="Arial"/>
                <a:cs typeface="Calibri"/>
              </a:rPr>
              <a:t>Located at the top of the screen, EM displays the student’s name once the student is created and/or found in EM and you navigate to that Student’s profile.</a:t>
            </a:r>
            <a:r>
              <a:rPr lang="en-US" sz="1600" b="1" dirty="0">
                <a:solidFill>
                  <a:srgbClr val="002060"/>
                </a:solidFill>
                <a:latin typeface="Arial"/>
                <a:cs typeface="Calibri"/>
              </a:rPr>
              <a:t> </a:t>
            </a:r>
            <a:endParaRPr lang="en-US" sz="16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dirty="0">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The student’s address </a:t>
            </a:r>
            <a:r>
              <a:rPr lang="en-US" sz="1600" b="1" dirty="0">
                <a:solidFill>
                  <a:srgbClr val="002060"/>
                </a:solidFill>
                <a:latin typeface="Arial"/>
                <a:cs typeface="Calibri"/>
              </a:rPr>
              <a:t>is located</a:t>
            </a:r>
            <a:r>
              <a:rPr kumimoji="0" lang="en-US" sz="1600" b="1" i="0" u="none" strike="noStrike" kern="1200" cap="none" spc="0" normalizeH="0" baseline="0" noProof="0" dirty="0">
                <a:ln>
                  <a:noFill/>
                </a:ln>
                <a:solidFill>
                  <a:srgbClr val="002060"/>
                </a:solidFill>
                <a:effectLst/>
                <a:uLnTx/>
                <a:uFillTx/>
                <a:latin typeface="Arial"/>
                <a:cs typeface="Calibri"/>
              </a:rPr>
              <a:t> on the right-hand bottom side of the screen.</a:t>
            </a:r>
            <a:endParaRPr lang="en-US" sz="1600" b="1" i="0" u="none" strike="noStrike" kern="1200" cap="none" spc="0" normalizeH="0" baseline="0" noProof="0" dirty="0">
              <a:ln>
                <a:noFill/>
              </a:ln>
              <a:solidFill>
                <a:srgbClr val="002060"/>
              </a:solidFill>
              <a:effectLst/>
              <a:uLnTx/>
              <a:uFillTx/>
              <a:latin typeface="Arial"/>
              <a:cs typeface="Calibri"/>
            </a:endParaRPr>
          </a:p>
        </p:txBody>
      </p:sp>
      <p:grpSp>
        <p:nvGrpSpPr>
          <p:cNvPr id="12" name="Group 11">
            <a:extLst>
              <a:ext uri="{FF2B5EF4-FFF2-40B4-BE49-F238E27FC236}">
                <a16:creationId xmlns:a16="http://schemas.microsoft.com/office/drawing/2014/main" id="{9CA4EBB4-662D-B2E3-C143-F113322BA38F}"/>
              </a:ext>
              <a:ext uri="{C183D7F6-B498-43B3-948B-1728B52AA6E4}">
                <adec:decorative xmlns:adec="http://schemas.microsoft.com/office/drawing/2017/decorative" val="1"/>
              </a:ext>
            </a:extLst>
          </p:cNvPr>
          <p:cNvGrpSpPr/>
          <p:nvPr/>
        </p:nvGrpSpPr>
        <p:grpSpPr>
          <a:xfrm>
            <a:off x="4811130" y="1397355"/>
            <a:ext cx="434307" cy="434307"/>
            <a:chOff x="8554625" y="-545463"/>
            <a:chExt cx="434307" cy="434307"/>
          </a:xfrm>
        </p:grpSpPr>
        <p:sp>
          <p:nvSpPr>
            <p:cNvPr id="13" name="Oval 12">
              <a:extLst>
                <a:ext uri="{FF2B5EF4-FFF2-40B4-BE49-F238E27FC236}">
                  <a16:creationId xmlns:a16="http://schemas.microsoft.com/office/drawing/2014/main" id="{A1244D90-A01C-1E42-330F-F2BC613E08DF}"/>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dge 1 with solid fill">
              <a:extLst>
                <a:ext uri="{FF2B5EF4-FFF2-40B4-BE49-F238E27FC236}">
                  <a16:creationId xmlns:a16="http://schemas.microsoft.com/office/drawing/2014/main" id="{F2EC79BE-7F6A-776C-1611-603A7E13B4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pic>
        <p:nvPicPr>
          <p:cNvPr id="5122" name="Picture 2">
            <a:extLst>
              <a:ext uri="{FF2B5EF4-FFF2-40B4-BE49-F238E27FC236}">
                <a16:creationId xmlns:a16="http://schemas.microsoft.com/office/drawing/2014/main" id="{24B270B3-B209-534B-C90F-0DE77318827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437" y="1462022"/>
            <a:ext cx="6808372" cy="438072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967978A5-2917-AAC7-6AF7-4D64B895D110}"/>
              </a:ext>
              <a:ext uri="{C183D7F6-B498-43B3-948B-1728B52AA6E4}">
                <adec:decorative xmlns:adec="http://schemas.microsoft.com/office/drawing/2017/decorative" val="1"/>
              </a:ext>
            </a:extLst>
          </p:cNvPr>
          <p:cNvSpPr/>
          <p:nvPr/>
        </p:nvSpPr>
        <p:spPr>
          <a:xfrm>
            <a:off x="9277350" y="2993230"/>
            <a:ext cx="552450" cy="23574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7F4EC9F-8305-E53B-102F-3938850C86FE}"/>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01B69642-8726-78D6-967A-5C9998428EC0}"/>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34006" t="48736" r="49144" b="45248"/>
          <a:stretch/>
        </p:blipFill>
        <p:spPr>
          <a:xfrm>
            <a:off x="7697282" y="2492241"/>
            <a:ext cx="1314449" cy="263983"/>
          </a:xfrm>
          <a:prstGeom prst="rect">
            <a:avLst/>
          </a:prstGeom>
        </p:spPr>
      </p:pic>
      <p:sp>
        <p:nvSpPr>
          <p:cNvPr id="22" name="Rectangle: Rounded Corners 3" descr="Return to table of contents button.">
            <a:hlinkClick r:id="rId7" action="ppaction://hlinksldjump"/>
            <a:extLst>
              <a:ext uri="{FF2B5EF4-FFF2-40B4-BE49-F238E27FC236}">
                <a16:creationId xmlns:a16="http://schemas.microsoft.com/office/drawing/2014/main" id="{EFDFBEC5-40A8-0CDD-C3CB-170A7233017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 name="Rectangle: Rounded Corners 3" descr="Return to start of IHL sections. ">
            <a:hlinkClick r:id="rId8" action="ppaction://hlinksldjump"/>
            <a:extLst>
              <a:ext uri="{FF2B5EF4-FFF2-40B4-BE49-F238E27FC236}">
                <a16:creationId xmlns:a16="http://schemas.microsoft.com/office/drawing/2014/main" id="{020CB81A-C867-24C9-B5CD-1F4AAEBBD632}"/>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605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A4CBEA-62A0-ABC3-8FC0-31D5C6645F63}"/>
              </a:ext>
            </a:extLst>
          </p:cNvPr>
          <p:cNvSpPr txBox="1">
            <a:spLocks noGrp="1"/>
          </p:cNvSpPr>
          <p:nvPr>
            <p:ph type="title" idx="4294967295"/>
          </p:nvPr>
        </p:nvSpPr>
        <p:spPr>
          <a:xfrm>
            <a:off x="292223" y="158198"/>
            <a:ext cx="11430000" cy="4907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1">
                    <a:lumMod val="50000"/>
                  </a:schemeClr>
                </a:solidFill>
                <a:effectLst/>
                <a:uLnTx/>
                <a:uFillTx/>
                <a:latin typeface="Arial"/>
                <a:cs typeface="Calibri"/>
              </a:rPr>
              <a:t>Purpose</a:t>
            </a:r>
            <a:endParaRPr lang="en-US" sz="2800" b="1" i="0" u="none" strike="noStrike" kern="1200" cap="none" spc="0" normalizeH="0" baseline="0" noProof="0">
              <a:ln>
                <a:noFill/>
              </a:ln>
              <a:solidFill>
                <a:schemeClr val="accent1">
                  <a:lumMod val="50000"/>
                </a:schemeClr>
              </a:solidFill>
              <a:effectLst/>
              <a:uLnTx/>
              <a:uFillTx/>
              <a:latin typeface="Arial"/>
              <a:cs typeface="Calibri"/>
            </a:endParaRPr>
          </a:p>
        </p:txBody>
      </p:sp>
      <p:sp>
        <p:nvSpPr>
          <p:cNvPr id="2" name="TextBox 1">
            <a:extLst>
              <a:ext uri="{FF2B5EF4-FFF2-40B4-BE49-F238E27FC236}">
                <a16:creationId xmlns:a16="http://schemas.microsoft.com/office/drawing/2014/main" id="{D1A33B15-F367-8883-5ED8-B16CB363DB14}"/>
              </a:ext>
            </a:extLst>
          </p:cNvPr>
          <p:cNvSpPr txBox="1"/>
          <p:nvPr/>
        </p:nvSpPr>
        <p:spPr>
          <a:xfrm>
            <a:off x="298174" y="504909"/>
            <a:ext cx="11693801" cy="4935354"/>
          </a:xfrm>
          <a:prstGeom prst="rect">
            <a:avLst/>
          </a:prstGeom>
          <a:noFill/>
        </p:spPr>
        <p:txBody>
          <a:bodyPr wrap="square" lIns="0" tIns="0" rIns="0" bIns="0" rtlCol="0" anchor="t">
            <a:noAutofit/>
          </a:bodyPr>
          <a:lstStyle/>
          <a:p>
            <a:pPr algn="l" rtl="0" fontAlgn="base">
              <a:spcBef>
                <a:spcPts val="600"/>
              </a:spcBef>
              <a:spcAft>
                <a:spcPts val="600"/>
              </a:spcAft>
            </a:pPr>
            <a:r>
              <a:rPr lang="en-US" sz="2400" b="0" i="0" u="none" strike="noStrike">
                <a:solidFill>
                  <a:srgbClr val="002060"/>
                </a:solidFill>
                <a:effectLst/>
                <a:latin typeface="Arial"/>
                <a:cs typeface="Calibri"/>
              </a:rPr>
              <a:t>The purpose of this document is to facilitate School Certifying Officials’ (SCOs) transition to Enrollment Manager (EM) by providing a crosswalk between VA paper forms and EM.</a:t>
            </a:r>
          </a:p>
          <a:p>
            <a:pPr algn="l" rtl="0" fontAlgn="base">
              <a:spcBef>
                <a:spcPts val="600"/>
              </a:spcBef>
              <a:spcAft>
                <a:spcPts val="600"/>
              </a:spcAft>
            </a:pPr>
            <a:r>
              <a:rPr lang="en-US" sz="2400" b="0" i="0" u="none" strike="noStrike">
                <a:solidFill>
                  <a:srgbClr val="002060"/>
                </a:solidFill>
                <a:effectLst/>
                <a:latin typeface="Arial"/>
                <a:cs typeface="Calibri"/>
              </a:rPr>
              <a:t>A crosswalk is a reference guide that illustrates the relationship between different processes. </a:t>
            </a:r>
            <a:r>
              <a:rPr lang="en-US" sz="2400" b="0" i="0">
                <a:solidFill>
                  <a:srgbClr val="002060"/>
                </a:solidFill>
                <a:effectLst/>
                <a:latin typeface="Arial"/>
                <a:cs typeface="Calibri"/>
              </a:rPr>
              <a:t>​</a:t>
            </a:r>
            <a:r>
              <a:rPr lang="en-US" sz="2400" b="0" i="0" u="none" strike="noStrike">
                <a:solidFill>
                  <a:srgbClr val="002060"/>
                </a:solidFill>
                <a:effectLst/>
                <a:latin typeface="Arial"/>
                <a:cs typeface="Calibri"/>
              </a:rPr>
              <a:t>This specific crosswalk instructs users discontinuing paper submissions on how to submit enrollments, changes, and monthly certifications</a:t>
            </a:r>
            <a:r>
              <a:rPr lang="en-US" sz="2400">
                <a:solidFill>
                  <a:srgbClr val="002060"/>
                </a:solidFill>
              </a:rPr>
              <a:t> </a:t>
            </a:r>
            <a:r>
              <a:rPr lang="en-US" sz="2400" b="0" i="0" u="none" strike="noStrike">
                <a:solidFill>
                  <a:srgbClr val="002060"/>
                </a:solidFill>
                <a:effectLst/>
                <a:latin typeface="Arial"/>
                <a:cs typeface="Calibri"/>
              </a:rPr>
              <a:t>in EM.</a:t>
            </a:r>
            <a:r>
              <a:rPr lang="en-US" sz="2400" b="0" i="0">
                <a:solidFill>
                  <a:srgbClr val="002060"/>
                </a:solidFill>
                <a:effectLst/>
                <a:latin typeface="Arial"/>
                <a:cs typeface="Calibri"/>
              </a:rPr>
              <a:t>​</a:t>
            </a:r>
          </a:p>
          <a:p>
            <a:pPr fontAlgn="base">
              <a:spcBef>
                <a:spcPts val="600"/>
              </a:spcBef>
              <a:spcAft>
                <a:spcPts val="600"/>
              </a:spcAft>
            </a:pPr>
            <a:r>
              <a:rPr lang="en-US" sz="2400" b="1">
                <a:solidFill>
                  <a:srgbClr val="002060"/>
                </a:solidFill>
                <a:effectLst/>
                <a:latin typeface="Arial"/>
                <a:ea typeface="MS Mincho"/>
                <a:cs typeface="Calibri"/>
              </a:rPr>
              <a:t>For additional resources on how to use EM, please refer to the EM User Guide </a:t>
            </a:r>
            <a:r>
              <a:rPr lang="en-US" sz="2400" b="1">
                <a:solidFill>
                  <a:srgbClr val="002060"/>
                </a:solidFill>
                <a:latin typeface="Arial"/>
                <a:ea typeface="MS Mincho"/>
                <a:cs typeface="Calibri"/>
              </a:rPr>
              <a:t>located on the </a:t>
            </a:r>
            <a:r>
              <a:rPr lang="en-US" sz="2400" b="1" i="0" u="sng" strike="noStrike">
                <a:solidFill>
                  <a:srgbClr val="002060"/>
                </a:solidFill>
                <a:effectLst/>
                <a:latin typeface="Arial"/>
                <a:cs typeface="Calibri"/>
                <a:hlinkClick r:id="rId3">
                  <a:extLst>
                    <a:ext uri="{A12FA001-AC4F-418D-AE19-62706E023703}">
                      <ahyp:hlinkClr xmlns:ahyp="http://schemas.microsoft.com/office/drawing/2018/hyperlinkcolor" val="tx"/>
                    </a:ext>
                  </a:extLst>
                </a:hlinkClick>
              </a:rPr>
              <a:t>Resources for Schools</a:t>
            </a:r>
            <a:r>
              <a:rPr lang="en-US" sz="2400" b="1" i="0" u="none" strike="noStrike">
                <a:solidFill>
                  <a:srgbClr val="002060"/>
                </a:solidFill>
                <a:effectLst/>
                <a:latin typeface="Arial"/>
                <a:cs typeface="Calibri"/>
              </a:rPr>
              <a:t> page. SCOs may also access EM training modules specif</a:t>
            </a:r>
            <a:r>
              <a:rPr lang="en-US" sz="2400" b="1">
                <a:solidFill>
                  <a:srgbClr val="002060"/>
                </a:solidFill>
                <a:latin typeface="Arial"/>
                <a:cs typeface="Calibri"/>
              </a:rPr>
              <a:t>ic to their facility type </a:t>
            </a:r>
            <a:r>
              <a:rPr lang="en-US" sz="2400" b="1">
                <a:solidFill>
                  <a:srgbClr val="002060"/>
                </a:solidFill>
                <a:latin typeface="Arial"/>
                <a:ea typeface="MS Mincho"/>
                <a:cs typeface="Calibri"/>
              </a:rPr>
              <a:t>in the </a:t>
            </a:r>
            <a:r>
              <a:rPr lang="en-US" sz="2400" b="1">
                <a:solidFill>
                  <a:srgbClr val="002060"/>
                </a:solidFill>
                <a:latin typeface="Arial"/>
                <a:ea typeface="MS Mincho"/>
                <a:cs typeface="Calibri"/>
                <a:hlinkClick r:id="rId4">
                  <a:extLst>
                    <a:ext uri="{A12FA001-AC4F-418D-AE19-62706E023703}">
                      <ahyp:hlinkClr xmlns:ahyp="http://schemas.microsoft.com/office/drawing/2018/hyperlinkcolor" val="tx"/>
                    </a:ext>
                  </a:extLst>
                </a:hlinkClick>
              </a:rPr>
              <a:t>SCO Training Portal</a:t>
            </a:r>
            <a:r>
              <a:rPr lang="en-US" sz="2400" b="1">
                <a:solidFill>
                  <a:srgbClr val="002060"/>
                </a:solidFill>
                <a:latin typeface="Arial"/>
                <a:ea typeface="MS Mincho"/>
                <a:cs typeface="Calibri"/>
              </a:rPr>
              <a:t>. </a:t>
            </a:r>
            <a:endParaRPr lang="en-US" sz="2400" b="1">
              <a:solidFill>
                <a:srgbClr val="002060"/>
              </a:solidFill>
              <a:latin typeface="Arial"/>
              <a:ea typeface="MS Mincho" panose="02020609040205080304" pitchFamily="49" charset="-128"/>
              <a:cs typeface="Calibri" panose="020F0502020204030204" pitchFamily="34" charset="0"/>
            </a:endParaRPr>
          </a:p>
          <a:p>
            <a:pPr fontAlgn="base">
              <a:spcBef>
                <a:spcPts val="600"/>
              </a:spcBef>
              <a:spcAft>
                <a:spcPts val="600"/>
              </a:spcAft>
            </a:pPr>
            <a:endParaRPr lang="en-US" sz="2800" b="1" i="1" u="none" strike="noStrike">
              <a:solidFill>
                <a:srgbClr val="000000"/>
              </a:solidFill>
              <a:effectLst/>
              <a:latin typeface="Arial"/>
              <a:cs typeface="Arial"/>
            </a:endParaRPr>
          </a:p>
          <a:p>
            <a:pPr fontAlgn="base">
              <a:spcBef>
                <a:spcPts val="600"/>
              </a:spcBef>
              <a:spcAft>
                <a:spcPts val="600"/>
              </a:spcAft>
            </a:pPr>
            <a:r>
              <a:rPr lang="en-US" sz="2000" u="none" strike="noStrike">
                <a:solidFill>
                  <a:srgbClr val="002060"/>
                </a:solidFill>
                <a:effectLst/>
                <a:latin typeface="Arial"/>
                <a:cs typeface="Calibri"/>
              </a:rPr>
              <a:t>Note: </a:t>
            </a:r>
            <a:r>
              <a:rPr lang="en-US" sz="2000">
                <a:solidFill>
                  <a:srgbClr val="002060"/>
                </a:solidFill>
                <a:latin typeface="Arial"/>
                <a:cs typeface="Calibri"/>
              </a:rPr>
              <a:t>forms included in this presentation are subject to change. Contact your VA representative to access forms in the 22-1999 series, otherwise visit this </a:t>
            </a:r>
            <a:r>
              <a:rPr lang="en-US" sz="2000">
                <a:solidFill>
                  <a:srgbClr val="002060"/>
                </a:solidFill>
                <a:latin typeface="Arial"/>
                <a:cs typeface="Calibri"/>
                <a:hlinkClick r:id="rId5"/>
              </a:rPr>
              <a:t>site</a:t>
            </a:r>
            <a:r>
              <a:rPr lang="en-US" sz="2000">
                <a:solidFill>
                  <a:srgbClr val="002060"/>
                </a:solidFill>
                <a:latin typeface="Arial"/>
                <a:cs typeface="Calibri"/>
              </a:rPr>
              <a:t>.</a:t>
            </a:r>
            <a:endParaRPr lang="en-US" sz="2000" u="none" strike="noStrike" kern="1200" cap="none" spc="0" normalizeH="0" baseline="0" noProof="0">
              <a:ln>
                <a:noFill/>
              </a:ln>
              <a:solidFill>
                <a:srgbClr val="002060"/>
              </a:solidFill>
              <a:effectLst/>
              <a:uLnTx/>
              <a:uFillTx/>
              <a:latin typeface="Arial"/>
              <a:cs typeface="Calibri"/>
            </a:endParaRPr>
          </a:p>
        </p:txBody>
      </p:sp>
      <p:sp>
        <p:nvSpPr>
          <p:cNvPr id="4" name="Rectangle: Rounded Corners 3" descr="Return to table of contents button.">
            <a:hlinkClick r:id="rId6" action="ppaction://hlinksldjump"/>
            <a:extLst>
              <a:ext uri="{FF2B5EF4-FFF2-40B4-BE49-F238E27FC236}">
                <a16:creationId xmlns:a16="http://schemas.microsoft.com/office/drawing/2014/main" id="{2C6406D0-4E1D-37AC-DD63-028B40CC6C61}"/>
              </a:ext>
            </a:extLst>
          </p:cNvPr>
          <p:cNvSpPr/>
          <p:nvPr/>
        </p:nvSpPr>
        <p:spPr>
          <a:xfrm>
            <a:off x="4757920" y="5645520"/>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Tree>
    <p:extLst>
      <p:ext uri="{BB962C8B-B14F-4D97-AF65-F5344CB8AC3E}">
        <p14:creationId xmlns:p14="http://schemas.microsoft.com/office/powerpoint/2010/main" val="296348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01F6B0A-94F1-3CF7-4443-D802B19C1C6B}"/>
              </a:ext>
            </a:extLst>
          </p:cNvPr>
          <p:cNvSpPr txBox="1">
            <a:spLocks noGrp="1"/>
          </p:cNvSpPr>
          <p:nvPr>
            <p:ph type="title" idx="4294967295"/>
          </p:nvPr>
        </p:nvSpPr>
        <p:spPr>
          <a:xfrm>
            <a:off x="292223" y="139148"/>
            <a:ext cx="11430000" cy="4860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2800" dirty="0">
                <a:solidFill>
                  <a:srgbClr val="002060"/>
                </a:solidFill>
                <a:latin typeface="Arial"/>
                <a:cs typeface="Calibri"/>
              </a:rPr>
              <a:t>IHL: EM</a:t>
            </a:r>
            <a:r>
              <a:rPr lang="en-US" sz="2800" baseline="0" dirty="0">
                <a:solidFill>
                  <a:srgbClr val="002060"/>
                </a:solidFill>
                <a:latin typeface="Arial"/>
                <a:cs typeface="Calibri"/>
              </a:rPr>
              <a:t> View of Amending an Enrollment </a:t>
            </a:r>
            <a:br>
              <a:rPr lang="en-US" sz="2800" baseline="0" dirty="0">
                <a:latin typeface="Arial"/>
              </a:rPr>
            </a:br>
            <a:r>
              <a:rPr lang="en-US" sz="2800" baseline="0" dirty="0">
                <a:solidFill>
                  <a:schemeClr val="bg1"/>
                </a:solidFill>
                <a:latin typeface="Arial"/>
                <a:cs typeface="Calibri"/>
              </a:rPr>
              <a:t>(Continued 1)</a:t>
            </a:r>
            <a:r>
              <a:rPr lang="en-US" sz="3200" dirty="0">
                <a:solidFill>
                  <a:schemeClr val="bg1"/>
                </a:solidFill>
                <a:latin typeface="Calibri"/>
                <a:cs typeface="Calibri"/>
              </a:rPr>
              <a:t> </a:t>
            </a:r>
            <a:endPar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2" action="ppaction://hlinksldjump">
                <a:extLst>
                  <a:ext uri="{A12FA001-AC4F-418D-AE19-62706E023703}">
                    <ahyp:hlinkClr xmlns:ahyp="http://schemas.microsoft.com/office/drawing/2018/hyperlinkcolor" val="tx"/>
                  </a:ext>
                </a:extLst>
              </a:hlinkClick>
            </a:endParaRPr>
          </a:p>
        </p:txBody>
      </p:sp>
      <p:cxnSp>
        <p:nvCxnSpPr>
          <p:cNvPr id="73" name="Straight Arrow Connector 72">
            <a:extLst>
              <a:ext uri="{FF2B5EF4-FFF2-40B4-BE49-F238E27FC236}">
                <a16:creationId xmlns:a16="http://schemas.microsoft.com/office/drawing/2014/main" id="{DEE32896-A254-A909-DD2A-0B2DA593957C}"/>
              </a:ext>
              <a:ext uri="{C183D7F6-B498-43B3-948B-1728B52AA6E4}">
                <adec:decorative xmlns:adec="http://schemas.microsoft.com/office/drawing/2017/decorative" val="1"/>
              </a:ext>
            </a:extLst>
          </p:cNvPr>
          <p:cNvCxnSpPr>
            <a:cxnSpLocks/>
          </p:cNvCxnSpPr>
          <p:nvPr/>
        </p:nvCxnSpPr>
        <p:spPr>
          <a:xfrm>
            <a:off x="4751554" y="5317058"/>
            <a:ext cx="2857142"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7E5C3C4-1B26-5A76-A535-723B7BFF9DCA}"/>
              </a:ext>
              <a:ext uri="{C183D7F6-B498-43B3-948B-1728B52AA6E4}">
                <adec:decorative xmlns:adec="http://schemas.microsoft.com/office/drawing/2017/decorative" val="1"/>
              </a:ext>
            </a:extLst>
          </p:cNvPr>
          <p:cNvCxnSpPr>
            <a:cxnSpLocks/>
          </p:cNvCxnSpPr>
          <p:nvPr/>
        </p:nvCxnSpPr>
        <p:spPr>
          <a:xfrm>
            <a:off x="4329272" y="1984215"/>
            <a:ext cx="3742413" cy="206229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descr="Screenshot outlining the steps that need to be completed to amend an enrollment for an IHL institution.&#10;&#10;2.&#10;SCOs submitting termination information for a student must select the “Termination” box in EM. If submitting a Graduation/End of Term of Course, select the “Graduation/End of Term of Course” box.&#10;">
            <a:extLst>
              <a:ext uri="{FF2B5EF4-FFF2-40B4-BE49-F238E27FC236}">
                <a16:creationId xmlns:a16="http://schemas.microsoft.com/office/drawing/2014/main" id="{B5A67C64-BF1D-3F33-3EB4-D09FF800726C}"/>
              </a:ext>
            </a:extLst>
          </p:cNvPr>
          <p:cNvSpPr txBox="1"/>
          <p:nvPr/>
        </p:nvSpPr>
        <p:spPr>
          <a:xfrm>
            <a:off x="350677" y="1195525"/>
            <a:ext cx="6265276" cy="295585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2</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a:t>
            </a:r>
          </a:p>
          <a:p>
            <a:pPr marL="285750" marR="0" lvl="0" indent="-285750" algn="ctr"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a:cs typeface="Calibri"/>
              </a:rPr>
              <a:t> “Termination” check box if the student </a:t>
            </a:r>
            <a:r>
              <a:rPr lang="en-US" sz="1600" b="1">
                <a:solidFill>
                  <a:srgbClr val="002060"/>
                </a:solidFill>
                <a:latin typeface="Arial"/>
                <a:cs typeface="Calibri"/>
              </a:rPr>
              <a:t>has</a:t>
            </a:r>
            <a:r>
              <a:rPr kumimoji="0" lang="en-US" sz="1600" b="1" i="0" u="none" strike="noStrike" kern="1200" cap="none" spc="0" normalizeH="0" baseline="0" noProof="0">
                <a:ln>
                  <a:noFill/>
                </a:ln>
                <a:solidFill>
                  <a:srgbClr val="002060"/>
                </a:solidFill>
                <a:effectLst/>
                <a:uLnTx/>
                <a:uFillTx/>
                <a:latin typeface="Arial"/>
                <a:cs typeface="Calibri"/>
              </a:rPr>
              <a:t> withdrawn (shown in the example). All values in section 3 will zero out and become non-editable. </a:t>
            </a:r>
          </a:p>
          <a:p>
            <a:pPr marL="285750" indent="-285750" algn="ctr" defTabSz="228600">
              <a:buFont typeface="Arial" panose="020B0604020202020204" pitchFamily="34" charset="0"/>
              <a:buChar char="•"/>
              <a:defRPr/>
            </a:pPr>
            <a:r>
              <a:rPr kumimoji="0" lang="en-US" sz="1600" b="1" i="0" u="none" strike="noStrike" kern="1200" cap="none" spc="0" normalizeH="0" baseline="0" noProof="0">
                <a:ln>
                  <a:noFill/>
                </a:ln>
                <a:solidFill>
                  <a:srgbClr val="002060"/>
                </a:solidFill>
                <a:effectLst/>
                <a:uLnTx/>
                <a:uFillTx/>
                <a:latin typeface="Arial"/>
                <a:cs typeface="Calibri"/>
              </a:rPr>
              <a:t>“Graduation/End of Term or Course” check box if the student has graduated or completed their program. All values in section 3 become non-editable.</a:t>
            </a:r>
          </a:p>
          <a:p>
            <a:pPr marL="285750" marR="0" lvl="0" indent="-285750" algn="ctr"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srgbClr val="002060"/>
                </a:solidFill>
                <a:latin typeface="Arial"/>
                <a:cs typeface="Calibri"/>
              </a:rPr>
              <a:t>Select neither to amend different components of the enrollment. This keeps the fields in Step 3 editable. </a:t>
            </a:r>
          </a:p>
        </p:txBody>
      </p:sp>
      <p:sp>
        <p:nvSpPr>
          <p:cNvPr id="72" name="TextBox 71">
            <a:extLst>
              <a:ext uri="{FF2B5EF4-FFF2-40B4-BE49-F238E27FC236}">
                <a16:creationId xmlns:a16="http://schemas.microsoft.com/office/drawing/2014/main" id="{27D746C9-0B7D-BBAF-1F5B-C5055B0002CD}"/>
              </a:ext>
            </a:extLst>
          </p:cNvPr>
          <p:cNvSpPr txBox="1"/>
          <p:nvPr/>
        </p:nvSpPr>
        <p:spPr>
          <a:xfrm>
            <a:off x="1339817" y="4384483"/>
            <a:ext cx="4151728" cy="159358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3</a:t>
            </a:r>
            <a:r>
              <a:rPr kumimoji="0" lang="en-US" sz="1600" b="1" u="none" strike="noStrike" kern="1200" cap="none" spc="0" normalizeH="0" baseline="0" noProof="0">
                <a:ln>
                  <a:noFill/>
                </a:ln>
                <a:solidFill>
                  <a:srgbClr val="002060"/>
                </a:solidFill>
                <a:effectLst/>
                <a:uLnTx/>
                <a:uFillTx/>
                <a:latin typeface="Arial"/>
                <a:cs typeface="Calibri"/>
              </a:rPr>
              <a:t>.</a:t>
            </a:r>
            <a:endParaRPr lang="en-US" sz="1600" b="1"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solidFill>
                  <a:srgbClr val="002060"/>
                </a:solidFill>
                <a:effectLst/>
                <a:uLnTx/>
                <a:uFillTx/>
                <a:latin typeface="Arial"/>
                <a:cs typeface="Calibri"/>
              </a:rPr>
              <a:t>Increase or decrease the numerical values in the “Credits and tuition section” if you are not terminating </a:t>
            </a:r>
            <a:r>
              <a:rPr lang="en-US" sz="1600" b="1">
                <a:solidFill>
                  <a:srgbClr val="002060"/>
                </a:solidFill>
                <a:latin typeface="Arial"/>
                <a:cs typeface="Calibri"/>
              </a:rPr>
              <a:t>the enrollment or graduating the student.</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26" name="Group 25" descr="Screenshot outlining the steps that need to be completed to amend an enrollment for an IHL institution.">
            <a:extLst>
              <a:ext uri="{FF2B5EF4-FFF2-40B4-BE49-F238E27FC236}">
                <a16:creationId xmlns:a16="http://schemas.microsoft.com/office/drawing/2014/main" id="{D08EF88C-69CC-4A11-B662-556E6C2D6C1F}"/>
              </a:ext>
            </a:extLst>
          </p:cNvPr>
          <p:cNvGrpSpPr/>
          <p:nvPr/>
        </p:nvGrpSpPr>
        <p:grpSpPr>
          <a:xfrm>
            <a:off x="8375364" y="48256"/>
            <a:ext cx="3738992" cy="6352544"/>
            <a:chOff x="7256221" y="880406"/>
            <a:chExt cx="3333121" cy="5482800"/>
          </a:xfrm>
        </p:grpSpPr>
        <p:pic>
          <p:nvPicPr>
            <p:cNvPr id="27" name="Picture 2">
              <a:extLst>
                <a:ext uri="{FF2B5EF4-FFF2-40B4-BE49-F238E27FC236}">
                  <a16:creationId xmlns:a16="http://schemas.microsoft.com/office/drawing/2014/main" id="{F67D9E8B-596B-40DF-B4C5-5009D544F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223" y="880406"/>
              <a:ext cx="3333119" cy="300196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BACFFEF2-55C6-4433-903B-B728B07CA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221" y="3882366"/>
              <a:ext cx="3333118" cy="248084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20" name="Rectangle: Rounded Corners 3" descr="Return to table of contents button.">
            <a:hlinkClick r:id="rId5" action="ppaction://hlinksldjump"/>
            <a:extLst>
              <a:ext uri="{FF2B5EF4-FFF2-40B4-BE49-F238E27FC236}">
                <a16:creationId xmlns:a16="http://schemas.microsoft.com/office/drawing/2014/main" id="{EF4500D1-137F-8470-D726-E6DB9EBF5DB0}"/>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0" name="Rectangle: Rounded Corners 3" descr="Return to start of IHL sections. ">
            <a:hlinkClick r:id="rId6" action="ppaction://hlinksldjump"/>
            <a:extLst>
              <a:ext uri="{FF2B5EF4-FFF2-40B4-BE49-F238E27FC236}">
                <a16:creationId xmlns:a16="http://schemas.microsoft.com/office/drawing/2014/main" id="{B09B17B7-AB1C-BF39-C5E5-E73DBD8B61F7}"/>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5A1862F3-92C7-D77C-4A17-0DD185C51A5D}"/>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2" name="Right Brace 31">
            <a:extLst>
              <a:ext uri="{FF2B5EF4-FFF2-40B4-BE49-F238E27FC236}">
                <a16:creationId xmlns:a16="http://schemas.microsoft.com/office/drawing/2014/main" id="{EFF39ED3-E6DE-95F3-EC32-D51BCB734AFF}"/>
              </a:ext>
              <a:ext uri="{C183D7F6-B498-43B3-948B-1728B52AA6E4}">
                <adec:decorative xmlns:adec="http://schemas.microsoft.com/office/drawing/2017/decorative" val="1"/>
              </a:ext>
            </a:extLst>
          </p:cNvPr>
          <p:cNvSpPr/>
          <p:nvPr/>
        </p:nvSpPr>
        <p:spPr>
          <a:xfrm flipH="1">
            <a:off x="8063923" y="4399421"/>
            <a:ext cx="417346" cy="1835277"/>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70AD460F-0BF3-733F-668B-533A0C5B28B0}"/>
              </a:ext>
              <a:ext uri="{C183D7F6-B498-43B3-948B-1728B52AA6E4}">
                <adec:decorative xmlns:adec="http://schemas.microsoft.com/office/drawing/2017/decorative" val="1"/>
              </a:ext>
            </a:extLst>
          </p:cNvPr>
          <p:cNvGrpSpPr/>
          <p:nvPr/>
        </p:nvGrpSpPr>
        <p:grpSpPr>
          <a:xfrm>
            <a:off x="7608696" y="5098559"/>
            <a:ext cx="436999" cy="436999"/>
            <a:chOff x="8612692" y="-402419"/>
            <a:chExt cx="436999" cy="436999"/>
          </a:xfrm>
        </p:grpSpPr>
        <p:sp>
          <p:nvSpPr>
            <p:cNvPr id="13" name="Oval 12">
              <a:extLst>
                <a:ext uri="{FF2B5EF4-FFF2-40B4-BE49-F238E27FC236}">
                  <a16:creationId xmlns:a16="http://schemas.microsoft.com/office/drawing/2014/main" id="{52C5A25B-26B8-AB69-AFFD-A45042FEED97}"/>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dge 3 with solid fill">
              <a:extLst>
                <a:ext uri="{FF2B5EF4-FFF2-40B4-BE49-F238E27FC236}">
                  <a16:creationId xmlns:a16="http://schemas.microsoft.com/office/drawing/2014/main" id="{4245A7E5-9930-9378-15C8-1C5FBC17F2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grpSp>
        <p:nvGrpSpPr>
          <p:cNvPr id="5" name="Group 4">
            <a:extLst>
              <a:ext uri="{FF2B5EF4-FFF2-40B4-BE49-F238E27FC236}">
                <a16:creationId xmlns:a16="http://schemas.microsoft.com/office/drawing/2014/main" id="{A1D17CC1-7906-96D4-68D3-D8B1AE0D7BC1}"/>
              </a:ext>
              <a:ext uri="{C183D7F6-B498-43B3-948B-1728B52AA6E4}">
                <adec:decorative xmlns:adec="http://schemas.microsoft.com/office/drawing/2017/decorative" val="1"/>
              </a:ext>
            </a:extLst>
          </p:cNvPr>
          <p:cNvGrpSpPr/>
          <p:nvPr/>
        </p:nvGrpSpPr>
        <p:grpSpPr>
          <a:xfrm>
            <a:off x="8071685" y="3828012"/>
            <a:ext cx="436999" cy="436999"/>
            <a:chOff x="10349594" y="-524906"/>
            <a:chExt cx="436999" cy="436999"/>
          </a:xfrm>
        </p:grpSpPr>
        <p:sp>
          <p:nvSpPr>
            <p:cNvPr id="8" name="Oval 7">
              <a:extLst>
                <a:ext uri="{FF2B5EF4-FFF2-40B4-BE49-F238E27FC236}">
                  <a16:creationId xmlns:a16="http://schemas.microsoft.com/office/drawing/2014/main" id="{7C292384-ABA1-747A-255B-E2CC7F1E8CA6}"/>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with solid fill">
              <a:extLst>
                <a:ext uri="{FF2B5EF4-FFF2-40B4-BE49-F238E27FC236}">
                  <a16:creationId xmlns:a16="http://schemas.microsoft.com/office/drawing/2014/main" id="{A2272D4E-A7FE-5026-489D-495A4264B5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49594" y="-524906"/>
              <a:ext cx="436999" cy="436999"/>
            </a:xfrm>
            <a:prstGeom prst="rect">
              <a:avLst/>
            </a:prstGeom>
          </p:spPr>
        </p:pic>
      </p:grpSp>
    </p:spTree>
    <p:extLst>
      <p:ext uri="{BB962C8B-B14F-4D97-AF65-F5344CB8AC3E}">
        <p14:creationId xmlns:p14="http://schemas.microsoft.com/office/powerpoint/2010/main" val="2584099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F2F054F5-4214-0956-C6CE-AD7A53F3C3A4}"/>
              </a:ext>
              <a:ext uri="{C183D7F6-B498-43B3-948B-1728B52AA6E4}">
                <adec:decorative xmlns:adec="http://schemas.microsoft.com/office/drawing/2017/decorative" val="1"/>
              </a:ext>
            </a:extLst>
          </p:cNvPr>
          <p:cNvCxnSpPr>
            <a:cxnSpLocks/>
          </p:cNvCxnSpPr>
          <p:nvPr/>
        </p:nvCxnSpPr>
        <p:spPr>
          <a:xfrm>
            <a:off x="3422632" y="3881456"/>
            <a:ext cx="4406185" cy="34645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D900F0BB-70E1-EB79-DC64-6045F1750DFB}"/>
              </a:ext>
              <a:ext uri="{C183D7F6-B498-43B3-948B-1728B52AA6E4}">
                <adec:decorative xmlns:adec="http://schemas.microsoft.com/office/drawing/2017/decorative" val="1"/>
              </a:ext>
            </a:extLst>
          </p:cNvPr>
          <p:cNvCxnSpPr>
            <a:cxnSpLocks/>
          </p:cNvCxnSpPr>
          <p:nvPr/>
        </p:nvCxnSpPr>
        <p:spPr>
          <a:xfrm>
            <a:off x="3669369" y="5582903"/>
            <a:ext cx="4516953" cy="51463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504FDEB-FCFB-9C61-0C02-869052862142}"/>
              </a:ext>
              <a:ext uri="{C183D7F6-B498-43B3-948B-1728B52AA6E4}">
                <adec:decorative xmlns:adec="http://schemas.microsoft.com/office/drawing/2017/decorative" val="1"/>
              </a:ext>
            </a:extLst>
          </p:cNvPr>
          <p:cNvCxnSpPr>
            <a:cxnSpLocks/>
            <a:stCxn id="31" idx="3"/>
            <a:endCxn id="48" idx="1"/>
          </p:cNvCxnSpPr>
          <p:nvPr/>
        </p:nvCxnSpPr>
        <p:spPr>
          <a:xfrm flipV="1">
            <a:off x="7233007" y="1729103"/>
            <a:ext cx="909583" cy="41975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CF73DC6-288D-364E-B706-E8A726E1837B}"/>
              </a:ext>
            </a:extLst>
          </p:cNvPr>
          <p:cNvSpPr txBox="1">
            <a:spLocks noGrp="1"/>
          </p:cNvSpPr>
          <p:nvPr>
            <p:ph type="title" idx="4294967295"/>
          </p:nvPr>
        </p:nvSpPr>
        <p:spPr>
          <a:xfrm>
            <a:off x="292223" y="139148"/>
            <a:ext cx="11430000" cy="4860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2800" dirty="0">
                <a:solidFill>
                  <a:srgbClr val="002060"/>
                </a:solidFill>
                <a:latin typeface="Arial"/>
                <a:cs typeface="Calibri"/>
              </a:rPr>
              <a:t>IHL: EM</a:t>
            </a:r>
            <a:r>
              <a:rPr lang="en-US" sz="2800" baseline="0" dirty="0">
                <a:solidFill>
                  <a:srgbClr val="002060"/>
                </a:solidFill>
                <a:latin typeface="Arial"/>
                <a:cs typeface="Calibri"/>
              </a:rPr>
              <a:t> View of Amending an Enrollment</a:t>
            </a:r>
            <a:br>
              <a:rPr lang="en-US" sz="2800" baseline="0" dirty="0">
                <a:solidFill>
                  <a:srgbClr val="002060"/>
                </a:solidFill>
                <a:latin typeface="Arial"/>
              </a:rPr>
            </a:br>
            <a:r>
              <a:rPr lang="en-US" sz="2800" baseline="0" dirty="0">
                <a:solidFill>
                  <a:schemeClr val="bg1"/>
                </a:solidFill>
                <a:latin typeface="Arial"/>
                <a:cs typeface="Calibri"/>
              </a:rPr>
              <a:t> (Continued 2)</a:t>
            </a:r>
            <a:r>
              <a:rPr lang="en-US" sz="2800" dirty="0">
                <a:solidFill>
                  <a:schemeClr val="bg1"/>
                </a:solidFill>
                <a:latin typeface="Arial"/>
                <a:cs typeface="Calibri"/>
              </a:rPr>
              <a:t> </a:t>
            </a:r>
            <a:endPar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3" action="ppaction://hlinksldjump">
                <a:extLst>
                  <a:ext uri="{A12FA001-AC4F-418D-AE19-62706E023703}">
                    <ahyp:hlinkClr xmlns:ahyp="http://schemas.microsoft.com/office/drawing/2018/hyperlinkcolor" val="tx"/>
                  </a:ext>
                </a:extLst>
              </a:hlinkClick>
            </a:endParaRPr>
          </a:p>
        </p:txBody>
      </p:sp>
      <p:sp>
        <p:nvSpPr>
          <p:cNvPr id="49" name="TextBox 48">
            <a:extLst>
              <a:ext uri="{FF2B5EF4-FFF2-40B4-BE49-F238E27FC236}">
                <a16:creationId xmlns:a16="http://schemas.microsoft.com/office/drawing/2014/main" id="{6292981B-36A7-D0BC-B605-727D85DCB6E7}"/>
              </a:ext>
            </a:extLst>
          </p:cNvPr>
          <p:cNvSpPr txBox="1"/>
          <p:nvPr/>
        </p:nvSpPr>
        <p:spPr>
          <a:xfrm>
            <a:off x="291266" y="610423"/>
            <a:ext cx="5076688" cy="259944"/>
          </a:xfrm>
          <a:prstGeom prst="rect">
            <a:avLst/>
          </a:prstGeom>
          <a:noFill/>
        </p:spPr>
        <p:txBody>
          <a:bodyPr wrap="square" lIns="0" tIns="0" rIns="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Arial"/>
                <a:cs typeface="Calibri"/>
              </a:rPr>
              <a:t>Note: The steps are not out of order. Please continue completing the actions as shown.</a:t>
            </a:r>
            <a:endParaRPr lang="en-US" sz="1200" b="1" u="none" strike="noStrike" kern="1200" cap="none" spc="0" normalizeH="0" baseline="0" noProof="0" dirty="0">
              <a:ln>
                <a:noFill/>
              </a:ln>
              <a:solidFill>
                <a:srgbClr val="002060"/>
              </a:solidFill>
              <a:effectLst/>
              <a:uLnTx/>
              <a:uFillTx/>
              <a:latin typeface="Arial"/>
              <a:cs typeface="Calibri"/>
            </a:endParaRPr>
          </a:p>
        </p:txBody>
      </p:sp>
      <p:sp>
        <p:nvSpPr>
          <p:cNvPr id="31" name="TextBox 30" descr="Screenshot outlining how to amend an enrollment for an IHL institution type.&#10;&#10;2.&#10;SCOs select the “Amendment Reason” dropdown menu to select the appropriate reason for amending. Then enter the Amendment effective date. ">
            <a:extLst>
              <a:ext uri="{FF2B5EF4-FFF2-40B4-BE49-F238E27FC236}">
                <a16:creationId xmlns:a16="http://schemas.microsoft.com/office/drawing/2014/main" id="{B037A0B3-356D-4F78-B38A-B73D45D660E2}"/>
              </a:ext>
            </a:extLst>
          </p:cNvPr>
          <p:cNvSpPr txBox="1"/>
          <p:nvPr/>
        </p:nvSpPr>
        <p:spPr>
          <a:xfrm>
            <a:off x="531829" y="924400"/>
            <a:ext cx="6701178" cy="244890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2. and 3.</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Select the “Amendment Reason” dropdown menu to select the appropriate reason for amending. The options available differ based on inputs in step 2 and 3 of the previous slide. </a:t>
            </a:r>
            <a:r>
              <a:rPr lang="en-US" sz="1600" b="1">
                <a:solidFill>
                  <a:srgbClr val="002060"/>
                </a:solidFill>
                <a:latin typeface="Arial"/>
                <a:cs typeface="Calibri"/>
              </a:rPr>
              <a:t>Then,</a:t>
            </a:r>
            <a:r>
              <a:rPr kumimoji="0" lang="en-US" sz="1600" b="1" i="0" u="none" strike="noStrike" kern="1200" cap="none" spc="0" normalizeH="0" baseline="0" noProof="0">
                <a:ln>
                  <a:noFill/>
                </a:ln>
                <a:solidFill>
                  <a:srgbClr val="002060"/>
                </a:solidFill>
                <a:effectLst/>
                <a:uLnTx/>
                <a:uFillTx/>
                <a:latin typeface="Arial"/>
                <a:cs typeface="Calibri"/>
              </a:rPr>
              <a:t> enter the Amendment effective date.</a:t>
            </a:r>
            <a:r>
              <a:rPr lang="en-US" sz="1600" b="1">
                <a:solidFill>
                  <a:srgbClr val="002060"/>
                </a:solidFill>
                <a:latin typeface="Arial"/>
                <a:cs typeface="Calibri"/>
              </a:rPr>
              <a:t> </a:t>
            </a:r>
          </a:p>
          <a:p>
            <a:pPr algn="ctr" defTabSz="228600">
              <a:defRPr/>
            </a:pPr>
            <a:endParaRPr lang="en-US" sz="1600" b="1">
              <a:solidFill>
                <a:srgbClr val="002060"/>
              </a:solidFill>
              <a:latin typeface="Arial"/>
              <a:cs typeface="Calibri"/>
            </a:endParaRPr>
          </a:p>
          <a:p>
            <a:pPr algn="ctr" defTabSz="228600">
              <a:defRPr/>
            </a:pPr>
            <a:r>
              <a:rPr lang="en-US" sz="1200" b="1" i="0" u="none" strike="noStrike" kern="1200" cap="none" spc="0" normalizeH="0" baseline="0" noProof="0">
                <a:ln>
                  <a:noFill/>
                </a:ln>
                <a:solidFill>
                  <a:srgbClr val="002060"/>
                </a:solidFill>
                <a:effectLst/>
                <a:uLnTx/>
                <a:uFillTx/>
                <a:latin typeface="Arial"/>
                <a:cs typeface="Calibri" panose="020F0502020204030204" pitchFamily="34" charset="0"/>
              </a:rPr>
              <a:t>Note: if the “Withdraw after drop period – non-punitive grades assigned”, which is a typical termination, or “Reduction after an add drop period -non-</a:t>
            </a:r>
            <a:r>
              <a:rPr lang="en-US" sz="1200" b="1">
                <a:solidFill>
                  <a:srgbClr val="002060"/>
                </a:solidFill>
                <a:latin typeface="Arial"/>
                <a:cs typeface="Calibri" panose="020F0502020204030204" pitchFamily="34" charset="0"/>
              </a:rPr>
              <a:t>punitive grades assigned” </a:t>
            </a:r>
            <a:r>
              <a:rPr lang="en-US" sz="1200" b="1" i="0" u="none" strike="noStrike" kern="1200" cap="none" spc="0" normalizeH="0" baseline="0" noProof="0">
                <a:ln>
                  <a:noFill/>
                </a:ln>
                <a:solidFill>
                  <a:srgbClr val="002060"/>
                </a:solidFill>
                <a:effectLst/>
                <a:uLnTx/>
                <a:uFillTx/>
                <a:latin typeface="Arial"/>
                <a:cs typeface="Calibri" panose="020F0502020204030204" pitchFamily="34" charset="0"/>
              </a:rPr>
              <a:t>for the “Amendment Reason” is selected, then the Mitigating Circumstances (Optional) field appears. </a:t>
            </a:r>
          </a:p>
        </p:txBody>
      </p:sp>
      <p:sp>
        <p:nvSpPr>
          <p:cNvPr id="10" name="TextBox 9">
            <a:extLst>
              <a:ext uri="{FF2B5EF4-FFF2-40B4-BE49-F238E27FC236}">
                <a16:creationId xmlns:a16="http://schemas.microsoft.com/office/drawing/2014/main" id="{7473F78B-7BB3-8A03-5DBC-A592B516BC58}"/>
              </a:ext>
            </a:extLst>
          </p:cNvPr>
          <p:cNvSpPr txBox="1"/>
          <p:nvPr/>
        </p:nvSpPr>
        <p:spPr>
          <a:xfrm>
            <a:off x="546555" y="3429060"/>
            <a:ext cx="6686452" cy="1627850"/>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060"/>
                </a:solidFill>
                <a:effectLst/>
                <a:uLnTx/>
                <a:uFillTx/>
                <a:latin typeface="Arial"/>
                <a:cs typeface="Calibri"/>
              </a:rPr>
              <a:t>4.</a:t>
            </a:r>
            <a:endParaRPr lang="en-US" sz="1500" b="1" i="0" u="none" strike="noStrike" kern="1200" cap="none" spc="0" normalizeH="0" baseline="0" noProof="0">
              <a:ln>
                <a:noFill/>
              </a:ln>
              <a:solidFill>
                <a:srgbClr val="002060"/>
              </a:solidFill>
              <a:effectLst/>
              <a:uLnTx/>
              <a:uFillTx/>
              <a:latin typeface="Arial"/>
              <a:cs typeface="Calibri"/>
            </a:endParaRPr>
          </a:p>
          <a:p>
            <a:pPr algn="ctr">
              <a:defRPr/>
            </a:pPr>
            <a:r>
              <a:rPr lang="en-US" sz="1400" b="1">
                <a:solidFill>
                  <a:srgbClr val="002060"/>
                </a:solidFill>
                <a:latin typeface="Arial"/>
                <a:cs typeface="Calibri"/>
              </a:rPr>
              <a:t>Add a VBA remark if needed. The selection of some VBA remarks require providing additional information. </a:t>
            </a:r>
            <a:endParaRPr lang="en-US" sz="1400" b="1">
              <a:solidFill>
                <a:srgbClr val="002060"/>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en-US" sz="1400" b="1" kern="1200">
              <a:solidFill>
                <a:srgbClr val="002060"/>
              </a:solidFill>
              <a:effectLst/>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b="1">
                <a:solidFill>
                  <a:srgbClr val="002060"/>
                </a:solidFill>
                <a:latin typeface="Arial"/>
                <a:cs typeface="Calibri"/>
              </a:rPr>
              <a:t>U</a:t>
            </a:r>
            <a:r>
              <a:rPr lang="en-US" sz="1400" b="1" kern="1200">
                <a:solidFill>
                  <a:srgbClr val="002060"/>
                </a:solidFill>
                <a:effectLst/>
                <a:latin typeface="Arial"/>
                <a:cs typeface="Calibri"/>
              </a:rPr>
              <a:t>se the "Notes" section to capture student and school specific information. Notes are not sent to VA </a:t>
            </a:r>
            <a:r>
              <a:rPr lang="en-US" sz="1400" b="1">
                <a:solidFill>
                  <a:srgbClr val="002060"/>
                </a:solidFill>
                <a:latin typeface="Arial"/>
                <a:cs typeface="Calibri"/>
              </a:rPr>
              <a:t>with the enrollment but can be reviewed by VA, if necessary.</a:t>
            </a:r>
            <a:endParaRPr lang="en-US" sz="1400" b="1" kern="1200">
              <a:solidFill>
                <a:srgbClr val="002060"/>
              </a:solidFill>
              <a:effectLst/>
              <a:latin typeface="Arial"/>
              <a:cs typeface="Calibri"/>
            </a:endParaRPr>
          </a:p>
        </p:txBody>
      </p:sp>
      <p:sp>
        <p:nvSpPr>
          <p:cNvPr id="51" name="TextBox 50">
            <a:extLst>
              <a:ext uri="{FF2B5EF4-FFF2-40B4-BE49-F238E27FC236}">
                <a16:creationId xmlns:a16="http://schemas.microsoft.com/office/drawing/2014/main" id="{1A370C07-D6C5-F539-51A9-44F8F3CF0BBE}"/>
              </a:ext>
            </a:extLst>
          </p:cNvPr>
          <p:cNvSpPr txBox="1"/>
          <p:nvPr/>
        </p:nvSpPr>
        <p:spPr>
          <a:xfrm>
            <a:off x="562341" y="5132166"/>
            <a:ext cx="6670665" cy="113128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5.</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lang="en-US" sz="1600" b="1">
                <a:solidFill>
                  <a:srgbClr val="002060"/>
                </a:solidFill>
                <a:latin typeface="Arial"/>
                <a:cs typeface="Calibri"/>
              </a:rPr>
              <a:t>Select the “Submit amendment” button to transmit the amendment to VA or select the “Save as draft” button.</a:t>
            </a:r>
          </a:p>
        </p:txBody>
      </p:sp>
      <p:sp>
        <p:nvSpPr>
          <p:cNvPr id="7" name="Graphic 39">
            <a:extLst>
              <a:ext uri="{FF2B5EF4-FFF2-40B4-BE49-F238E27FC236}">
                <a16:creationId xmlns:a16="http://schemas.microsoft.com/office/drawing/2014/main" id="{32B76B38-B4BD-7C99-0415-14BB46B77354}"/>
              </a:ext>
              <a:ext uri="{C183D7F6-B498-43B3-948B-1728B52AA6E4}">
                <adec:decorative xmlns:adec="http://schemas.microsoft.com/office/drawing/2017/decorative" val="1"/>
              </a:ext>
            </a:extLst>
          </p:cNvPr>
          <p:cNvSpPr/>
          <p:nvPr/>
        </p:nvSpPr>
        <p:spPr>
          <a:xfrm>
            <a:off x="8223929" y="5895016"/>
            <a:ext cx="345766" cy="345766"/>
          </a:xfrm>
          <a:custGeom>
            <a:avLst/>
            <a:gdLst>
              <a:gd name="connsiteX0" fmla="*/ 172883 w 345766"/>
              <a:gd name="connsiteY0" fmla="*/ 0 h 345766"/>
              <a:gd name="connsiteX1" fmla="*/ 0 w 345766"/>
              <a:gd name="connsiteY1" fmla="*/ 172883 h 345766"/>
              <a:gd name="connsiteX2" fmla="*/ 172883 w 345766"/>
              <a:gd name="connsiteY2" fmla="*/ 345766 h 345766"/>
              <a:gd name="connsiteX3" fmla="*/ 345766 w 345766"/>
              <a:gd name="connsiteY3" fmla="*/ 172883 h 345766"/>
              <a:gd name="connsiteX4" fmla="*/ 173047 w 345766"/>
              <a:gd name="connsiteY4" fmla="*/ 0 h 345766"/>
              <a:gd name="connsiteX5" fmla="*/ 172883 w 345766"/>
              <a:gd name="connsiteY5" fmla="*/ 0 h 345766"/>
              <a:gd name="connsiteX6" fmla="*/ 224012 w 345766"/>
              <a:gd name="connsiteY6" fmla="*/ 220516 h 345766"/>
              <a:gd name="connsiteX7" fmla="*/ 209805 w 345766"/>
              <a:gd name="connsiteY7" fmla="*/ 235706 h 345766"/>
              <a:gd name="connsiteX8" fmla="*/ 189480 w 345766"/>
              <a:gd name="connsiteY8" fmla="*/ 244469 h 345766"/>
              <a:gd name="connsiteX9" fmla="*/ 165600 w 345766"/>
              <a:gd name="connsiteY9" fmla="*/ 247264 h 345766"/>
              <a:gd name="connsiteX10" fmla="*/ 128273 w 345766"/>
              <a:gd name="connsiteY10" fmla="*/ 240918 h 345766"/>
              <a:gd name="connsiteX11" fmla="*/ 128273 w 345766"/>
              <a:gd name="connsiteY11" fmla="*/ 218099 h 345766"/>
              <a:gd name="connsiteX12" fmla="*/ 165900 w 345766"/>
              <a:gd name="connsiteY12" fmla="*/ 228082 h 345766"/>
              <a:gd name="connsiteX13" fmla="*/ 181018 w 345766"/>
              <a:gd name="connsiteY13" fmla="*/ 226261 h 345766"/>
              <a:gd name="connsiteX14" fmla="*/ 193026 w 345766"/>
              <a:gd name="connsiteY14" fmla="*/ 220798 h 345766"/>
              <a:gd name="connsiteX15" fmla="*/ 203837 w 345766"/>
              <a:gd name="connsiteY15" fmla="*/ 199335 h 345766"/>
              <a:gd name="connsiteX16" fmla="*/ 200432 w 345766"/>
              <a:gd name="connsiteY16" fmla="*/ 187017 h 345766"/>
              <a:gd name="connsiteX17" fmla="*/ 191365 w 345766"/>
              <a:gd name="connsiteY17" fmla="*/ 178628 h 345766"/>
              <a:gd name="connsiteX18" fmla="*/ 178164 w 345766"/>
              <a:gd name="connsiteY18" fmla="*/ 173794 h 345766"/>
              <a:gd name="connsiteX19" fmla="*/ 162291 w 345766"/>
              <a:gd name="connsiteY19" fmla="*/ 172282 h 345766"/>
              <a:gd name="connsiteX20" fmla="*/ 134027 w 345766"/>
              <a:gd name="connsiteY20" fmla="*/ 173648 h 345766"/>
              <a:gd name="connsiteX21" fmla="*/ 141569 w 345766"/>
              <a:gd name="connsiteY21" fmla="*/ 92953 h 345766"/>
              <a:gd name="connsiteX22" fmla="*/ 221231 w 345766"/>
              <a:gd name="connsiteY22" fmla="*/ 92953 h 345766"/>
              <a:gd name="connsiteX23" fmla="*/ 221231 w 345766"/>
              <a:gd name="connsiteY23" fmla="*/ 113206 h 345766"/>
              <a:gd name="connsiteX24" fmla="*/ 164089 w 345766"/>
              <a:gd name="connsiteY24" fmla="*/ 113206 h 345766"/>
              <a:gd name="connsiteX25" fmla="*/ 160160 w 345766"/>
              <a:gd name="connsiteY25" fmla="*/ 153109 h 345766"/>
              <a:gd name="connsiteX26" fmla="*/ 163183 w 345766"/>
              <a:gd name="connsiteY26" fmla="*/ 152881 h 345766"/>
              <a:gd name="connsiteX27" fmla="*/ 164762 w 345766"/>
              <a:gd name="connsiteY27" fmla="*/ 152731 h 345766"/>
              <a:gd name="connsiteX28" fmla="*/ 166205 w 345766"/>
              <a:gd name="connsiteY28" fmla="*/ 152654 h 345766"/>
              <a:gd name="connsiteX29" fmla="*/ 168773 w 345766"/>
              <a:gd name="connsiteY29" fmla="*/ 152654 h 345766"/>
              <a:gd name="connsiteX30" fmla="*/ 191747 w 345766"/>
              <a:gd name="connsiteY30" fmla="*/ 155148 h 345766"/>
              <a:gd name="connsiteX31" fmla="*/ 211093 w 345766"/>
              <a:gd name="connsiteY31" fmla="*/ 163083 h 345766"/>
              <a:gd name="connsiteX32" fmla="*/ 224417 w 345766"/>
              <a:gd name="connsiteY32" fmla="*/ 177217 h 345766"/>
              <a:gd name="connsiteX33" fmla="*/ 229424 w 345766"/>
              <a:gd name="connsiteY33" fmla="*/ 198302 h 345766"/>
              <a:gd name="connsiteX34" fmla="*/ 224012 w 345766"/>
              <a:gd name="connsiteY34" fmla="*/ 220516 h 34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5766" h="345766">
                <a:moveTo>
                  <a:pt x="172883" y="0"/>
                </a:moveTo>
                <a:cubicBezTo>
                  <a:pt x="77403" y="0"/>
                  <a:pt x="0" y="77403"/>
                  <a:pt x="0" y="172883"/>
                </a:cubicBezTo>
                <a:cubicBezTo>
                  <a:pt x="0" y="268364"/>
                  <a:pt x="77403" y="345766"/>
                  <a:pt x="172883" y="345766"/>
                </a:cubicBezTo>
                <a:cubicBezTo>
                  <a:pt x="268364" y="345766"/>
                  <a:pt x="345766" y="268364"/>
                  <a:pt x="345766" y="172883"/>
                </a:cubicBezTo>
                <a:cubicBezTo>
                  <a:pt x="345811" y="77448"/>
                  <a:pt x="268483" y="45"/>
                  <a:pt x="173047" y="0"/>
                </a:cubicBezTo>
                <a:cubicBezTo>
                  <a:pt x="172992" y="0"/>
                  <a:pt x="172938" y="0"/>
                  <a:pt x="172883" y="0"/>
                </a:cubicBezTo>
                <a:close/>
                <a:moveTo>
                  <a:pt x="224012" y="220516"/>
                </a:moveTo>
                <a:cubicBezTo>
                  <a:pt x="220499" y="226598"/>
                  <a:pt x="215639" y="231795"/>
                  <a:pt x="209805" y="235706"/>
                </a:cubicBezTo>
                <a:cubicBezTo>
                  <a:pt x="203608" y="239819"/>
                  <a:pt x="196725" y="242787"/>
                  <a:pt x="189480" y="244469"/>
                </a:cubicBezTo>
                <a:cubicBezTo>
                  <a:pt x="181660" y="246352"/>
                  <a:pt x="173643" y="247290"/>
                  <a:pt x="165600" y="247264"/>
                </a:cubicBezTo>
                <a:cubicBezTo>
                  <a:pt x="148976" y="247264"/>
                  <a:pt x="136534" y="245149"/>
                  <a:pt x="128273" y="240918"/>
                </a:cubicBezTo>
                <a:lnTo>
                  <a:pt x="128273" y="218099"/>
                </a:lnTo>
                <a:cubicBezTo>
                  <a:pt x="139783" y="224521"/>
                  <a:pt x="152720" y="227953"/>
                  <a:pt x="165900" y="228082"/>
                </a:cubicBezTo>
                <a:cubicBezTo>
                  <a:pt x="170996" y="228122"/>
                  <a:pt x="176077" y="227510"/>
                  <a:pt x="181018" y="226261"/>
                </a:cubicBezTo>
                <a:cubicBezTo>
                  <a:pt x="185323" y="225195"/>
                  <a:pt x="189394" y="223342"/>
                  <a:pt x="193026" y="220798"/>
                </a:cubicBezTo>
                <a:cubicBezTo>
                  <a:pt x="200026" y="215931"/>
                  <a:pt x="204093" y="207857"/>
                  <a:pt x="203837" y="199335"/>
                </a:cubicBezTo>
                <a:cubicBezTo>
                  <a:pt x="203971" y="194980"/>
                  <a:pt x="202784" y="190686"/>
                  <a:pt x="200432" y="187017"/>
                </a:cubicBezTo>
                <a:cubicBezTo>
                  <a:pt x="198085" y="183570"/>
                  <a:pt x="194984" y="180701"/>
                  <a:pt x="191365" y="178628"/>
                </a:cubicBezTo>
                <a:cubicBezTo>
                  <a:pt x="187264" y="176293"/>
                  <a:pt x="182803" y="174659"/>
                  <a:pt x="178164" y="173794"/>
                </a:cubicBezTo>
                <a:cubicBezTo>
                  <a:pt x="172935" y="172769"/>
                  <a:pt x="167618" y="172263"/>
                  <a:pt x="162291" y="172282"/>
                </a:cubicBezTo>
                <a:cubicBezTo>
                  <a:pt x="157156" y="172282"/>
                  <a:pt x="147734" y="172738"/>
                  <a:pt x="134027" y="173648"/>
                </a:cubicBezTo>
                <a:lnTo>
                  <a:pt x="141569" y="92953"/>
                </a:lnTo>
                <a:lnTo>
                  <a:pt x="221231" y="92953"/>
                </a:lnTo>
                <a:lnTo>
                  <a:pt x="221231" y="113206"/>
                </a:lnTo>
                <a:lnTo>
                  <a:pt x="164089" y="113206"/>
                </a:lnTo>
                <a:lnTo>
                  <a:pt x="160160" y="153109"/>
                </a:lnTo>
                <a:cubicBezTo>
                  <a:pt x="161562" y="153009"/>
                  <a:pt x="162577" y="152931"/>
                  <a:pt x="163183" y="152881"/>
                </a:cubicBezTo>
                <a:cubicBezTo>
                  <a:pt x="163788" y="152831"/>
                  <a:pt x="164312" y="152781"/>
                  <a:pt x="164762" y="152731"/>
                </a:cubicBezTo>
                <a:cubicBezTo>
                  <a:pt x="165242" y="152679"/>
                  <a:pt x="165723" y="152653"/>
                  <a:pt x="166205" y="152654"/>
                </a:cubicBezTo>
                <a:lnTo>
                  <a:pt x="168773" y="152654"/>
                </a:lnTo>
                <a:cubicBezTo>
                  <a:pt x="176500" y="152630"/>
                  <a:pt x="184205" y="153466"/>
                  <a:pt x="191747" y="155148"/>
                </a:cubicBezTo>
                <a:cubicBezTo>
                  <a:pt x="198619" y="156612"/>
                  <a:pt x="205172" y="159300"/>
                  <a:pt x="211093" y="163083"/>
                </a:cubicBezTo>
                <a:cubicBezTo>
                  <a:pt x="216599" y="166663"/>
                  <a:pt x="221168" y="171509"/>
                  <a:pt x="224417" y="177217"/>
                </a:cubicBezTo>
                <a:cubicBezTo>
                  <a:pt x="227913" y="183682"/>
                  <a:pt x="229641" y="190955"/>
                  <a:pt x="229424" y="198302"/>
                </a:cubicBezTo>
                <a:cubicBezTo>
                  <a:pt x="229634" y="206057"/>
                  <a:pt x="227766" y="213727"/>
                  <a:pt x="224012" y="220516"/>
                </a:cubicBezTo>
                <a:close/>
              </a:path>
            </a:pathLst>
          </a:custGeom>
          <a:solidFill>
            <a:srgbClr val="64C6B7"/>
          </a:solidFill>
          <a:ln w="12700" cap="flat">
            <a:solidFill>
              <a:schemeClr val="bg1"/>
            </a:solidFill>
            <a:prstDash val="solid"/>
            <a:miter/>
          </a:ln>
        </p:spPr>
        <p:txBody>
          <a:bodyPr rtlCol="0" anchor="ctr"/>
          <a:lstStyle/>
          <a:p>
            <a:endParaRPr lang="en-US"/>
          </a:p>
        </p:txBody>
      </p:sp>
      <p:sp>
        <p:nvSpPr>
          <p:cNvPr id="58" name="Rectangle: Rounded Corners 3" descr="Return to table of contents button.">
            <a:hlinkClick r:id="rId4" action="ppaction://hlinksldjump"/>
            <a:extLst>
              <a:ext uri="{FF2B5EF4-FFF2-40B4-BE49-F238E27FC236}">
                <a16:creationId xmlns:a16="http://schemas.microsoft.com/office/drawing/2014/main" id="{A8D3D043-1B53-4379-0C86-1B4FED1FD5C6}"/>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IHL sections. ">
            <a:hlinkClick r:id="rId5" action="ppaction://hlinksldjump"/>
            <a:extLst>
              <a:ext uri="{FF2B5EF4-FFF2-40B4-BE49-F238E27FC236}">
                <a16:creationId xmlns:a16="http://schemas.microsoft.com/office/drawing/2014/main" id="{EE13035D-54AB-5477-5411-38D614B74EA3}"/>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E1345F43-1BAC-4773-85E0-2E3F87E72632}"/>
              </a:ext>
              <a:ext uri="{C183D7F6-B498-43B3-948B-1728B52AA6E4}">
                <adec:decorative xmlns:adec="http://schemas.microsoft.com/office/drawing/2017/decorative" val="1"/>
              </a:ext>
            </a:extLst>
          </p:cNvPr>
          <p:cNvGrpSpPr/>
          <p:nvPr/>
        </p:nvGrpSpPr>
        <p:grpSpPr>
          <a:xfrm>
            <a:off x="8579589" y="126994"/>
            <a:ext cx="3509068" cy="6161095"/>
            <a:chOff x="8042722" y="167522"/>
            <a:chExt cx="3509068" cy="6522954"/>
          </a:xfrm>
        </p:grpSpPr>
        <p:grpSp>
          <p:nvGrpSpPr>
            <p:cNvPr id="2" name="Group 1">
              <a:extLst>
                <a:ext uri="{FF2B5EF4-FFF2-40B4-BE49-F238E27FC236}">
                  <a16:creationId xmlns:a16="http://schemas.microsoft.com/office/drawing/2014/main" id="{536F12EC-427A-D367-F7F3-65CA68F77D43}"/>
                </a:ext>
              </a:extLst>
            </p:cNvPr>
            <p:cNvGrpSpPr/>
            <p:nvPr/>
          </p:nvGrpSpPr>
          <p:grpSpPr>
            <a:xfrm>
              <a:off x="8042722" y="2812349"/>
              <a:ext cx="3509068" cy="3878127"/>
              <a:chOff x="7269152" y="219323"/>
              <a:chExt cx="4723319" cy="6068821"/>
            </a:xfrm>
          </p:grpSpPr>
          <p:pic>
            <p:nvPicPr>
              <p:cNvPr id="47106" name="Picture 2">
                <a:extLst>
                  <a:ext uri="{FF2B5EF4-FFF2-40B4-BE49-F238E27FC236}">
                    <a16:creationId xmlns:a16="http://schemas.microsoft.com/office/drawing/2014/main" id="{EA075779-D446-F2CE-38D8-A4E7ED54A8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079"/>
              <a:stretch/>
            </p:blipFill>
            <p:spPr bwMode="auto">
              <a:xfrm>
                <a:off x="7269152" y="219323"/>
                <a:ext cx="4723319" cy="531104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7413755-A7D2-A79B-94D3-BB5B8A9443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9181"/>
              <a:stretch/>
            </p:blipFill>
            <p:spPr bwMode="auto">
              <a:xfrm>
                <a:off x="7269152" y="5368186"/>
                <a:ext cx="4723319" cy="91995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pic>
          <p:nvPicPr>
            <p:cNvPr id="11" name="Picture 4">
              <a:extLst>
                <a:ext uri="{FF2B5EF4-FFF2-40B4-BE49-F238E27FC236}">
                  <a16:creationId xmlns:a16="http://schemas.microsoft.com/office/drawing/2014/main" id="{AEE10B57-375A-C03C-8506-8A86A04BD9A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2288"/>
            <a:stretch/>
          </p:blipFill>
          <p:spPr bwMode="auto">
            <a:xfrm>
              <a:off x="8042722" y="167522"/>
              <a:ext cx="3509068" cy="264482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C24B1793-089E-9AAE-0D03-8EBA9E767718}"/>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7EC0045C-AB0E-02F4-2ADC-8AD8FAFFBC66}"/>
              </a:ext>
              <a:ext uri="{C183D7F6-B498-43B3-948B-1728B52AA6E4}">
                <adec:decorative xmlns:adec="http://schemas.microsoft.com/office/drawing/2017/decorative" val="1"/>
              </a:ext>
            </a:extLst>
          </p:cNvPr>
          <p:cNvSpPr/>
          <p:nvPr/>
        </p:nvSpPr>
        <p:spPr>
          <a:xfrm>
            <a:off x="8660928" y="6061562"/>
            <a:ext cx="1715523" cy="22652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ight Brace 28">
            <a:extLst>
              <a:ext uri="{FF2B5EF4-FFF2-40B4-BE49-F238E27FC236}">
                <a16:creationId xmlns:a16="http://schemas.microsoft.com/office/drawing/2014/main" id="{3DD9321E-1F32-4985-3258-BFA551EE0E9F}"/>
              </a:ext>
              <a:ext uri="{C183D7F6-B498-43B3-948B-1728B52AA6E4}">
                <adec:decorative xmlns:adec="http://schemas.microsoft.com/office/drawing/2017/decorative" val="1"/>
              </a:ext>
            </a:extLst>
          </p:cNvPr>
          <p:cNvSpPr/>
          <p:nvPr/>
        </p:nvSpPr>
        <p:spPr>
          <a:xfrm flipH="1">
            <a:off x="8247034" y="2616046"/>
            <a:ext cx="417346" cy="3172888"/>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64A2341E-329E-5647-CDAF-4EE045882720}"/>
              </a:ext>
              <a:ext uri="{C183D7F6-B498-43B3-948B-1728B52AA6E4}">
                <adec:decorative xmlns:adec="http://schemas.microsoft.com/office/drawing/2017/decorative" val="1"/>
              </a:ext>
            </a:extLst>
          </p:cNvPr>
          <p:cNvGrpSpPr/>
          <p:nvPr/>
        </p:nvGrpSpPr>
        <p:grpSpPr>
          <a:xfrm>
            <a:off x="8142590" y="1510603"/>
            <a:ext cx="436999" cy="436999"/>
            <a:chOff x="10349594" y="-524906"/>
            <a:chExt cx="436999" cy="436999"/>
          </a:xfrm>
        </p:grpSpPr>
        <p:sp>
          <p:nvSpPr>
            <p:cNvPr id="47" name="Oval 46">
              <a:extLst>
                <a:ext uri="{FF2B5EF4-FFF2-40B4-BE49-F238E27FC236}">
                  <a16:creationId xmlns:a16="http://schemas.microsoft.com/office/drawing/2014/main" id="{FF39A0EA-F563-2043-7367-2921596E0C3F}"/>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Badge with solid fill">
              <a:extLst>
                <a:ext uri="{FF2B5EF4-FFF2-40B4-BE49-F238E27FC236}">
                  <a16:creationId xmlns:a16="http://schemas.microsoft.com/office/drawing/2014/main" id="{7797F906-1267-1B52-4AF8-EE2D8E8420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49594" y="-524906"/>
              <a:ext cx="436999" cy="436999"/>
            </a:xfrm>
            <a:prstGeom prst="rect">
              <a:avLst/>
            </a:prstGeom>
          </p:spPr>
        </p:pic>
      </p:grpSp>
      <p:pic>
        <p:nvPicPr>
          <p:cNvPr id="5" name="Graphic 4">
            <a:hlinkClick r:id="rId11" action="ppaction://hlinksldjump"/>
            <a:extLst>
              <a:ext uri="{FF2B5EF4-FFF2-40B4-BE49-F238E27FC236}">
                <a16:creationId xmlns:a16="http://schemas.microsoft.com/office/drawing/2014/main" id="{2E812134-EA7A-5303-BD59-0C5DE0F54AC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24282" y="4001371"/>
            <a:ext cx="436999" cy="436999"/>
          </a:xfrm>
          <a:prstGeom prst="rect">
            <a:avLst/>
          </a:prstGeom>
        </p:spPr>
      </p:pic>
      <p:grpSp>
        <p:nvGrpSpPr>
          <p:cNvPr id="12" name="Group 11">
            <a:extLst>
              <a:ext uri="{FF2B5EF4-FFF2-40B4-BE49-F238E27FC236}">
                <a16:creationId xmlns:a16="http://schemas.microsoft.com/office/drawing/2014/main" id="{6C3C23AE-72C9-7A93-4669-AE4371579A5C}"/>
              </a:ext>
              <a:ext uri="{C183D7F6-B498-43B3-948B-1728B52AA6E4}">
                <adec:decorative xmlns:adec="http://schemas.microsoft.com/office/drawing/2017/decorative" val="1"/>
              </a:ext>
            </a:extLst>
          </p:cNvPr>
          <p:cNvGrpSpPr/>
          <p:nvPr/>
        </p:nvGrpSpPr>
        <p:grpSpPr>
          <a:xfrm>
            <a:off x="8148253" y="1886258"/>
            <a:ext cx="436999" cy="436999"/>
            <a:chOff x="8612692" y="-402419"/>
            <a:chExt cx="436999" cy="436999"/>
          </a:xfrm>
        </p:grpSpPr>
        <p:sp>
          <p:nvSpPr>
            <p:cNvPr id="14" name="Oval 13">
              <a:extLst>
                <a:ext uri="{FF2B5EF4-FFF2-40B4-BE49-F238E27FC236}">
                  <a16:creationId xmlns:a16="http://schemas.microsoft.com/office/drawing/2014/main" id="{AC9F6B5C-6B93-CF25-9102-4EE1D251B348}"/>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dge 3 with solid fill">
              <a:hlinkClick r:id="rId14" action="ppaction://hlinksldjump"/>
              <a:extLst>
                <a:ext uri="{FF2B5EF4-FFF2-40B4-BE49-F238E27FC236}">
                  <a16:creationId xmlns:a16="http://schemas.microsoft.com/office/drawing/2014/main" id="{742F1D86-0007-1BCD-7218-27DF7EF53C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12692" y="-402419"/>
              <a:ext cx="436999" cy="436999"/>
            </a:xfrm>
            <a:prstGeom prst="rect">
              <a:avLst/>
            </a:prstGeom>
          </p:spPr>
        </p:pic>
      </p:grpSp>
    </p:spTree>
    <p:extLst>
      <p:ext uri="{BB962C8B-B14F-4D97-AF65-F5344CB8AC3E}">
        <p14:creationId xmlns:p14="http://schemas.microsoft.com/office/powerpoint/2010/main" val="243160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4B1793-089E-9AAE-0D03-8EBA9E767718}"/>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3" name="Title 1">
            <a:extLst>
              <a:ext uri="{FF2B5EF4-FFF2-40B4-BE49-F238E27FC236}">
                <a16:creationId xmlns:a16="http://schemas.microsoft.com/office/drawing/2014/main" id="{FCF73DC6-288D-364E-B706-E8A726E1837B}"/>
              </a:ext>
            </a:extLst>
          </p:cNvPr>
          <p:cNvSpPr txBox="1">
            <a:spLocks noGrp="1"/>
          </p:cNvSpPr>
          <p:nvPr>
            <p:ph type="title" idx="4294967295"/>
          </p:nvPr>
        </p:nvSpPr>
        <p:spPr>
          <a:xfrm>
            <a:off x="292223" y="139148"/>
            <a:ext cx="11430000" cy="4860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2800">
                <a:solidFill>
                  <a:srgbClr val="002060"/>
                </a:solidFill>
                <a:latin typeface="Arial"/>
                <a:cs typeface="Calibri"/>
              </a:rPr>
              <a:t>IHL: EM</a:t>
            </a:r>
            <a:r>
              <a:rPr lang="en-US" sz="2800" baseline="0">
                <a:solidFill>
                  <a:srgbClr val="002060"/>
                </a:solidFill>
                <a:latin typeface="Arial"/>
                <a:cs typeface="Calibri"/>
              </a:rPr>
              <a:t> View of Amending an Enrollment (continued 3)</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4" name="TextBox 3">
            <a:extLst>
              <a:ext uri="{FF2B5EF4-FFF2-40B4-BE49-F238E27FC236}">
                <a16:creationId xmlns:a16="http://schemas.microsoft.com/office/drawing/2014/main" id="{80472AC1-C5F0-6555-C654-9FD47B540043}"/>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4279"/>
                </a:solidFill>
                <a:latin typeface="Arial"/>
                <a:cs typeface="Calibri"/>
              </a:rPr>
              <a:t>A Success banner displays once the amendment has been successfully amended.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2054" name="Picture 6" descr="Screenshot of a student profile that has the Success! banner on the top displaying that the enrollment has been amended. ">
            <a:extLst>
              <a:ext uri="{FF2B5EF4-FFF2-40B4-BE49-F238E27FC236}">
                <a16:creationId xmlns:a16="http://schemas.microsoft.com/office/drawing/2014/main" id="{5B9E9430-082D-4597-8217-68A1417A0886}"/>
              </a:ext>
            </a:extLst>
          </p:cNvPr>
          <p:cNvPicPr>
            <a:picLocks noChangeArrowheads="1"/>
          </p:cNvPicPr>
          <p:nvPr/>
        </p:nvPicPr>
        <p:blipFill rotWithShape="1">
          <a:blip r:embed="rId2">
            <a:extLst>
              <a:ext uri="{28A0092B-C50C-407E-A947-70E740481C1C}">
                <a14:useLocalDpi xmlns:a14="http://schemas.microsoft.com/office/drawing/2010/main" val="0"/>
              </a:ext>
            </a:extLst>
          </a:blip>
          <a:srcRect t="18888"/>
          <a:stretch/>
        </p:blipFill>
        <p:spPr bwMode="auto">
          <a:xfrm>
            <a:off x="1903476" y="1099455"/>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Rectangle: Rounded Corners 3" descr="Return to table of contents button.">
            <a:hlinkClick r:id="rId3" action="ppaction://hlinksldjump"/>
            <a:extLst>
              <a:ext uri="{FF2B5EF4-FFF2-40B4-BE49-F238E27FC236}">
                <a16:creationId xmlns:a16="http://schemas.microsoft.com/office/drawing/2014/main" id="{13F3D075-0B53-B62A-EEFE-33491D87BEF8}"/>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7" name="Rectangle: Rounded Corners 3" descr="Return to start of IHL sections. ">
            <a:hlinkClick r:id="rId4" action="ppaction://hlinksldjump"/>
            <a:extLst>
              <a:ext uri="{FF2B5EF4-FFF2-40B4-BE49-F238E27FC236}">
                <a16:creationId xmlns:a16="http://schemas.microsoft.com/office/drawing/2014/main" id="{7901722A-6D21-D776-D593-D05D48D83811}"/>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0DC9ECFE-B0E6-33E6-D09F-AFCCC3B367C6}"/>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4006" t="48736" r="49144" b="45248"/>
          <a:stretch/>
        </p:blipFill>
        <p:spPr>
          <a:xfrm>
            <a:off x="4947055" y="3604438"/>
            <a:ext cx="1574423" cy="316194"/>
          </a:xfrm>
          <a:prstGeom prst="rect">
            <a:avLst/>
          </a:prstGeom>
        </p:spPr>
      </p:pic>
    </p:spTree>
    <p:extLst>
      <p:ext uri="{BB962C8B-B14F-4D97-AF65-F5344CB8AC3E}">
        <p14:creationId xmlns:p14="http://schemas.microsoft.com/office/powerpoint/2010/main" val="3989515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9685EA-EB55-A3B9-67DF-C5E5DE76BCBF}"/>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E658AB5A-3030-4A1D-A2B0-DE415CC46026}"/>
              </a:ext>
            </a:extLst>
          </p:cNvPr>
          <p:cNvSpPr txBox="1">
            <a:spLocks/>
          </p:cNvSpPr>
          <p:nvPr/>
        </p:nvSpPr>
        <p:spPr>
          <a:xfrm>
            <a:off x="862613" y="1242390"/>
            <a:ext cx="10994414" cy="2272748"/>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lgn="ctr"/>
            <a:r>
              <a:rPr lang="en-US" sz="4400" spc="75">
                <a:solidFill>
                  <a:srgbClr val="002060"/>
                </a:solidFill>
                <a:latin typeface="Arial"/>
                <a:cs typeface="Calibri"/>
              </a:rPr>
              <a:t>Congratulations! </a:t>
            </a:r>
            <a:endParaRPr lang="en-US" sz="4400" spc="75">
              <a:solidFill>
                <a:srgbClr val="002060"/>
              </a:solidFill>
              <a:latin typeface="Arial"/>
            </a:endParaRPr>
          </a:p>
          <a:p>
            <a:pPr algn="ctr"/>
            <a:endParaRPr lang="en-US" sz="4400" spc="75">
              <a:solidFill>
                <a:srgbClr val="002060"/>
              </a:solidFill>
              <a:latin typeface="Arial"/>
            </a:endParaRPr>
          </a:p>
          <a:p>
            <a:pPr algn="ctr"/>
            <a:r>
              <a:rPr lang="en-US" sz="4400" b="0" spc="75">
                <a:solidFill>
                  <a:srgbClr val="002060"/>
                </a:solidFill>
                <a:latin typeface="Arial"/>
                <a:cs typeface="Calibri"/>
              </a:rPr>
              <a:t>This is the end of the instructions for the selected facility type.</a:t>
            </a:r>
            <a:endParaRPr lang="en-US" sz="11500" b="0">
              <a:solidFill>
                <a:srgbClr val="002060"/>
              </a:solidFill>
              <a:latin typeface="Arial"/>
              <a:cs typeface="Calibri"/>
            </a:endParaRPr>
          </a:p>
        </p:txBody>
      </p:sp>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a:xfrm>
            <a:off x="881743" y="4740966"/>
            <a:ext cx="10956155" cy="1050235"/>
          </a:xfrm>
        </p:spPr>
        <p:txBody>
          <a:bodyPr/>
          <a:lstStyle/>
          <a:p>
            <a:pPr algn="ctr"/>
            <a:r>
              <a:rPr lang="en-US" sz="2800" spc="75">
                <a:solidFill>
                  <a:srgbClr val="002060"/>
                </a:solidFill>
                <a:latin typeface="Arial"/>
                <a:cs typeface="Calibri"/>
                <a:hlinkClick r:id="rId2" action="ppaction://hlinksldjump">
                  <a:extLst>
                    <a:ext uri="{A12FA001-AC4F-418D-AE19-62706E023703}">
                      <ahyp:hlinkClr xmlns:ahyp="http://schemas.microsoft.com/office/drawing/2018/hyperlinkcolor" val="tx"/>
                    </a:ext>
                  </a:extLst>
                </a:hlinkClick>
              </a:rPr>
              <a:t>Select here to navigate to the Helpful Resources section.</a:t>
            </a:r>
            <a:endParaRPr lang="en-US" sz="2800">
              <a:solidFill>
                <a:srgbClr val="002060"/>
              </a:solidFill>
              <a:latin typeface="Arial"/>
              <a:cs typeface="Calibri"/>
              <a:hlinkClick r:id="" action="ppaction://noaction">
                <a:extLst>
                  <a:ext uri="{A12FA001-AC4F-418D-AE19-62706E023703}">
                    <ahyp:hlinkClr xmlns:ahyp="http://schemas.microsoft.com/office/drawing/2018/hyperlinkcolor" val="tx"/>
                  </a:ext>
                </a:extLst>
              </a:hlinkClick>
            </a:endParaRPr>
          </a:p>
        </p:txBody>
      </p:sp>
      <p:sp>
        <p:nvSpPr>
          <p:cNvPr id="6" name="Rectangle: Rounded Corners 3" descr="Return to table of contents button.">
            <a:hlinkClick r:id="rId3" action="ppaction://hlinksldjump"/>
            <a:extLst>
              <a:ext uri="{FF2B5EF4-FFF2-40B4-BE49-F238E27FC236}">
                <a16:creationId xmlns:a16="http://schemas.microsoft.com/office/drawing/2014/main" id="{36AB0D89-6699-0145-9BEF-796FA17A889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IHL sections. ">
            <a:hlinkClick r:id="rId4" action="ppaction://hlinksldjump"/>
            <a:extLst>
              <a:ext uri="{FF2B5EF4-FFF2-40B4-BE49-F238E27FC236}">
                <a16:creationId xmlns:a16="http://schemas.microsoft.com/office/drawing/2014/main" id="{B0F5FCEB-EFF8-06E7-C88A-DA1709CDC9FA}"/>
              </a:ext>
            </a:extLst>
          </p:cNvPr>
          <p:cNvSpPr/>
          <p:nvPr/>
        </p:nvSpPr>
        <p:spPr>
          <a:xfrm>
            <a:off x="6313845" y="6316038"/>
            <a:ext cx="2766874" cy="365761"/>
          </a:xfrm>
          <a:prstGeom prst="roundRect">
            <a:avLst/>
          </a:prstGeom>
          <a:solidFill>
            <a:srgbClr val="1A1D28"/>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IHL Section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492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3BB6E5-CECA-1C56-822A-2850B5D49930}"/>
              </a:ext>
            </a:extLst>
          </p:cNvPr>
          <p:cNvSpPr txBox="1">
            <a:spLocks noGrp="1"/>
          </p:cNvSpPr>
          <p:nvPr>
            <p:ph type="title" idx="4294967295"/>
          </p:nvPr>
        </p:nvSpPr>
        <p:spPr>
          <a:xfrm>
            <a:off x="974483" y="44944"/>
            <a:ext cx="11195053" cy="12589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all" spc="75" normalizeH="0" baseline="0" noProof="0">
                <a:ln>
                  <a:noFill/>
                </a:ln>
                <a:solidFill>
                  <a:srgbClr val="FFFFFF"/>
                </a:solidFill>
                <a:effectLst/>
                <a:uLnTx/>
                <a:uFillTx/>
                <a:latin typeface="Arial"/>
                <a:cs typeface="Calibri"/>
              </a:rPr>
              <a:t>Non-College degree program (NCD)</a:t>
            </a:r>
            <a:endParaRPr lang="en-US" sz="2800" b="1" i="0" u="none" strike="noStrike" kern="1200" cap="none" spc="0" normalizeH="0" baseline="0" noProof="0">
              <a:ln>
                <a:noFill/>
              </a:ln>
              <a:solidFill>
                <a:srgbClr val="FFFFFF"/>
              </a:solidFill>
              <a:effectLst/>
              <a:uLnTx/>
              <a:uFillTx/>
              <a:latin typeface="Arial"/>
              <a:cs typeface="Calibri"/>
            </a:endParaRPr>
          </a:p>
        </p:txBody>
      </p:sp>
      <p:sp>
        <p:nvSpPr>
          <p:cNvPr id="6" name="Rectangle 5">
            <a:extLst>
              <a:ext uri="{FF2B5EF4-FFF2-40B4-BE49-F238E27FC236}">
                <a16:creationId xmlns:a16="http://schemas.microsoft.com/office/drawing/2014/main" id="{6BEABC33-43B8-E154-36B8-B51D49375F82}"/>
              </a:ext>
            </a:extLst>
          </p:cNvPr>
          <p:cNvSpPr/>
          <p:nvPr/>
        </p:nvSpPr>
        <p:spPr>
          <a:xfrm>
            <a:off x="871787" y="1163711"/>
            <a:ext cx="11287555" cy="308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cs typeface="Calibri"/>
              </a:rPr>
              <a:t>Access the appropriate form and its relevant crosswalk to EM by selecting the hyperlinked section below or navigating to the corresponding page number.</a:t>
            </a:r>
            <a:endParaRPr lang="en-US" sz="2400" b="1" i="0" u="none" strike="noStrike" kern="1200" cap="none" spc="0" normalizeH="0" baseline="0" noProof="0">
              <a:ln>
                <a:noFill/>
              </a:ln>
              <a:solidFill>
                <a:srgbClr val="FFFFFF"/>
              </a:solidFill>
              <a:effectLst/>
              <a:uLnTx/>
              <a:uFillTx/>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FFFFFF"/>
                </a:solidFill>
                <a:effectLst/>
                <a:uLnTx/>
                <a:uFillTx/>
                <a:latin typeface="Arial"/>
                <a:cs typeface="Calibri"/>
                <a:hlinkClick r:id="rId2" action="ppaction://hlinksldjump"/>
              </a:rPr>
              <a:t>VA Form 22-1999 Side A – VA Enrollment Certification </a:t>
            </a:r>
            <a:r>
              <a:rPr kumimoji="0" lang="en-US" sz="2400" b="1" i="0" u="none" strike="noStrike" kern="1200" cap="none" spc="0" normalizeH="0" baseline="0" noProof="0">
                <a:ln>
                  <a:noFill/>
                </a:ln>
                <a:solidFill>
                  <a:srgbClr val="FFFFFF"/>
                </a:solidFill>
                <a:effectLst/>
                <a:uLnTx/>
                <a:uFillTx/>
                <a:latin typeface="Arial"/>
                <a:cs typeface="Calibri"/>
              </a:rPr>
              <a:t>– Navigate to page 36</a:t>
            </a:r>
            <a:endParaRPr lang="en-US" sz="2400" b="1" i="0" u="none" strike="noStrike" kern="1200" cap="none" spc="0" normalizeH="0" baseline="0" noProof="0">
              <a:ln>
                <a:noFill/>
              </a:ln>
              <a:solidFill>
                <a:srgbClr val="FFFFFF"/>
              </a:solidFill>
              <a:effectLst/>
              <a:uLnTx/>
              <a:uFillTx/>
              <a:latin typeface="Arial"/>
              <a:cs typeface="Calibri"/>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a:solidFill>
                  <a:srgbClr val="E5F2F7"/>
                </a:solidFill>
                <a:latin typeface="Arial"/>
                <a:ea typeface="MS Mincho"/>
                <a:cs typeface="Calibri"/>
                <a:hlinkClick r:id="rId3" action="ppaction://hlinksldjump"/>
              </a:rPr>
              <a:t>Create a Student</a:t>
            </a:r>
            <a:r>
              <a:rPr kumimoji="0" lang="en-US" altLang="en-US" sz="2400" b="1" i="0" u="none" strike="noStrike" kern="1200" cap="none" spc="0" normalizeH="0" baseline="0" noProof="0">
                <a:ln>
                  <a:noFill/>
                </a:ln>
                <a:solidFill>
                  <a:srgbClr val="E5F2F7"/>
                </a:solidFill>
                <a:effectLst/>
                <a:uLnTx/>
                <a:uFillTx/>
                <a:latin typeface="Arial"/>
                <a:ea typeface="MS Mincho"/>
                <a:cs typeface="Calibri"/>
                <a:hlinkClick r:id="rId3" action="ppaction://hlinksldjump"/>
              </a:rPr>
              <a:t> </a:t>
            </a:r>
            <a:r>
              <a:rPr kumimoji="0" lang="en-US" altLang="en-US" sz="2400" b="1" i="0" u="none" strike="noStrike" kern="1200" cap="none" spc="0" normalizeH="0" baseline="0" noProof="0">
                <a:ln>
                  <a:noFill/>
                </a:ln>
                <a:solidFill>
                  <a:srgbClr val="E5F2F7"/>
                </a:solidFill>
                <a:effectLst/>
                <a:uLnTx/>
                <a:uFillTx/>
                <a:latin typeface="Arial"/>
                <a:ea typeface="MS Mincho"/>
                <a:cs typeface="Calibri"/>
              </a:rPr>
              <a:t>– Navigate to page </a:t>
            </a:r>
            <a:r>
              <a:rPr lang="en-US" altLang="en-US" sz="2400" b="1">
                <a:solidFill>
                  <a:srgbClr val="E5F2F7"/>
                </a:solidFill>
                <a:latin typeface="Arial"/>
                <a:ea typeface="MS Mincho"/>
                <a:cs typeface="Calibri"/>
              </a:rPr>
              <a:t>39</a:t>
            </a:r>
            <a:endParaRPr lang="en-US" altLang="en-US" sz="2400" b="1" i="0" u="none" strike="noStrike" kern="1200" cap="none" spc="0" normalizeH="0" baseline="0" noProof="0">
              <a:ln>
                <a:noFill/>
              </a:ln>
              <a:solidFill>
                <a:srgbClr val="E5F2F7"/>
              </a:solidFill>
              <a:effectLst/>
              <a:uLnTx/>
              <a:uFillTx/>
              <a:latin typeface="Arial"/>
              <a:ea typeface="MS Mincho"/>
              <a:cs typeface="Calibri"/>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a:solidFill>
                  <a:srgbClr val="E5F2F7"/>
                </a:solidFill>
                <a:latin typeface="Arial"/>
                <a:ea typeface="MS Mincho"/>
                <a:cs typeface="Calibri"/>
                <a:hlinkClick r:id="rId4" action="ppaction://hlinksldjump"/>
              </a:rPr>
              <a:t>Submit an Enrollment</a:t>
            </a:r>
            <a:r>
              <a:rPr kumimoji="0" lang="en-US" altLang="en-US" sz="2400" b="1" i="0" u="none" strike="noStrike" kern="1200" cap="none" spc="0" normalizeH="0" baseline="0" noProof="0">
                <a:ln>
                  <a:noFill/>
                </a:ln>
                <a:solidFill>
                  <a:srgbClr val="E5F2F7"/>
                </a:solidFill>
                <a:effectLst/>
                <a:uLnTx/>
                <a:uFillTx/>
                <a:latin typeface="Arial"/>
                <a:ea typeface="MS Mincho"/>
                <a:cs typeface="Calibri"/>
                <a:hlinkClick r:id="rId4" action="ppaction://hlinksldjump"/>
              </a:rPr>
              <a:t> </a:t>
            </a:r>
            <a:r>
              <a:rPr kumimoji="0" lang="en-US" altLang="en-US" sz="2400" b="1" i="0" u="none" strike="noStrike" kern="1200" cap="none" spc="0" normalizeH="0" baseline="0" noProof="0">
                <a:ln>
                  <a:noFill/>
                </a:ln>
                <a:solidFill>
                  <a:srgbClr val="E5F2F7"/>
                </a:solidFill>
                <a:effectLst/>
                <a:uLnTx/>
                <a:uFillTx/>
                <a:latin typeface="Arial"/>
                <a:ea typeface="MS Mincho"/>
                <a:cs typeface="Calibri"/>
              </a:rPr>
              <a:t>– Navigate to page 45</a:t>
            </a:r>
            <a:endParaRPr lang="en-US" altLang="en-US" sz="2400" b="1" i="0" u="none" strike="noStrike" kern="1200" cap="none" spc="0" normalizeH="0" baseline="0" noProof="0">
              <a:ln>
                <a:noFill/>
              </a:ln>
              <a:solidFill>
                <a:srgbClr val="E5F2F7"/>
              </a:solidFill>
              <a:effectLst/>
              <a:uLnTx/>
              <a:uFillTx/>
              <a:latin typeface="Arial"/>
              <a:ea typeface="MS Mincho"/>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400" b="1" i="0" u="none" strike="noStrike" kern="1200" cap="none" spc="0" normalizeH="0" baseline="0" noProof="0">
              <a:ln>
                <a:noFill/>
              </a:ln>
              <a:solidFill>
                <a:srgbClr val="FFFFFF"/>
              </a:solidFill>
              <a:effectLst/>
              <a:uLnTx/>
              <a:uFillTx/>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FFFFFF"/>
                </a:solidFill>
                <a:effectLst/>
                <a:uLnTx/>
                <a:uFillTx/>
                <a:latin typeface="Arial"/>
                <a:cs typeface="Calibri"/>
                <a:hlinkClick r:id="rId5" action="ppaction://hlinksldjump"/>
              </a:rPr>
              <a:t>VA Form 22-1999b – Notice of Change in Student Status</a:t>
            </a:r>
            <a:r>
              <a:rPr kumimoji="0" lang="en-US" sz="2400" b="1" i="0" u="none" strike="noStrike" kern="1200" cap="none" spc="0" normalizeH="0" baseline="0" noProof="0">
                <a:ln>
                  <a:noFill/>
                </a:ln>
                <a:solidFill>
                  <a:srgbClr val="FFFFFF"/>
                </a:solidFill>
                <a:effectLst/>
                <a:uLnTx/>
                <a:uFillTx/>
                <a:latin typeface="Arial"/>
                <a:cs typeface="Calibri"/>
              </a:rPr>
              <a:t> – Navigate to page 52</a:t>
            </a:r>
            <a:endParaRPr lang="en-US" altLang="en-US" sz="2400" b="0" i="0" u="none" strike="noStrike" kern="1200" cap="none" spc="0" normalizeH="0" baseline="0" noProof="0">
              <a:ln>
                <a:noFill/>
              </a:ln>
              <a:solidFill>
                <a:srgbClr val="E5F2F7"/>
              </a:solidFill>
              <a:effectLst/>
              <a:uLnTx/>
              <a:uFillTx/>
              <a:latin typeface="Arial"/>
              <a:ea typeface="MS Mincho" panose="02020609040205080304" pitchFamily="49" charset="-128"/>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Rounded Corners 3" descr="Return to table of contents button.">
            <a:hlinkClick r:id="rId6" action="ppaction://hlinksldjump"/>
            <a:extLst>
              <a:ext uri="{FF2B5EF4-FFF2-40B4-BE49-F238E27FC236}">
                <a16:creationId xmlns:a16="http://schemas.microsoft.com/office/drawing/2014/main" id="{49868027-1F26-486C-6571-536C46542B3D}"/>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18352C6-1C79-56C1-7F28-8911ED3CEE2F}"/>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789209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563563" y="2555479"/>
            <a:ext cx="11064875" cy="1747043"/>
          </a:xfrm>
        </p:spPr>
        <p:txBody>
          <a:bodyPr anchor="ctr"/>
          <a:lstStyle/>
          <a:p>
            <a:pPr algn="ctr">
              <a:spcAft>
                <a:spcPts val="600"/>
              </a:spcAft>
            </a:pPr>
            <a:r>
              <a:rPr lang="en-US" sz="4000" b="1">
                <a:solidFill>
                  <a:schemeClr val="tx1"/>
                </a:solidFill>
                <a:latin typeface="Arial"/>
                <a:cs typeface="Calibri"/>
              </a:rPr>
              <a:t>NCD</a:t>
            </a:r>
            <a:br>
              <a:rPr lang="en-US" sz="4000" b="1">
                <a:latin typeface="Arial"/>
              </a:rPr>
            </a:br>
            <a:r>
              <a:rPr lang="en-US" sz="4000" b="1">
                <a:solidFill>
                  <a:schemeClr val="tx1"/>
                </a:solidFill>
                <a:latin typeface="Arial"/>
                <a:cs typeface="Calibri"/>
              </a:rPr>
              <a:t>VA Form 22-1999 Side A – </a:t>
            </a:r>
            <a:br>
              <a:rPr lang="en-US" sz="4000" b="1">
                <a:latin typeface="Arial"/>
              </a:rPr>
            </a:br>
            <a:r>
              <a:rPr lang="en-US" sz="4000" b="1">
                <a:solidFill>
                  <a:schemeClr val="tx1"/>
                </a:solidFill>
                <a:latin typeface="Arial"/>
                <a:cs typeface="Calibri"/>
              </a:rPr>
              <a:t>VA Enrollment Certification</a:t>
            </a:r>
          </a:p>
        </p:txBody>
      </p:sp>
      <p:sp>
        <p:nvSpPr>
          <p:cNvPr id="7" name="Rectangle: Rounded Corners 3" descr="Return to table of contents button.">
            <a:hlinkClick r:id="rId2" action="ppaction://hlinksldjump"/>
            <a:extLst>
              <a:ext uri="{FF2B5EF4-FFF2-40B4-BE49-F238E27FC236}">
                <a16:creationId xmlns:a16="http://schemas.microsoft.com/office/drawing/2014/main" id="{C1BD88D5-E7EE-87BA-8079-406DDF1C267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Rounded Corners 3" descr="Return to Start of NCD button.">
            <a:hlinkClick r:id="rId3" action="ppaction://hlinksldjump"/>
            <a:extLst>
              <a:ext uri="{FF2B5EF4-FFF2-40B4-BE49-F238E27FC236}">
                <a16:creationId xmlns:a16="http://schemas.microsoft.com/office/drawing/2014/main" id="{CDDC281B-2673-C993-BFA1-52FDC3F842A5}"/>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1706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51A55-E0E0-322B-6F0A-07CF3F9A0847}"/>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cxnSp>
        <p:nvCxnSpPr>
          <p:cNvPr id="15" name="Straight Connector 14">
            <a:extLst>
              <a:ext uri="{FF2B5EF4-FFF2-40B4-BE49-F238E27FC236}">
                <a16:creationId xmlns:a16="http://schemas.microsoft.com/office/drawing/2014/main" id="{ABAB9F27-06BC-BF85-5E42-ADE514B6622F}"/>
              </a:ext>
              <a:ext uri="{C183D7F6-B498-43B3-948B-1728B52AA6E4}">
                <adec:decorative xmlns:adec="http://schemas.microsoft.com/office/drawing/2017/decorative" val="1"/>
              </a:ext>
            </a:extLst>
          </p:cNvPr>
          <p:cNvCxnSpPr/>
          <p:nvPr/>
        </p:nvCxnSpPr>
        <p:spPr>
          <a:xfrm>
            <a:off x="8695267" y="1624024"/>
            <a:ext cx="0" cy="50206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986274-F97B-5DD3-C4D8-387127FCC148}"/>
              </a:ext>
              <a:ext uri="{C183D7F6-B498-43B3-948B-1728B52AA6E4}">
                <adec:decorative xmlns:adec="http://schemas.microsoft.com/office/drawing/2017/decorative" val="1"/>
              </a:ext>
            </a:extLst>
          </p:cNvPr>
          <p:cNvCxnSpPr/>
          <p:nvPr/>
        </p:nvCxnSpPr>
        <p:spPr>
          <a:xfrm>
            <a:off x="8695267" y="5489305"/>
            <a:ext cx="34713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Picture 2">
            <a:extLst>
              <a:ext uri="{FF2B5EF4-FFF2-40B4-BE49-F238E27FC236}">
                <a16:creationId xmlns:a16="http://schemas.microsoft.com/office/drawing/2014/main" id="{00851D0F-2595-3D6B-C400-0C782AC87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14" y="1115242"/>
            <a:ext cx="4987256" cy="573663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7CB24D69-016A-6E25-9571-4B29E3369B9B}"/>
              </a:ext>
              <a:ext uri="{C183D7F6-B498-43B3-948B-1728B52AA6E4}">
                <adec:decorative xmlns:adec="http://schemas.microsoft.com/office/drawing/2017/decorative" val="1"/>
              </a:ext>
            </a:extLst>
          </p:cNvPr>
          <p:cNvSpPr/>
          <p:nvPr/>
        </p:nvSpPr>
        <p:spPr>
          <a:xfrm>
            <a:off x="361115" y="2032369"/>
            <a:ext cx="2767032" cy="71981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1086A5F4-FC8D-41A8-D10E-E434160E762D}"/>
              </a:ext>
              <a:ext uri="{C183D7F6-B498-43B3-948B-1728B52AA6E4}">
                <adec:decorative xmlns:adec="http://schemas.microsoft.com/office/drawing/2017/decorative" val="1"/>
              </a:ext>
            </a:extLst>
          </p:cNvPr>
          <p:cNvSpPr/>
          <p:nvPr/>
        </p:nvSpPr>
        <p:spPr>
          <a:xfrm>
            <a:off x="350146" y="1567131"/>
            <a:ext cx="2786470" cy="434414"/>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F4DA96BA-6246-3CB3-D3CC-B88F41C7B1F0}"/>
              </a:ext>
              <a:ext uri="{C183D7F6-B498-43B3-948B-1728B52AA6E4}">
                <adec:decorative xmlns:adec="http://schemas.microsoft.com/office/drawing/2017/decorative" val="1"/>
              </a:ext>
            </a:extLst>
          </p:cNvPr>
          <p:cNvSpPr/>
          <p:nvPr/>
        </p:nvSpPr>
        <p:spPr>
          <a:xfrm>
            <a:off x="3142054" y="1516197"/>
            <a:ext cx="2163747" cy="1008825"/>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B1844BF1-BB3E-3FC3-82CD-FADDC0453AE3}"/>
              </a:ext>
              <a:ext uri="{C183D7F6-B498-43B3-948B-1728B52AA6E4}">
                <adec:decorative xmlns:adec="http://schemas.microsoft.com/office/drawing/2017/decorative" val="1"/>
              </a:ext>
            </a:extLst>
          </p:cNvPr>
          <p:cNvSpPr/>
          <p:nvPr/>
        </p:nvSpPr>
        <p:spPr>
          <a:xfrm>
            <a:off x="395129" y="2866263"/>
            <a:ext cx="1003022" cy="83504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Rectangle 6151">
            <a:extLst>
              <a:ext uri="{FF2B5EF4-FFF2-40B4-BE49-F238E27FC236}">
                <a16:creationId xmlns:a16="http://schemas.microsoft.com/office/drawing/2014/main" id="{54B3B61F-93EA-2C1C-D200-9B3541A14DAB}"/>
              </a:ext>
              <a:ext uri="{C183D7F6-B498-43B3-948B-1728B52AA6E4}">
                <adec:decorative xmlns:adec="http://schemas.microsoft.com/office/drawing/2017/decorative" val="1"/>
              </a:ext>
            </a:extLst>
          </p:cNvPr>
          <p:cNvSpPr/>
          <p:nvPr/>
        </p:nvSpPr>
        <p:spPr>
          <a:xfrm>
            <a:off x="3098545" y="2886377"/>
            <a:ext cx="643310" cy="833237"/>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Rectangle 6157">
            <a:extLst>
              <a:ext uri="{FF2B5EF4-FFF2-40B4-BE49-F238E27FC236}">
                <a16:creationId xmlns:a16="http://schemas.microsoft.com/office/drawing/2014/main" id="{89379EED-2C8C-EA8E-20AF-5C6AD6F6DDBB}"/>
              </a:ext>
              <a:ext uri="{C183D7F6-B498-43B3-948B-1728B52AA6E4}">
                <adec:decorative xmlns:adec="http://schemas.microsoft.com/office/drawing/2017/decorative" val="1"/>
              </a:ext>
            </a:extLst>
          </p:cNvPr>
          <p:cNvSpPr/>
          <p:nvPr/>
        </p:nvSpPr>
        <p:spPr>
          <a:xfrm>
            <a:off x="370798" y="3782649"/>
            <a:ext cx="1035871" cy="627118"/>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41C96693-7D01-9E31-57CF-F429CA69441C}"/>
              </a:ext>
              <a:ext uri="{C183D7F6-B498-43B3-948B-1728B52AA6E4}">
                <adec:decorative xmlns:adec="http://schemas.microsoft.com/office/drawing/2017/decorative" val="1"/>
              </a:ext>
            </a:extLst>
          </p:cNvPr>
          <p:cNvSpPr/>
          <p:nvPr/>
        </p:nvSpPr>
        <p:spPr>
          <a:xfrm>
            <a:off x="353505" y="5452837"/>
            <a:ext cx="4952296" cy="274017"/>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Rectangle 6166">
            <a:extLst>
              <a:ext uri="{FF2B5EF4-FFF2-40B4-BE49-F238E27FC236}">
                <a16:creationId xmlns:a16="http://schemas.microsoft.com/office/drawing/2014/main" id="{9C9456B1-6725-ED1F-3A2E-82DED86979B0}"/>
              </a:ext>
              <a:ext uri="{C183D7F6-B498-43B3-948B-1728B52AA6E4}">
                <adec:decorative xmlns:adec="http://schemas.microsoft.com/office/drawing/2017/decorative" val="1"/>
              </a:ext>
            </a:extLst>
          </p:cNvPr>
          <p:cNvSpPr/>
          <p:nvPr/>
        </p:nvSpPr>
        <p:spPr>
          <a:xfrm>
            <a:off x="344494" y="6179240"/>
            <a:ext cx="4952296" cy="492136"/>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4" name="Rectangle 6173">
            <a:extLst>
              <a:ext uri="{FF2B5EF4-FFF2-40B4-BE49-F238E27FC236}">
                <a16:creationId xmlns:a16="http://schemas.microsoft.com/office/drawing/2014/main" id="{395CD417-8C50-BC38-5739-B10CE86DBD51}"/>
              </a:ext>
              <a:ext uri="{C183D7F6-B498-43B3-948B-1728B52AA6E4}">
                <adec:decorative xmlns:adec="http://schemas.microsoft.com/office/drawing/2017/decorative" val="1"/>
              </a:ext>
            </a:extLst>
          </p:cNvPr>
          <p:cNvSpPr/>
          <p:nvPr/>
        </p:nvSpPr>
        <p:spPr>
          <a:xfrm>
            <a:off x="1427443" y="2868303"/>
            <a:ext cx="1637608" cy="864740"/>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3B7F3-1A91-0BB5-80E4-AE34117EF3B8}"/>
              </a:ext>
            </a:extLst>
          </p:cNvPr>
          <p:cNvSpPr txBox="1">
            <a:spLocks noGrp="1"/>
          </p:cNvSpPr>
          <p:nvPr>
            <p:ph type="title" idx="4294967295"/>
          </p:nvPr>
        </p:nvSpPr>
        <p:spPr>
          <a:xfrm>
            <a:off x="298546" y="1443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NCD: VA Form 22-1999 Side A to EM Overview</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 name="TextBox 2">
            <a:extLst>
              <a:ext uri="{FF2B5EF4-FFF2-40B4-BE49-F238E27FC236}">
                <a16:creationId xmlns:a16="http://schemas.microsoft.com/office/drawing/2014/main" id="{9C7EAF32-19FC-855D-4C9B-50EC8DCFB364}"/>
              </a:ext>
            </a:extLst>
          </p:cNvPr>
          <p:cNvSpPr txBox="1"/>
          <p:nvPr/>
        </p:nvSpPr>
        <p:spPr>
          <a:xfrm>
            <a:off x="305137" y="559162"/>
            <a:ext cx="11493440" cy="323941"/>
          </a:xfrm>
          <a:prstGeom prst="rect">
            <a:avLst/>
          </a:prstGeom>
          <a:noFill/>
        </p:spPr>
        <p:txBody>
          <a:bodyPr wrap="square" lIns="0" tIns="0" rIns="0" bIns="0" rtlCol="0" anchor="t">
            <a:noAutofit/>
          </a:bodyPr>
          <a:lstStyle/>
          <a:p>
            <a:r>
              <a:rPr lang="en-US" b="1">
                <a:solidFill>
                  <a:srgbClr val="002060"/>
                </a:solidFill>
                <a:latin typeface="Arial"/>
                <a:cs typeface="Calibri"/>
              </a:rPr>
              <a:t>In EM, you need to first find or add the student in the system before you can add an enrollment. The following sections aligns VA Form 22-1999 Side A to how these actions are completed in EM.</a:t>
            </a:r>
            <a:r>
              <a:rPr lang="en-US" b="1">
                <a:latin typeface="Calibri"/>
                <a:cs typeface="Calibri"/>
              </a:rPr>
              <a:t> </a:t>
            </a:r>
            <a:endParaRPr lang="en-US" sz="1800" b="1">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F570516-69E6-65DD-E95A-E389560EBC9F}"/>
              </a:ext>
              <a:ext uri="{C183D7F6-B498-43B3-948B-1728B52AA6E4}">
                <adec:decorative xmlns:adec="http://schemas.microsoft.com/office/drawing/2017/decorative" val="0"/>
              </a:ext>
            </a:extLst>
          </p:cNvPr>
          <p:cNvSpPr/>
          <p:nvPr/>
        </p:nvSpPr>
        <p:spPr>
          <a:xfrm>
            <a:off x="5422928" y="1125220"/>
            <a:ext cx="3213071"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800" b="1">
                <a:solidFill>
                  <a:srgbClr val="002060"/>
                </a:solidFill>
                <a:latin typeface="Arial"/>
                <a:cs typeface="Calibri"/>
              </a:rPr>
              <a:t>Submitting Enrollments</a:t>
            </a:r>
          </a:p>
        </p:txBody>
      </p:sp>
      <p:sp>
        <p:nvSpPr>
          <p:cNvPr id="6" name="TextBox 5">
            <a:extLst>
              <a:ext uri="{FF2B5EF4-FFF2-40B4-BE49-F238E27FC236}">
                <a16:creationId xmlns:a16="http://schemas.microsoft.com/office/drawing/2014/main" id="{D6AD4669-AB8D-673C-176E-B84944499E2F}"/>
              </a:ext>
            </a:extLst>
          </p:cNvPr>
          <p:cNvSpPr txBox="1"/>
          <p:nvPr/>
        </p:nvSpPr>
        <p:spPr>
          <a:xfrm>
            <a:off x="5455388" y="1662088"/>
            <a:ext cx="2810027" cy="1148115"/>
          </a:xfrm>
          <a:prstGeom prst="rect">
            <a:avLst/>
          </a:prstGeom>
          <a:noFill/>
        </p:spPr>
        <p:txBody>
          <a:bodyPr wrap="square" lIns="0" tIns="0" rIns="0" bIns="0" rtlCol="0" anchor="t">
            <a:noAutofit/>
          </a:bodyPr>
          <a:lstStyle/>
          <a:p>
            <a:pPr>
              <a:lnSpc>
                <a:spcPct val="115000"/>
              </a:lnSpc>
              <a:spcBef>
                <a:spcPts val="500"/>
              </a:spcBef>
              <a:spcAft>
                <a:spcPts val="1000"/>
              </a:spcAft>
            </a:pPr>
            <a:r>
              <a:rPr lang="en-US" sz="1400">
                <a:solidFill>
                  <a:srgbClr val="002060"/>
                </a:solidFill>
                <a:latin typeface="Arial"/>
                <a:cs typeface="Calibri"/>
              </a:rPr>
              <a:t>The process for submitting enrollment certifications in EM. Navigate to page 39 to view the crosswalk for submitting enrollments for NCD institution types in EM.</a:t>
            </a:r>
            <a:endParaRPr lang="en-US" sz="1400" noProof="0">
              <a:solidFill>
                <a:srgbClr val="002060"/>
              </a:solidFill>
              <a:latin typeface="Arial"/>
              <a:cs typeface="Calibri"/>
            </a:endParaRPr>
          </a:p>
        </p:txBody>
      </p:sp>
      <p:sp>
        <p:nvSpPr>
          <p:cNvPr id="11" name="TextBox 10">
            <a:extLst>
              <a:ext uri="{FF2B5EF4-FFF2-40B4-BE49-F238E27FC236}">
                <a16:creationId xmlns:a16="http://schemas.microsoft.com/office/drawing/2014/main" id="{3D72061E-F01C-C685-8BE4-63EAFF86E91D}"/>
              </a:ext>
            </a:extLst>
          </p:cNvPr>
          <p:cNvSpPr txBox="1"/>
          <p:nvPr/>
        </p:nvSpPr>
        <p:spPr>
          <a:xfrm>
            <a:off x="5455388" y="3478032"/>
            <a:ext cx="2454699" cy="2068064"/>
          </a:xfrm>
          <a:prstGeom prst="rect">
            <a:avLst/>
          </a:prstGeom>
          <a:noFill/>
        </p:spPr>
        <p:txBody>
          <a:bodyPr wrap="square" lIns="0" tIns="0" rIns="0" bIns="0" rtlCol="0" anchor="t">
            <a:noAutofit/>
          </a:bodyPr>
          <a:lstStyle/>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Student Information</a:t>
            </a: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Begin and End Date for Courses</a:t>
            </a:r>
            <a:endParaRPr lang="en-US" sz="1600" b="0" i="0" u="none" strike="noStrike">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Credit or </a:t>
            </a:r>
            <a:r>
              <a:rPr lang="en-US" sz="1600" b="1">
                <a:solidFill>
                  <a:srgbClr val="002060"/>
                </a:solidFill>
                <a:latin typeface="Arial"/>
                <a:cs typeface="Calibri"/>
              </a:rPr>
              <a:t>Clock </a:t>
            </a:r>
            <a:r>
              <a:rPr lang="en-US" sz="1600" b="1" i="0" u="none" strike="noStrike" kern="1200">
                <a:solidFill>
                  <a:srgbClr val="002060"/>
                </a:solidFill>
                <a:effectLst/>
                <a:latin typeface="Arial"/>
                <a:cs typeface="Calibri"/>
              </a:rPr>
              <a:t>Hours</a:t>
            </a:r>
            <a:endParaRPr lang="en-US" sz="1600" b="0" i="0" u="none" strike="noStrike">
              <a:solidFill>
                <a:srgbClr val="002060"/>
              </a:solidFill>
              <a:effectLst/>
              <a:latin typeface="Arial"/>
              <a:cs typeface="Calibri"/>
            </a:endParaRPr>
          </a:p>
          <a:p>
            <a:pPr marL="342900" indent="-342900" fontAlgn="ctr">
              <a:buFont typeface="+mj-lt"/>
              <a:buAutoNum type="arabicPeriod"/>
            </a:pPr>
            <a:r>
              <a:rPr lang="en-US" sz="1600" b="1" i="0" u="none" strike="noStrike" kern="1200">
                <a:solidFill>
                  <a:srgbClr val="002060"/>
                </a:solidFill>
                <a:effectLst/>
                <a:latin typeface="Arial"/>
                <a:cs typeface="Calibri"/>
              </a:rPr>
              <a:t>Tuition and Fees</a:t>
            </a:r>
            <a:r>
              <a:rPr lang="en-US" sz="1600" b="1">
                <a:solidFill>
                  <a:srgbClr val="002060"/>
                </a:solidFill>
                <a:latin typeface="Arial"/>
                <a:cs typeface="Calibri"/>
              </a:rPr>
              <a:t> </a:t>
            </a:r>
            <a:endParaRPr lang="en-US" sz="1600">
              <a:solidFill>
                <a:srgbClr val="002060"/>
              </a:solidFill>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Vacation Period</a:t>
            </a:r>
            <a:endParaRPr lang="en-US" sz="1600" b="0" i="0" u="none" strike="noStrike">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Notes</a:t>
            </a:r>
            <a:endParaRPr lang="en-US" sz="1600" b="0" i="0" u="none" strike="noStrike">
              <a:solidFill>
                <a:srgbClr val="002060"/>
              </a:solidFill>
              <a:effectLst/>
              <a:latin typeface="Arial"/>
              <a:cs typeface="Calibri"/>
            </a:endParaRPr>
          </a:p>
          <a:p>
            <a:pPr marL="342900" indent="-342900" fontAlgn="ctr">
              <a:buFont typeface="+mj-lt"/>
              <a:buAutoNum type="arabicPeriod"/>
            </a:pPr>
            <a:r>
              <a:rPr lang="en-US" sz="1600" b="1" i="0" u="none" strike="noStrike" kern="1200">
                <a:solidFill>
                  <a:srgbClr val="002060"/>
                </a:solidFill>
                <a:effectLst/>
                <a:latin typeface="Arial"/>
                <a:cs typeface="Calibri"/>
              </a:rPr>
              <a:t>SCO Certification</a:t>
            </a:r>
            <a:r>
              <a:rPr lang="en-US" sz="1600" b="1">
                <a:solidFill>
                  <a:srgbClr val="002060"/>
                </a:solidFill>
                <a:latin typeface="Arial"/>
                <a:cs typeface="Calibri"/>
              </a:rPr>
              <a:t> </a:t>
            </a:r>
            <a:endParaRPr lang="en-US" sz="1600" b="0" i="0" u="none" strike="noStrike">
              <a:effectLst/>
              <a:latin typeface="Arial"/>
              <a:cs typeface="Calibri" panose="020F0502020204030204" pitchFamily="34" charset="0"/>
            </a:endParaRPr>
          </a:p>
          <a:p>
            <a:pPr>
              <a:spcBef>
                <a:spcPts val="500"/>
              </a:spcBef>
              <a:spcAft>
                <a:spcPts val="1000"/>
              </a:spcAft>
            </a:pPr>
            <a:endParaRPr lang="en-US" sz="1600" noProof="0">
              <a:latin typeface="Calibri" panose="020F0502020204030204" pitchFamily="34" charset="0"/>
              <a:cs typeface="Calibri" panose="020F0502020204030204" pitchFamily="34" charset="0"/>
            </a:endParaRPr>
          </a:p>
        </p:txBody>
      </p:sp>
      <p:grpSp>
        <p:nvGrpSpPr>
          <p:cNvPr id="6145" name="Group 6144" descr="Paper 22-1999 Side A Form with highlighted fields. Fields are highlighted according to whether htey align to the Submitting an Enrollment process, Creating a Student process, or both in Enrollment Manager. &#10;&#10;The first marker is a green circle with a &quot;1&quot; in the middle.">
            <a:extLst>
              <a:ext uri="{FF2B5EF4-FFF2-40B4-BE49-F238E27FC236}">
                <a16:creationId xmlns:a16="http://schemas.microsoft.com/office/drawing/2014/main" id="{04CC1456-728E-5358-C1B2-0AB4034F7809}"/>
              </a:ext>
            </a:extLst>
          </p:cNvPr>
          <p:cNvGrpSpPr/>
          <p:nvPr/>
        </p:nvGrpSpPr>
        <p:grpSpPr>
          <a:xfrm>
            <a:off x="1942487" y="1558551"/>
            <a:ext cx="434307" cy="434307"/>
            <a:chOff x="8554625" y="-545463"/>
            <a:chExt cx="434307" cy="434307"/>
          </a:xfrm>
        </p:grpSpPr>
        <p:sp>
          <p:nvSpPr>
            <p:cNvPr id="6147" name="Oval 6146">
              <a:extLst>
                <a:ext uri="{FF2B5EF4-FFF2-40B4-BE49-F238E27FC236}">
                  <a16:creationId xmlns:a16="http://schemas.microsoft.com/office/drawing/2014/main" id="{4CBC7C83-B0AB-D757-E586-2104ACAD0D7E}"/>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Graphic 6147" descr="Badge 1 with solid fill">
              <a:hlinkClick r:id="" action="ppaction://noaction"/>
              <a:extLst>
                <a:ext uri="{FF2B5EF4-FFF2-40B4-BE49-F238E27FC236}">
                  <a16:creationId xmlns:a16="http://schemas.microsoft.com/office/drawing/2014/main" id="{BF1E8035-DFC8-AE6B-2E9F-3B387C2B4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grpSp>
        <p:nvGrpSpPr>
          <p:cNvPr id="6149" name="Group 6148" descr="Green circle with a &quot;2&quot; in the middle.">
            <a:extLst>
              <a:ext uri="{FF2B5EF4-FFF2-40B4-BE49-F238E27FC236}">
                <a16:creationId xmlns:a16="http://schemas.microsoft.com/office/drawing/2014/main" id="{B91F6E33-46C2-26EF-EA95-2792BF3BA3E0}"/>
              </a:ext>
            </a:extLst>
          </p:cNvPr>
          <p:cNvGrpSpPr/>
          <p:nvPr/>
        </p:nvGrpSpPr>
        <p:grpSpPr>
          <a:xfrm>
            <a:off x="702861" y="3322478"/>
            <a:ext cx="436999" cy="436999"/>
            <a:chOff x="10349594" y="-524906"/>
            <a:chExt cx="436999" cy="436999"/>
          </a:xfrm>
        </p:grpSpPr>
        <p:sp>
          <p:nvSpPr>
            <p:cNvPr id="6150" name="Oval 6149">
              <a:extLst>
                <a:ext uri="{FF2B5EF4-FFF2-40B4-BE49-F238E27FC236}">
                  <a16:creationId xmlns:a16="http://schemas.microsoft.com/office/drawing/2014/main" id="{277ECCE3-6E6E-B2BB-A921-0B23E0EE25CD}"/>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1" name="Graphic 6150" descr="Badge with solid fill">
              <a:extLst>
                <a:ext uri="{FF2B5EF4-FFF2-40B4-BE49-F238E27FC236}">
                  <a16:creationId xmlns:a16="http://schemas.microsoft.com/office/drawing/2014/main" id="{3D5F27A6-DEA7-4570-8F46-F9E09EF5F9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grpSp>
        <p:nvGrpSpPr>
          <p:cNvPr id="6175" name="Group 6174" descr="Green circle with a &quot;2&quot; in the middle.">
            <a:extLst>
              <a:ext uri="{FF2B5EF4-FFF2-40B4-BE49-F238E27FC236}">
                <a16:creationId xmlns:a16="http://schemas.microsoft.com/office/drawing/2014/main" id="{BB5635DB-98CC-661A-B22B-557077AD1627}"/>
              </a:ext>
            </a:extLst>
          </p:cNvPr>
          <p:cNvGrpSpPr/>
          <p:nvPr/>
        </p:nvGrpSpPr>
        <p:grpSpPr>
          <a:xfrm>
            <a:off x="1868992" y="3322478"/>
            <a:ext cx="436999" cy="436999"/>
            <a:chOff x="8612692" y="-402419"/>
            <a:chExt cx="436999" cy="436999"/>
          </a:xfrm>
        </p:grpSpPr>
        <p:sp>
          <p:nvSpPr>
            <p:cNvPr id="6176" name="Oval 6175">
              <a:extLst>
                <a:ext uri="{FF2B5EF4-FFF2-40B4-BE49-F238E27FC236}">
                  <a16:creationId xmlns:a16="http://schemas.microsoft.com/office/drawing/2014/main" id="{C1A1C6AC-19BF-2D36-84D2-C63D55E46740}"/>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77" name="Graphic 6176" descr="Badge 3 with solid fill">
              <a:extLst>
                <a:ext uri="{FF2B5EF4-FFF2-40B4-BE49-F238E27FC236}">
                  <a16:creationId xmlns:a16="http://schemas.microsoft.com/office/drawing/2014/main" id="{34668ECE-6CCD-A2D9-71FF-B134245F28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grpSp>
        <p:nvGrpSpPr>
          <p:cNvPr id="6153" name="Group 6152" descr="Green circle with a &quot;4&quot; in the middle.">
            <a:extLst>
              <a:ext uri="{FF2B5EF4-FFF2-40B4-BE49-F238E27FC236}">
                <a16:creationId xmlns:a16="http://schemas.microsoft.com/office/drawing/2014/main" id="{CB0AB6F3-F118-E292-78DA-55185645607A}"/>
              </a:ext>
            </a:extLst>
          </p:cNvPr>
          <p:cNvGrpSpPr/>
          <p:nvPr/>
        </p:nvGrpSpPr>
        <p:grpSpPr>
          <a:xfrm>
            <a:off x="3206169" y="3322478"/>
            <a:ext cx="436999" cy="436999"/>
            <a:chOff x="6941171" y="-523481"/>
            <a:chExt cx="436999" cy="436999"/>
          </a:xfrm>
        </p:grpSpPr>
        <p:sp>
          <p:nvSpPr>
            <p:cNvPr id="6154" name="Oval 6153">
              <a:extLst>
                <a:ext uri="{FF2B5EF4-FFF2-40B4-BE49-F238E27FC236}">
                  <a16:creationId xmlns:a16="http://schemas.microsoft.com/office/drawing/2014/main" id="{3252E85E-6AC2-E81A-DC03-704F93E49C2F}"/>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5" name="Group 6154">
              <a:extLst>
                <a:ext uri="{FF2B5EF4-FFF2-40B4-BE49-F238E27FC236}">
                  <a16:creationId xmlns:a16="http://schemas.microsoft.com/office/drawing/2014/main" id="{9B9BA541-EAA9-B2DE-4ADC-08E0770AFC09}"/>
                </a:ext>
              </a:extLst>
            </p:cNvPr>
            <p:cNvGrpSpPr/>
            <p:nvPr/>
          </p:nvGrpSpPr>
          <p:grpSpPr>
            <a:xfrm>
              <a:off x="6941171" y="-523481"/>
              <a:ext cx="436999" cy="436999"/>
              <a:chOff x="6941171" y="-523481"/>
              <a:chExt cx="436999" cy="436999"/>
            </a:xfrm>
          </p:grpSpPr>
          <p:sp>
            <p:nvSpPr>
              <p:cNvPr id="6156" name="Oval 6155">
                <a:extLst>
                  <a:ext uri="{FF2B5EF4-FFF2-40B4-BE49-F238E27FC236}">
                    <a16:creationId xmlns:a16="http://schemas.microsoft.com/office/drawing/2014/main" id="{5D0E63FD-0617-53E5-6382-6E50A903A0CD}"/>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7" name="Graphic 6156" descr="Badge 4 with solid fill">
                <a:extLst>
                  <a:ext uri="{FF2B5EF4-FFF2-40B4-BE49-F238E27FC236}">
                    <a16:creationId xmlns:a16="http://schemas.microsoft.com/office/drawing/2014/main" id="{EECB088B-9246-7178-F719-EC9B1C3A2B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1171" y="-523481"/>
                <a:ext cx="436999" cy="436999"/>
              </a:xfrm>
              <a:prstGeom prst="rect">
                <a:avLst/>
              </a:prstGeom>
            </p:spPr>
          </p:pic>
        </p:grpSp>
      </p:grpSp>
      <p:grpSp>
        <p:nvGrpSpPr>
          <p:cNvPr id="6159" name="Group 6158" descr="Green circle with a &quot;5&quot; in the middle.">
            <a:extLst>
              <a:ext uri="{FF2B5EF4-FFF2-40B4-BE49-F238E27FC236}">
                <a16:creationId xmlns:a16="http://schemas.microsoft.com/office/drawing/2014/main" id="{67776320-36A4-9E64-DD5B-53987A20FE56}"/>
              </a:ext>
            </a:extLst>
          </p:cNvPr>
          <p:cNvGrpSpPr/>
          <p:nvPr/>
        </p:nvGrpSpPr>
        <p:grpSpPr>
          <a:xfrm>
            <a:off x="641113" y="4015554"/>
            <a:ext cx="436999" cy="436999"/>
            <a:chOff x="8112325" y="-568256"/>
            <a:chExt cx="436999" cy="436999"/>
          </a:xfrm>
        </p:grpSpPr>
        <p:sp>
          <p:nvSpPr>
            <p:cNvPr id="6160" name="TextBox 6159">
              <a:extLst>
                <a:ext uri="{FF2B5EF4-FFF2-40B4-BE49-F238E27FC236}">
                  <a16:creationId xmlns:a16="http://schemas.microsoft.com/office/drawing/2014/main" id="{59E39545-7A58-615E-B317-F0AB7424EA18}"/>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6161" name="Oval 6160">
              <a:extLst>
                <a:ext uri="{FF2B5EF4-FFF2-40B4-BE49-F238E27FC236}">
                  <a16:creationId xmlns:a16="http://schemas.microsoft.com/office/drawing/2014/main" id="{C6A3D1E2-5AA5-DEB7-51E8-BE008F797196}"/>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2" name="Graphic 6161" descr="Badge 5 with solid fill">
              <a:extLst>
                <a:ext uri="{FF2B5EF4-FFF2-40B4-BE49-F238E27FC236}">
                  <a16:creationId xmlns:a16="http://schemas.microsoft.com/office/drawing/2014/main" id="{C5BE2FF6-8C38-A819-9FFB-5419BB8A09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2325" y="-568256"/>
              <a:ext cx="436999" cy="436999"/>
            </a:xfrm>
            <a:prstGeom prst="rect">
              <a:avLst/>
            </a:prstGeom>
          </p:spPr>
        </p:pic>
      </p:grpSp>
      <p:grpSp>
        <p:nvGrpSpPr>
          <p:cNvPr id="6164" name="Group 6163" descr="Green circle with a &quot;6&quot; in the middle.">
            <a:extLst>
              <a:ext uri="{FF2B5EF4-FFF2-40B4-BE49-F238E27FC236}">
                <a16:creationId xmlns:a16="http://schemas.microsoft.com/office/drawing/2014/main" id="{EA6B7138-2383-FF5E-6744-EC7D89653181}"/>
              </a:ext>
            </a:extLst>
          </p:cNvPr>
          <p:cNvGrpSpPr/>
          <p:nvPr/>
        </p:nvGrpSpPr>
        <p:grpSpPr>
          <a:xfrm>
            <a:off x="2226184" y="5348821"/>
            <a:ext cx="436999" cy="436999"/>
            <a:chOff x="5731220" y="-598616"/>
            <a:chExt cx="436999" cy="436999"/>
          </a:xfrm>
        </p:grpSpPr>
        <p:sp>
          <p:nvSpPr>
            <p:cNvPr id="6165" name="Oval 6164">
              <a:extLst>
                <a:ext uri="{FF2B5EF4-FFF2-40B4-BE49-F238E27FC236}">
                  <a16:creationId xmlns:a16="http://schemas.microsoft.com/office/drawing/2014/main" id="{4AB6051F-8DC8-9D8D-9413-1517D7F393CE}"/>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6" name="Graphic 6165" descr="Badge 6 with solid fill">
              <a:extLst>
                <a:ext uri="{FF2B5EF4-FFF2-40B4-BE49-F238E27FC236}">
                  <a16:creationId xmlns:a16="http://schemas.microsoft.com/office/drawing/2014/main" id="{D6454194-5740-996C-99B6-2CA78E9F0D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31220" y="-598616"/>
              <a:ext cx="436999" cy="436999"/>
            </a:xfrm>
            <a:prstGeom prst="rect">
              <a:avLst/>
            </a:prstGeom>
          </p:spPr>
        </p:pic>
      </p:grpSp>
      <p:grpSp>
        <p:nvGrpSpPr>
          <p:cNvPr id="6168" name="Group 6167" descr="Green circle with a &quot;7&quot; in the middle.">
            <a:extLst>
              <a:ext uri="{FF2B5EF4-FFF2-40B4-BE49-F238E27FC236}">
                <a16:creationId xmlns:a16="http://schemas.microsoft.com/office/drawing/2014/main" id="{6DAA39B9-3E11-CCC2-D6A7-F837A7B307AE}"/>
              </a:ext>
            </a:extLst>
          </p:cNvPr>
          <p:cNvGrpSpPr/>
          <p:nvPr/>
        </p:nvGrpSpPr>
        <p:grpSpPr>
          <a:xfrm>
            <a:off x="2663183" y="6192355"/>
            <a:ext cx="434308" cy="434308"/>
            <a:chOff x="4071485" y="-579295"/>
            <a:chExt cx="434308" cy="434308"/>
          </a:xfrm>
        </p:grpSpPr>
        <p:sp>
          <p:nvSpPr>
            <p:cNvPr id="6169" name="Oval 6168">
              <a:extLst>
                <a:ext uri="{FF2B5EF4-FFF2-40B4-BE49-F238E27FC236}">
                  <a16:creationId xmlns:a16="http://schemas.microsoft.com/office/drawing/2014/main" id="{038E0723-EF9A-3564-C0C8-785196210494}"/>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70" name="Graphic 6169" descr="Badge 7 with solid fill">
              <a:hlinkClick r:id="rId15" action="ppaction://hlinksldjump"/>
              <a:extLst>
                <a:ext uri="{FF2B5EF4-FFF2-40B4-BE49-F238E27FC236}">
                  <a16:creationId xmlns:a16="http://schemas.microsoft.com/office/drawing/2014/main" id="{DAE31DED-6660-72AB-10B3-2D4C3D48FD3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71485" y="-579295"/>
              <a:ext cx="434308" cy="434308"/>
            </a:xfrm>
            <a:prstGeom prst="rect">
              <a:avLst/>
            </a:prstGeom>
          </p:spPr>
        </p:pic>
      </p:grpSp>
      <p:sp>
        <p:nvSpPr>
          <p:cNvPr id="8" name="Rectangle 7">
            <a:extLst>
              <a:ext uri="{FF2B5EF4-FFF2-40B4-BE49-F238E27FC236}">
                <a16:creationId xmlns:a16="http://schemas.microsoft.com/office/drawing/2014/main" id="{8FB22EAC-113B-4825-53D0-BF06933D1F8B}"/>
              </a:ext>
              <a:ext uri="{C183D7F6-B498-43B3-948B-1728B52AA6E4}">
                <adec:decorative xmlns:adec="http://schemas.microsoft.com/office/drawing/2017/decorative" val="0"/>
              </a:ext>
            </a:extLst>
          </p:cNvPr>
          <p:cNvSpPr/>
          <p:nvPr/>
        </p:nvSpPr>
        <p:spPr>
          <a:xfrm>
            <a:off x="8771779" y="1125220"/>
            <a:ext cx="3026804" cy="43441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5000"/>
              </a:lnSpc>
              <a:spcBef>
                <a:spcPts val="500"/>
              </a:spcBef>
              <a:spcAft>
                <a:spcPts val="1000"/>
              </a:spcAft>
            </a:pPr>
            <a:r>
              <a:rPr lang="en-US" sz="1800" b="1">
                <a:solidFill>
                  <a:srgbClr val="002060"/>
                </a:solidFill>
                <a:latin typeface="Arial"/>
                <a:cs typeface="Calibri"/>
              </a:rPr>
              <a:t>Creating a Student</a:t>
            </a:r>
          </a:p>
        </p:txBody>
      </p:sp>
      <p:sp>
        <p:nvSpPr>
          <p:cNvPr id="4" name="TextBox 3">
            <a:extLst>
              <a:ext uri="{FF2B5EF4-FFF2-40B4-BE49-F238E27FC236}">
                <a16:creationId xmlns:a16="http://schemas.microsoft.com/office/drawing/2014/main" id="{FC0245C2-D9A7-EFDE-6B4F-47844DA9E855}"/>
              </a:ext>
            </a:extLst>
          </p:cNvPr>
          <p:cNvSpPr txBox="1"/>
          <p:nvPr/>
        </p:nvSpPr>
        <p:spPr>
          <a:xfrm>
            <a:off x="8831192" y="1662088"/>
            <a:ext cx="2965673" cy="1733048"/>
          </a:xfrm>
          <a:prstGeom prst="rect">
            <a:avLst/>
          </a:prstGeom>
          <a:noFill/>
        </p:spPr>
        <p:txBody>
          <a:bodyPr wrap="square" lIns="0" tIns="0" rIns="0" bIns="0" rtlCol="0" anchor="t">
            <a:noAutofit/>
          </a:bodyPr>
          <a:lstStyle/>
          <a:p>
            <a:pPr>
              <a:lnSpc>
                <a:spcPct val="115000"/>
              </a:lnSpc>
              <a:spcBef>
                <a:spcPts val="500"/>
              </a:spcBef>
              <a:spcAft>
                <a:spcPts val="1000"/>
              </a:spcAft>
            </a:pPr>
            <a:r>
              <a:rPr lang="en-US" sz="1400">
                <a:solidFill>
                  <a:srgbClr val="002060"/>
                </a:solidFill>
                <a:latin typeface="Calibri"/>
                <a:cs typeface="Calibri"/>
              </a:rPr>
              <a:t>T</a:t>
            </a:r>
            <a:r>
              <a:rPr lang="en-US" sz="1400">
                <a:solidFill>
                  <a:srgbClr val="002060"/>
                </a:solidFill>
                <a:latin typeface="Arial"/>
                <a:cs typeface="Calibri"/>
              </a:rPr>
              <a:t>he process of entering a student’s biographical and program information into EM. SCOs only create a student if the student cannot be found in a search. Navigate to the </a:t>
            </a:r>
            <a:r>
              <a:rPr kumimoji="0" lang="en-US" sz="1400" b="1" i="0" u="none" strike="noStrike" kern="1200" cap="none" spc="0" normalizeH="0" baseline="0" noProof="0">
                <a:ln>
                  <a:noFill/>
                </a:ln>
                <a:solidFill>
                  <a:srgbClr val="002060"/>
                </a:solidFill>
                <a:effectLst/>
                <a:uLnTx/>
                <a:uFillTx/>
                <a:latin typeface="Arial"/>
                <a:cs typeface="Calibri"/>
              </a:rPr>
              <a:t>EM User Guide </a:t>
            </a:r>
            <a:r>
              <a:rPr kumimoji="0" lang="en-US" sz="1400" b="0" i="0" u="none" strike="noStrike" kern="1200" cap="none" spc="0" normalizeH="0" baseline="0" noProof="0">
                <a:ln>
                  <a:noFill/>
                </a:ln>
                <a:solidFill>
                  <a:srgbClr val="002060"/>
                </a:solidFill>
                <a:effectLst/>
                <a:uLnTx/>
                <a:uFillTx/>
                <a:latin typeface="Arial"/>
                <a:cs typeface="Calibri"/>
              </a:rPr>
              <a:t>on the </a:t>
            </a:r>
            <a:r>
              <a:rPr kumimoji="0" lang="en-US" sz="1400" b="0" i="0" u="none" strike="noStrike" kern="1200" cap="none" spc="0" normalizeH="0" baseline="0" noProof="0">
                <a:ln>
                  <a:noFill/>
                </a:ln>
                <a:solidFill>
                  <a:srgbClr val="002060"/>
                </a:solidFill>
                <a:effectLst/>
                <a:uLnTx/>
                <a:uFillTx/>
                <a:latin typeface="Arial"/>
                <a:cs typeface="Calibri"/>
                <a:hlinkClick r:id="rId18">
                  <a:extLst>
                    <a:ext uri="{A12FA001-AC4F-418D-AE19-62706E023703}">
                      <ahyp:hlinkClr xmlns:ahyp="http://schemas.microsoft.com/office/drawing/2018/hyperlinkcolor" val="tx"/>
                    </a:ext>
                  </a:extLst>
                </a:hlinkClick>
              </a:rPr>
              <a:t>Resources for Schools</a:t>
            </a:r>
            <a:r>
              <a:rPr kumimoji="0" lang="en-US" sz="1400" b="0" i="0" u="none" strike="noStrike" kern="1200" cap="none" spc="0" normalizeH="0" baseline="0" noProof="0">
                <a:ln>
                  <a:noFill/>
                </a:ln>
                <a:solidFill>
                  <a:srgbClr val="002060"/>
                </a:solidFill>
                <a:effectLst/>
                <a:uLnTx/>
                <a:uFillTx/>
                <a:latin typeface="Arial"/>
                <a:cs typeface="Calibri"/>
              </a:rPr>
              <a:t> page </a:t>
            </a:r>
            <a:r>
              <a:rPr lang="en-US" sz="1400">
                <a:solidFill>
                  <a:srgbClr val="002060"/>
                </a:solidFill>
                <a:latin typeface="Arial"/>
                <a:cs typeface="Calibri"/>
              </a:rPr>
              <a:t>to learn how to search for a student.</a:t>
            </a:r>
          </a:p>
        </p:txBody>
      </p:sp>
      <p:sp>
        <p:nvSpPr>
          <p:cNvPr id="10" name="TextBox 9">
            <a:extLst>
              <a:ext uri="{FF2B5EF4-FFF2-40B4-BE49-F238E27FC236}">
                <a16:creationId xmlns:a16="http://schemas.microsoft.com/office/drawing/2014/main" id="{F618E4A5-B71A-D9E4-23C0-0A81FC66411C}"/>
              </a:ext>
            </a:extLst>
          </p:cNvPr>
          <p:cNvSpPr txBox="1"/>
          <p:nvPr/>
        </p:nvSpPr>
        <p:spPr>
          <a:xfrm>
            <a:off x="9124806" y="3650388"/>
            <a:ext cx="2454699" cy="1733048"/>
          </a:xfrm>
          <a:prstGeom prst="rect">
            <a:avLst/>
          </a:prstGeom>
          <a:noFill/>
        </p:spPr>
        <p:txBody>
          <a:bodyPr wrap="square" lIns="0" tIns="0" rIns="0" bIns="0" rtlCol="0" anchor="t">
            <a:noAutofit/>
          </a:bodyPr>
          <a:lstStyle/>
          <a:p>
            <a:pPr marL="342900" indent="-342900">
              <a:buFont typeface="+mj-lt"/>
              <a:buAutoNum type="alphaUcPeriod"/>
            </a:pPr>
            <a:r>
              <a:rPr lang="en-US" sz="1600" b="1" noProof="0">
                <a:solidFill>
                  <a:srgbClr val="002060"/>
                </a:solidFill>
                <a:latin typeface="Arial"/>
                <a:cs typeface="Calibri"/>
              </a:rPr>
              <a:t>Name of Student</a:t>
            </a:r>
            <a:r>
              <a:rPr lang="en-US" sz="1600" b="1">
                <a:solidFill>
                  <a:srgbClr val="002060"/>
                </a:solidFill>
                <a:latin typeface="Arial"/>
                <a:cs typeface="Calibri"/>
              </a:rPr>
              <a:t>, Current Address</a:t>
            </a:r>
          </a:p>
          <a:p>
            <a:pPr marL="342900" indent="-342900">
              <a:buFont typeface="+mj-lt"/>
              <a:buAutoNum type="alphaUcPeriod"/>
            </a:pPr>
            <a:r>
              <a:rPr lang="en-US" sz="1600" b="1">
                <a:solidFill>
                  <a:srgbClr val="002060"/>
                </a:solidFill>
                <a:latin typeface="Arial"/>
                <a:cs typeface="Calibri"/>
              </a:rPr>
              <a:t>Social Security Number (SSN) and/or VA File Number</a:t>
            </a:r>
          </a:p>
          <a:p>
            <a:pPr marL="342900" indent="-342900">
              <a:buFont typeface="+mj-lt"/>
              <a:buAutoNum type="alphaUcPeriod"/>
            </a:pPr>
            <a:r>
              <a:rPr lang="en-US" sz="1600" b="1">
                <a:solidFill>
                  <a:srgbClr val="002060"/>
                </a:solidFill>
                <a:latin typeface="Arial"/>
                <a:cs typeface="Calibri"/>
              </a:rPr>
              <a:t>Type of Training</a:t>
            </a:r>
            <a:endParaRPr lang="en-US" sz="1600" b="1" noProof="0">
              <a:solidFill>
                <a:srgbClr val="002060"/>
              </a:solidFill>
              <a:latin typeface="Arial"/>
              <a:cs typeface="Calibri"/>
            </a:endParaRPr>
          </a:p>
          <a:p>
            <a:pPr marL="342900" indent="-342900">
              <a:buFont typeface="+mj-lt"/>
              <a:buAutoNum type="alphaUcPeriod"/>
            </a:pPr>
            <a:r>
              <a:rPr lang="en-US" sz="1600" b="1">
                <a:solidFill>
                  <a:srgbClr val="002060"/>
                </a:solidFill>
                <a:latin typeface="Arial"/>
                <a:cs typeface="Calibri"/>
              </a:rPr>
              <a:t>Name of Program</a:t>
            </a:r>
          </a:p>
        </p:txBody>
      </p:sp>
      <p:sp>
        <p:nvSpPr>
          <p:cNvPr id="19" name="Oval 18">
            <a:hlinkClick r:id="" action="ppaction://noaction"/>
            <a:extLst>
              <a:ext uri="{FF2B5EF4-FFF2-40B4-BE49-F238E27FC236}">
                <a16:creationId xmlns:a16="http://schemas.microsoft.com/office/drawing/2014/main" id="{0E59DF19-80B3-4A54-84D6-EE0688B689F2}"/>
              </a:ext>
            </a:extLst>
          </p:cNvPr>
          <p:cNvSpPr/>
          <p:nvPr/>
        </p:nvSpPr>
        <p:spPr>
          <a:xfrm>
            <a:off x="2392969" y="1592569"/>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20" name="Oval 19">
            <a:hlinkClick r:id="" action="ppaction://noaction"/>
            <a:extLst>
              <a:ext uri="{FF2B5EF4-FFF2-40B4-BE49-F238E27FC236}">
                <a16:creationId xmlns:a16="http://schemas.microsoft.com/office/drawing/2014/main" id="{4620B75E-E200-4D01-8E9F-A644F771E0B0}"/>
              </a:ext>
            </a:extLst>
          </p:cNvPr>
          <p:cNvSpPr/>
          <p:nvPr/>
        </p:nvSpPr>
        <p:spPr>
          <a:xfrm>
            <a:off x="4761396" y="1536224"/>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1" name="Oval 20">
            <a:hlinkClick r:id="" action="ppaction://noaction"/>
            <a:extLst>
              <a:ext uri="{FF2B5EF4-FFF2-40B4-BE49-F238E27FC236}">
                <a16:creationId xmlns:a16="http://schemas.microsoft.com/office/drawing/2014/main" id="{601B9E63-2D0A-4B2E-8456-30899D988263}"/>
              </a:ext>
            </a:extLst>
          </p:cNvPr>
          <p:cNvSpPr/>
          <p:nvPr/>
        </p:nvSpPr>
        <p:spPr>
          <a:xfrm>
            <a:off x="2560297" y="1965819"/>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2" name="Oval 21">
            <a:hlinkClick r:id="" action="ppaction://noaction"/>
            <a:extLst>
              <a:ext uri="{FF2B5EF4-FFF2-40B4-BE49-F238E27FC236}">
                <a16:creationId xmlns:a16="http://schemas.microsoft.com/office/drawing/2014/main" id="{44DEF95A-5C83-4CFD-A30A-0BD06A1EE493}"/>
              </a:ext>
            </a:extLst>
          </p:cNvPr>
          <p:cNvSpPr/>
          <p:nvPr/>
        </p:nvSpPr>
        <p:spPr>
          <a:xfrm>
            <a:off x="4973350" y="2285341"/>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7" name="Oval 6">
            <a:hlinkClick r:id="" action="ppaction://noaction"/>
            <a:extLst>
              <a:ext uri="{FF2B5EF4-FFF2-40B4-BE49-F238E27FC236}">
                <a16:creationId xmlns:a16="http://schemas.microsoft.com/office/drawing/2014/main" id="{FEB2D500-74DE-5927-2CE4-EFACE11FDD29}"/>
              </a:ext>
            </a:extLst>
          </p:cNvPr>
          <p:cNvSpPr/>
          <p:nvPr/>
        </p:nvSpPr>
        <p:spPr>
          <a:xfrm>
            <a:off x="4330365" y="1912672"/>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Calibri" panose="020F0502020204030204" pitchFamily="34" charset="0"/>
                <a:cs typeface="Calibri" panose="020F0502020204030204" pitchFamily="34" charset="0"/>
              </a:rPr>
              <a:t>E</a:t>
            </a:r>
            <a:endPar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C15FFE0B-AF6B-CE7B-B480-60A7C02EFCE5}"/>
              </a:ext>
              <a:ext uri="{C183D7F6-B498-43B3-948B-1728B52AA6E4}">
                <adec:decorative xmlns:adec="http://schemas.microsoft.com/office/drawing/2017/decorative" val="0"/>
              </a:ext>
            </a:extLst>
          </p:cNvPr>
          <p:cNvSpPr/>
          <p:nvPr/>
        </p:nvSpPr>
        <p:spPr>
          <a:xfrm>
            <a:off x="8831193" y="5560233"/>
            <a:ext cx="3168945" cy="1153409"/>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5000"/>
              </a:lnSpc>
              <a:spcBef>
                <a:spcPts val="500"/>
              </a:spcBef>
              <a:spcAft>
                <a:spcPts val="1000"/>
              </a:spcAft>
            </a:pPr>
            <a:r>
              <a:rPr lang="en-US" sz="1400" b="1">
                <a:solidFill>
                  <a:srgbClr val="002060"/>
                </a:solidFill>
                <a:latin typeface="Arial"/>
                <a:cs typeface="Calibri"/>
              </a:rPr>
              <a:t>Applicable to both Submitting Enrollments and Creating a Student</a:t>
            </a:r>
          </a:p>
        </p:txBody>
      </p:sp>
    </p:spTree>
    <p:extLst>
      <p:ext uri="{BB962C8B-B14F-4D97-AF65-F5344CB8AC3E}">
        <p14:creationId xmlns:p14="http://schemas.microsoft.com/office/powerpoint/2010/main" val="3534951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D151A4-D2B8-480F-9930-BA596324A1F6}"/>
              </a:ext>
            </a:extLst>
          </p:cNvPr>
          <p:cNvSpPr txBox="1">
            <a:spLocks noGrp="1"/>
          </p:cNvSpPr>
          <p:nvPr>
            <p:ph type="title" idx="4294967295"/>
          </p:nvPr>
        </p:nvSpPr>
        <p:spPr>
          <a:xfrm>
            <a:off x="298174" y="139148"/>
            <a:ext cx="11067915"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NCD: Changes – 1999 Side A Amendments vs 1999b Adjustments</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6" name="Rectangle 5">
            <a:extLst>
              <a:ext uri="{FF2B5EF4-FFF2-40B4-BE49-F238E27FC236}">
                <a16:creationId xmlns:a16="http://schemas.microsoft.com/office/drawing/2014/main" id="{6F3DAA6E-6FCB-C170-6015-ECC932EE0CEC}"/>
              </a:ext>
            </a:extLst>
          </p:cNvPr>
          <p:cNvSpPr/>
          <p:nvPr/>
        </p:nvSpPr>
        <p:spPr>
          <a:xfrm>
            <a:off x="258637" y="800276"/>
            <a:ext cx="5563130" cy="2322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228600">
              <a:spcAft>
                <a:spcPts val="1200"/>
              </a:spcAft>
              <a:defRPr/>
            </a:pPr>
            <a:r>
              <a:rPr kumimoji="0" lang="en-US" sz="1800" b="1" i="0" u="none" strike="noStrike" kern="1200" cap="none" spc="0" normalizeH="0" baseline="0" noProof="0">
                <a:ln>
                  <a:noFill/>
                </a:ln>
                <a:solidFill>
                  <a:srgbClr val="002060"/>
                </a:solidFill>
                <a:effectLst/>
                <a:uLnTx/>
                <a:uFillTx/>
                <a:latin typeface="Arial"/>
                <a:cs typeface="Calibri"/>
              </a:rPr>
              <a:t>Enrollment Date changes using Paper Form Amendments</a:t>
            </a:r>
            <a:r>
              <a:rPr lang="en-US" b="1">
                <a:solidFill>
                  <a:srgbClr val="002060"/>
                </a:solidFill>
                <a:latin typeface="Arial"/>
                <a:cs typeface="Calibri"/>
              </a:rPr>
              <a:t> </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Previously, SCOs would use a blank form and write the appropriate information and include new dates (e.g., 5/19/23 changed to 5/10/23</a:t>
            </a:r>
            <a:r>
              <a:rPr lang="en-US">
                <a:solidFill>
                  <a:srgbClr val="002060"/>
                </a:solidFill>
                <a:latin typeface="Arial"/>
                <a:cs typeface="Calibri"/>
              </a:rPr>
              <a:t>).</a:t>
            </a:r>
            <a:endParaRPr lang="en-US" sz="1800" b="0" i="0" u="none" strike="noStrike" kern="1200" cap="none" spc="0" normalizeH="0" baseline="0" noProof="0">
              <a:ln>
                <a:noFill/>
              </a:ln>
              <a:solidFill>
                <a:srgbClr val="002060"/>
              </a:solidFill>
              <a:effectLst/>
              <a:uLnTx/>
              <a:uFillTx/>
              <a:latin typeface="Arial"/>
              <a:cs typeface="Calibri"/>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Then, the SCO submitted a new form with updated dates.</a:t>
            </a:r>
            <a:endParaRPr lang="en-US" sz="1800" b="0" i="0" u="none" strike="noStrike" kern="1200" cap="none" spc="0" normalizeH="0" baseline="0" noProof="0">
              <a:ln>
                <a:noFill/>
              </a:ln>
              <a:solidFill>
                <a:srgbClr val="002060"/>
              </a:solidFill>
              <a:effectLst/>
              <a:uLnTx/>
              <a:uFillTx/>
              <a:latin typeface="Calibri"/>
              <a:cs typeface="Calibri"/>
            </a:endParaRPr>
          </a:p>
        </p:txBody>
      </p:sp>
      <p:sp>
        <p:nvSpPr>
          <p:cNvPr id="17" name="TextBox 16">
            <a:extLst>
              <a:ext uri="{FF2B5EF4-FFF2-40B4-BE49-F238E27FC236}">
                <a16:creationId xmlns:a16="http://schemas.microsoft.com/office/drawing/2014/main" id="{8EC1698B-8C28-4B30-B8C4-F97766C5657F}"/>
              </a:ext>
            </a:extLst>
          </p:cNvPr>
          <p:cNvSpPr txBox="1"/>
          <p:nvPr/>
        </p:nvSpPr>
        <p:spPr>
          <a:xfrm>
            <a:off x="245006" y="3771501"/>
            <a:ext cx="5563130" cy="2495961"/>
          </a:xfrm>
          <a:prstGeom prst="rect">
            <a:avLst/>
          </a:prstGeom>
          <a:solidFill>
            <a:schemeClr val="accent4">
              <a:lumMod val="20000"/>
              <a:lumOff val="80000"/>
              <a:alpha val="15000"/>
            </a:schemeClr>
          </a:solidFill>
          <a:ln w="28575">
            <a:solidFill>
              <a:schemeClr val="accent4"/>
            </a:solidFill>
            <a:prstDash val="dash"/>
          </a:ln>
          <a:effectLst>
            <a:softEdge rad="12700"/>
          </a:effectLst>
        </p:spPr>
        <p:txBody>
          <a:bodyPr wrap="square" lIns="91440" tIns="0" rIns="9144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Enrollment Date Amendments changes using EM</a:t>
            </a:r>
            <a:endParaRPr lang="en-US" sz="1800" b="1"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Now, if term dates need to be corrected, navigate to the previously submitted enrollment and select the “Amend” button.</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On this page, select the calendar icon and select the appropriate dates.</a:t>
            </a:r>
            <a:endParaRPr lang="en-US" sz="1800" b="0"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Submit the amendment to finalize this process.</a:t>
            </a:r>
            <a:endParaRPr lang="en-US" sz="1800" b="1"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sp>
        <p:nvSpPr>
          <p:cNvPr id="2" name="Rectangle 1">
            <a:extLst>
              <a:ext uri="{FF2B5EF4-FFF2-40B4-BE49-F238E27FC236}">
                <a16:creationId xmlns:a16="http://schemas.microsoft.com/office/drawing/2014/main" id="{14E3A7F1-204E-931A-5FB0-5E73038A6C92}"/>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cxnSp>
        <p:nvCxnSpPr>
          <p:cNvPr id="3" name="Straight Connector 2">
            <a:extLst>
              <a:ext uri="{FF2B5EF4-FFF2-40B4-BE49-F238E27FC236}">
                <a16:creationId xmlns:a16="http://schemas.microsoft.com/office/drawing/2014/main" id="{D6FA6149-7CA4-3440-CE72-EA0AC5E3D1BC}"/>
              </a:ext>
              <a:ext uri="{C183D7F6-B498-43B3-948B-1728B52AA6E4}">
                <adec:decorative xmlns:adec="http://schemas.microsoft.com/office/drawing/2017/decorative" val="1"/>
              </a:ext>
            </a:extLst>
          </p:cNvPr>
          <p:cNvCxnSpPr>
            <a:cxnSpLocks/>
          </p:cNvCxnSpPr>
          <p:nvPr/>
        </p:nvCxnSpPr>
        <p:spPr>
          <a:xfrm>
            <a:off x="6096000" y="738730"/>
            <a:ext cx="0" cy="59623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Down Arrow 6">
            <a:extLst>
              <a:ext uri="{FF2B5EF4-FFF2-40B4-BE49-F238E27FC236}">
                <a16:creationId xmlns:a16="http://schemas.microsoft.com/office/drawing/2014/main" id="{C88104B3-5290-5EB6-57C3-E98CA7C878CF}"/>
              </a:ext>
              <a:ext uri="{C183D7F6-B498-43B3-948B-1728B52AA6E4}">
                <adec:decorative xmlns:adec="http://schemas.microsoft.com/office/drawing/2017/decorative" val="1"/>
              </a:ext>
            </a:extLst>
          </p:cNvPr>
          <p:cNvSpPr/>
          <p:nvPr/>
        </p:nvSpPr>
        <p:spPr>
          <a:xfrm>
            <a:off x="2829890" y="3187235"/>
            <a:ext cx="420624" cy="43356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193BF47-B1EE-29BA-F26B-6E886C1C3F22}"/>
              </a:ext>
            </a:extLst>
          </p:cNvPr>
          <p:cNvSpPr/>
          <p:nvPr/>
        </p:nvSpPr>
        <p:spPr>
          <a:xfrm>
            <a:off x="6352091" y="801772"/>
            <a:ext cx="5708271" cy="2322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US" b="1">
                <a:solidFill>
                  <a:srgbClr val="002060"/>
                </a:solidFill>
                <a:latin typeface="Arial"/>
                <a:cs typeface="Calibri"/>
              </a:rPr>
              <a:t>C</a:t>
            </a:r>
            <a:r>
              <a:rPr kumimoji="0" lang="en-US" sz="1800" b="1" i="0" u="none" strike="noStrike" kern="1200" cap="none" spc="0" normalizeH="0" baseline="0" noProof="0" err="1">
                <a:ln>
                  <a:noFill/>
                </a:ln>
                <a:solidFill>
                  <a:srgbClr val="002060"/>
                </a:solidFill>
                <a:effectLst/>
                <a:uLnTx/>
                <a:uFillTx/>
                <a:latin typeface="Arial"/>
                <a:cs typeface="Calibri"/>
              </a:rPr>
              <a:t>hange</a:t>
            </a:r>
            <a:r>
              <a:rPr lang="en-US" b="1">
                <a:solidFill>
                  <a:srgbClr val="002060"/>
                </a:solidFill>
                <a:latin typeface="Arial"/>
                <a:cs typeface="Calibri"/>
              </a:rPr>
              <a:t>s to a Student’s Enrollment Status</a:t>
            </a:r>
            <a:r>
              <a:rPr kumimoji="0" lang="en-US" sz="1800" b="1" i="0" u="none" strike="noStrike" kern="1200" cap="none" spc="0" normalizeH="0" baseline="0" noProof="0">
                <a:ln>
                  <a:noFill/>
                </a:ln>
                <a:solidFill>
                  <a:srgbClr val="002060"/>
                </a:solidFill>
                <a:effectLst/>
                <a:uLnTx/>
                <a:uFillTx/>
                <a:latin typeface="Arial"/>
                <a:cs typeface="Calibri"/>
              </a:rPr>
              <a:t> using Paper Form Adjustments</a:t>
            </a:r>
            <a:endParaRPr lang="en-US" sz="18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Previously, the SCOs selected:</a:t>
            </a:r>
            <a:endParaRPr lang="en-US" sz="1800" b="0" i="0" u="none" strike="noStrike" kern="1200" cap="none" spc="0" normalizeH="0" baseline="0" noProof="0">
              <a:ln>
                <a:noFill/>
              </a:ln>
              <a:solidFill>
                <a:srgbClr val="002060"/>
              </a:solidFill>
              <a:effectLst/>
              <a:uLnTx/>
              <a:uFillTx/>
              <a:latin typeface="Arial"/>
              <a:cs typeface="Calibri"/>
            </a:endParaRPr>
          </a:p>
          <a:p>
            <a:pPr marL="800100" marR="0" lvl="1" indent="-34290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“Reason for termination” checkbox in the “Termination” section </a:t>
            </a:r>
            <a:r>
              <a:rPr kumimoji="0" lang="en-US" sz="1800" b="1" i="0" u="none" strike="noStrike" kern="1200" cap="none" spc="0" normalizeH="0" baseline="0" noProof="0">
                <a:ln>
                  <a:noFill/>
                </a:ln>
                <a:solidFill>
                  <a:srgbClr val="002060"/>
                </a:solidFill>
                <a:effectLst/>
                <a:uLnTx/>
                <a:uFillTx/>
                <a:latin typeface="Arial"/>
                <a:cs typeface="Calibri"/>
              </a:rPr>
              <a:t>or</a:t>
            </a:r>
            <a:endParaRPr lang="en-US" sz="1800" b="1" i="0" u="none" strike="noStrike" kern="1200" cap="none" spc="0" normalizeH="0" baseline="0" noProof="0">
              <a:ln>
                <a:noFill/>
              </a:ln>
              <a:solidFill>
                <a:srgbClr val="002060"/>
              </a:solidFill>
              <a:effectLst/>
              <a:uLnTx/>
              <a:uFillTx/>
              <a:latin typeface="Arial"/>
              <a:cs typeface="Calibri"/>
            </a:endParaRPr>
          </a:p>
          <a:p>
            <a:pPr marL="800100" lvl="1" indent="-342900" defTabSz="228600">
              <a:spcAft>
                <a:spcPts val="6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“Type of adjustment” checkbox in the “Adjustment of Credit or Clock Hours” section.</a:t>
            </a:r>
            <a:r>
              <a:rPr lang="en-US">
                <a:solidFill>
                  <a:srgbClr val="002060"/>
                </a:solidFill>
                <a:latin typeface="Arial"/>
                <a:cs typeface="Calibri"/>
              </a:rPr>
              <a:t> </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11" name="TextBox 10">
            <a:extLst>
              <a:ext uri="{FF2B5EF4-FFF2-40B4-BE49-F238E27FC236}">
                <a16:creationId xmlns:a16="http://schemas.microsoft.com/office/drawing/2014/main" id="{1675D8E7-8F15-A40D-3652-59F51B54EA40}"/>
              </a:ext>
            </a:extLst>
          </p:cNvPr>
          <p:cNvSpPr txBox="1"/>
          <p:nvPr/>
        </p:nvSpPr>
        <p:spPr>
          <a:xfrm>
            <a:off x="6356602" y="3763926"/>
            <a:ext cx="5563130" cy="2636874"/>
          </a:xfrm>
          <a:prstGeom prst="rect">
            <a:avLst/>
          </a:prstGeom>
          <a:solidFill>
            <a:schemeClr val="accent4">
              <a:lumMod val="20000"/>
              <a:lumOff val="80000"/>
              <a:alpha val="15000"/>
            </a:schemeClr>
          </a:solidFill>
          <a:ln w="28575">
            <a:solidFill>
              <a:schemeClr val="accent4"/>
            </a:solidFill>
            <a:prstDash val="dash"/>
          </a:ln>
          <a:effectLst>
            <a:softEdge rad="12700"/>
          </a:effectLst>
        </p:spPr>
        <p:txBody>
          <a:bodyPr wrap="square" lIns="91440" tIns="0" rIns="9144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Changes to a Student’s Enrollment Status using an Amendment EM</a:t>
            </a:r>
            <a:endParaRPr lang="en-US" sz="1800" b="1"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Now, if a student’s status needs to change, navigate to the previously submitted enrollment and select the “Amend” button.</a:t>
            </a:r>
            <a:r>
              <a:rPr lang="en-US">
                <a:solidFill>
                  <a:srgbClr val="002060"/>
                </a:solidFill>
                <a:latin typeface="Arial"/>
                <a:cs typeface="Calibri"/>
              </a:rPr>
              <a:t> </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indent="-285750" defTabSz="228600">
              <a:spcAft>
                <a:spcPts val="1200"/>
              </a:spcAft>
              <a:buFont typeface="Arial" panose="020B0604020202020204" pitchFamily="34" charset="0"/>
              <a:buChar char="•"/>
              <a:defRPr/>
            </a:pPr>
            <a:r>
              <a:rPr kumimoji="0" lang="en-US" sz="1800" b="0" i="0" u="none" strike="noStrike" kern="1200" cap="none" spc="0" normalizeH="0" baseline="0" noProof="0">
                <a:ln>
                  <a:noFill/>
                </a:ln>
                <a:solidFill>
                  <a:srgbClr val="002060"/>
                </a:solidFill>
                <a:effectLst/>
                <a:uLnTx/>
                <a:uFillTx/>
                <a:latin typeface="Arial"/>
                <a:cs typeface="Calibri"/>
              </a:rPr>
              <a:t>On the next page, make any needed changes to the editable fields.</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Submit the amendment to finalize this process.</a:t>
            </a:r>
            <a:endParaRPr kumimoji="0" lang="en-US" sz="1800" b="0" i="0" u="none" strike="noStrike" kern="1200" cap="none" spc="0" normalizeH="0" baseline="0" noProof="0">
              <a:ln>
                <a:noFill/>
              </a:ln>
              <a:solidFill>
                <a:srgbClr val="000000"/>
              </a:solidFill>
              <a:effectLst/>
              <a:uLnTx/>
              <a:uFillTx/>
              <a:latin typeface="Arial"/>
              <a:cs typeface="Calibri"/>
            </a:endParaRPr>
          </a:p>
        </p:txBody>
      </p:sp>
      <p:sp>
        <p:nvSpPr>
          <p:cNvPr id="12" name="Down Arrow 9">
            <a:extLst>
              <a:ext uri="{FF2B5EF4-FFF2-40B4-BE49-F238E27FC236}">
                <a16:creationId xmlns:a16="http://schemas.microsoft.com/office/drawing/2014/main" id="{3E06D5AC-044D-24D2-FE1F-D934B79B5FA6}"/>
              </a:ext>
              <a:ext uri="{C183D7F6-B498-43B3-948B-1728B52AA6E4}">
                <adec:decorative xmlns:adec="http://schemas.microsoft.com/office/drawing/2017/decorative" val="1"/>
              </a:ext>
            </a:extLst>
          </p:cNvPr>
          <p:cNvSpPr/>
          <p:nvPr/>
        </p:nvSpPr>
        <p:spPr>
          <a:xfrm>
            <a:off x="8941486" y="3179660"/>
            <a:ext cx="420624" cy="43356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4743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1768475" y="2198884"/>
            <a:ext cx="8655050" cy="2044597"/>
          </a:xfrm>
        </p:spPr>
        <p:txBody>
          <a:bodyPr/>
          <a:lstStyle/>
          <a:p>
            <a:pPr algn="ctr">
              <a:spcAft>
                <a:spcPts val="600"/>
              </a:spcAft>
            </a:pPr>
            <a:r>
              <a:rPr lang="en-US" sz="4000" b="1">
                <a:solidFill>
                  <a:schemeClr val="tx1"/>
                </a:solidFill>
                <a:latin typeface="Arial"/>
                <a:cs typeface="Calibri"/>
              </a:rPr>
              <a:t>NCD</a:t>
            </a:r>
            <a:br>
              <a:rPr lang="en-US" sz="4000" b="1">
                <a:latin typeface="Arial"/>
              </a:rPr>
            </a:br>
            <a:r>
              <a:rPr lang="en-US" sz="4000" b="1">
                <a:solidFill>
                  <a:schemeClr val="tx1"/>
                </a:solidFill>
                <a:latin typeface="Arial"/>
                <a:cs typeface="Calibri"/>
              </a:rPr>
              <a:t>VA Form 22-1999 Side A – </a:t>
            </a:r>
            <a:br>
              <a:rPr lang="en-US" sz="4000" b="1">
                <a:latin typeface="Arial"/>
              </a:rPr>
            </a:br>
            <a:r>
              <a:rPr lang="en-US" sz="4000" b="1">
                <a:solidFill>
                  <a:schemeClr val="tx1"/>
                </a:solidFill>
                <a:latin typeface="Arial"/>
                <a:cs typeface="Calibri"/>
              </a:rPr>
              <a:t>VA Enrollment Certification</a:t>
            </a:r>
            <a:br>
              <a:rPr lang="en-US" sz="4000" b="1">
                <a:latin typeface="Arial"/>
              </a:rPr>
            </a:br>
            <a:r>
              <a:rPr lang="en-US" sz="4000" b="1">
                <a:solidFill>
                  <a:schemeClr val="tx1"/>
                </a:solidFill>
                <a:latin typeface="Arial"/>
                <a:cs typeface="Calibri"/>
              </a:rPr>
              <a:t>Creating a Student</a:t>
            </a:r>
          </a:p>
        </p:txBody>
      </p:sp>
      <p:sp>
        <p:nvSpPr>
          <p:cNvPr id="3" name="Rectangle: Rounded Corners 3" descr="Return to table of contents button.">
            <a:hlinkClick r:id="rId2" action="ppaction://hlinksldjump"/>
            <a:extLst>
              <a:ext uri="{FF2B5EF4-FFF2-40B4-BE49-F238E27FC236}">
                <a16:creationId xmlns:a16="http://schemas.microsoft.com/office/drawing/2014/main" id="{4C1275F3-5E55-E52B-B513-E1EEB0A8A03E}"/>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9" name="Rectangle: Rounded Corners 3" descr="Return to Start of NCD button.">
            <a:hlinkClick r:id="rId3" action="ppaction://hlinksldjump"/>
            <a:extLst>
              <a:ext uri="{FF2B5EF4-FFF2-40B4-BE49-F238E27FC236}">
                <a16:creationId xmlns:a16="http://schemas.microsoft.com/office/drawing/2014/main" id="{D18E998F-4E2E-4E48-D68A-A441F8BFDED3}"/>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0E328414-634D-BA90-370E-713A7855B9C4}"/>
              </a:ext>
              <a:ext uri="{C183D7F6-B498-43B3-948B-1728B52AA6E4}">
                <adec:decorative xmlns:adec="http://schemas.microsoft.com/office/drawing/2017/decorative" val="1"/>
              </a:ext>
            </a:extLst>
          </p:cNvPr>
          <p:cNvCxnSpPr/>
          <p:nvPr/>
        </p:nvCxnSpPr>
        <p:spPr>
          <a:xfrm>
            <a:off x="4073264" y="4272282"/>
            <a:ext cx="41148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0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7D596F-8770-E282-7625-7E225CE66C45}"/>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4" name="Title 1">
            <a:extLst>
              <a:ext uri="{FF2B5EF4-FFF2-40B4-BE49-F238E27FC236}">
                <a16:creationId xmlns:a16="http://schemas.microsoft.com/office/drawing/2014/main" id="{DDC4CB90-1013-8407-4233-89717B6B2C73}"/>
              </a:ext>
            </a:extLst>
          </p:cNvPr>
          <p:cNvSpPr txBox="1">
            <a:spLocks noGrp="1"/>
          </p:cNvSpPr>
          <p:nvPr>
            <p:ph type="title" idx="4294967295"/>
          </p:nvPr>
        </p:nvSpPr>
        <p:spPr>
          <a:xfrm>
            <a:off x="298174" y="139148"/>
            <a:ext cx="11166239" cy="3460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NCD: VA Form 22-1999 Side A vs EM – Creating a Student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54069"/>
            <a:ext cx="11693801" cy="1009259"/>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create a student before submitting an enrollment certification.</a:t>
            </a:r>
            <a:r>
              <a:rPr lang="en-US" sz="2000">
                <a:solidFill>
                  <a:srgbClr val="002060"/>
                </a:solidFill>
                <a:latin typeface="Arial"/>
                <a:cs typeface="Calibri"/>
              </a:rPr>
              <a:t> </a:t>
            </a:r>
            <a:r>
              <a:rPr kumimoji="0" lang="en-US" sz="2000" b="1" i="0" u="none" strike="noStrike" kern="1200" cap="none" spc="0" normalizeH="0" baseline="0" noProof="0">
                <a:ln>
                  <a:noFill/>
                </a:ln>
                <a:solidFill>
                  <a:srgbClr val="002060"/>
                </a:solidFill>
                <a:effectLst/>
                <a:uLnTx/>
                <a:uFillTx/>
                <a:latin typeface="Arial"/>
                <a:cs typeface="Calibri"/>
              </a:rPr>
              <a:t>SCOs only create a student if they are not in the EM system.</a:t>
            </a:r>
            <a:r>
              <a:rPr lang="en-US" sz="2000" b="1">
                <a:solidFill>
                  <a:srgbClr val="002060"/>
                </a:solidFill>
                <a:latin typeface="Arial"/>
                <a:cs typeface="Calibri"/>
              </a:rPr>
              <a:t> </a:t>
            </a:r>
            <a:r>
              <a:rPr lang="en-US" sz="2000">
                <a:solidFill>
                  <a:srgbClr val="002060"/>
                </a:solidFill>
                <a:latin typeface="Arial"/>
                <a:cs typeface="Calibri"/>
              </a:rPr>
              <a:t>Navigate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r>
              <a:rPr lang="en-US" sz="2000">
                <a:solidFill>
                  <a:srgbClr val="002060"/>
                </a:solidFill>
                <a:latin typeface="Arial"/>
                <a:cs typeface="Calibri"/>
              </a:rPr>
              <a:t>to learn how to search for a student. </a:t>
            </a:r>
            <a:endParaRPr lang="en-US" sz="20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Begin with the table below to identify the task as it is completed using VA Form 22-1999 Side A and how the task is completed in EM. Each lettered task aligns with the letters in the pages that follow.</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12" name="Table 12">
            <a:extLst>
              <a:ext uri="{FF2B5EF4-FFF2-40B4-BE49-F238E27FC236}">
                <a16:creationId xmlns:a16="http://schemas.microsoft.com/office/drawing/2014/main" id="{828D92AD-035F-4DD6-9D27-71EADDD9C330}"/>
              </a:ext>
            </a:extLst>
          </p:cNvPr>
          <p:cNvGraphicFramePr>
            <a:graphicFrameLocks noGrp="1"/>
          </p:cNvGraphicFramePr>
          <p:nvPr>
            <p:extLst>
              <p:ext uri="{D42A27DB-BD31-4B8C-83A1-F6EECF244321}">
                <p14:modId xmlns:p14="http://schemas.microsoft.com/office/powerpoint/2010/main" val="603459150"/>
              </p:ext>
            </p:extLst>
          </p:nvPr>
        </p:nvGraphicFramePr>
        <p:xfrm>
          <a:off x="476864" y="2366968"/>
          <a:ext cx="11238271" cy="3705068"/>
        </p:xfrm>
        <a:graphic>
          <a:graphicData uri="http://schemas.openxmlformats.org/drawingml/2006/table">
            <a:tbl>
              <a:tblPr firstRow="1" bandRow="1">
                <a:tableStyleId>{5C22544A-7EE6-4342-B048-85BDC9FD1C3A}</a:tableStyleId>
              </a:tblPr>
              <a:tblGrid>
                <a:gridCol w="667088">
                  <a:extLst>
                    <a:ext uri="{9D8B030D-6E8A-4147-A177-3AD203B41FA5}">
                      <a16:colId xmlns:a16="http://schemas.microsoft.com/office/drawing/2014/main" val="1838318737"/>
                    </a:ext>
                  </a:extLst>
                </a:gridCol>
                <a:gridCol w="2183361">
                  <a:extLst>
                    <a:ext uri="{9D8B030D-6E8A-4147-A177-3AD203B41FA5}">
                      <a16:colId xmlns:a16="http://schemas.microsoft.com/office/drawing/2014/main" val="2694484242"/>
                    </a:ext>
                  </a:extLst>
                </a:gridCol>
                <a:gridCol w="4023337">
                  <a:extLst>
                    <a:ext uri="{9D8B030D-6E8A-4147-A177-3AD203B41FA5}">
                      <a16:colId xmlns:a16="http://schemas.microsoft.com/office/drawing/2014/main" val="2888116487"/>
                    </a:ext>
                  </a:extLst>
                </a:gridCol>
                <a:gridCol w="4364485">
                  <a:extLst>
                    <a:ext uri="{9D8B030D-6E8A-4147-A177-3AD203B41FA5}">
                      <a16:colId xmlns:a16="http://schemas.microsoft.com/office/drawing/2014/main" val="134663572"/>
                    </a:ext>
                  </a:extLst>
                </a:gridCol>
              </a:tblGrid>
              <a:tr h="301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22-1999 Side A</a:t>
                      </a:r>
                    </a:p>
                  </a:txBody>
                  <a:tcPr anchor="ctr">
                    <a:solidFill>
                      <a:srgbClr val="004279"/>
                    </a:solidFill>
                  </a:tcPr>
                </a:tc>
                <a:tc>
                  <a:txBody>
                    <a:bodyPr/>
                    <a:lstStyle/>
                    <a:p>
                      <a:pPr algn="ctr"/>
                      <a:r>
                        <a:rPr lang="en-US" sz="1600">
                          <a:latin typeface="Arial"/>
                          <a:cs typeface="Calibri"/>
                        </a:rPr>
                        <a:t>EM-NCD</a:t>
                      </a:r>
                    </a:p>
                  </a:txBody>
                  <a:tcPr anchor="ctr">
                    <a:solidFill>
                      <a:srgbClr val="004279"/>
                    </a:solidFill>
                  </a:tcPr>
                </a:tc>
                <a:extLst>
                  <a:ext uri="{0D108BD9-81ED-4DB2-BD59-A6C34878D82A}">
                    <a16:rowId xmlns:a16="http://schemas.microsoft.com/office/drawing/2014/main" val="1574270989"/>
                  </a:ext>
                </a:extLst>
              </a:tr>
              <a:tr h="1369037">
                <a:tc>
                  <a:txBody>
                    <a:bodyPr/>
                    <a:lstStyle/>
                    <a:p>
                      <a:pPr marL="0" indent="0" algn="ctr">
                        <a:buFont typeface="+mj-lt"/>
                        <a:buNone/>
                      </a:pPr>
                      <a:r>
                        <a:rPr lang="en-US" sz="1200" b="1">
                          <a:latin typeface="Calibri"/>
                          <a:cs typeface="Calibri"/>
                        </a:rPr>
                        <a:t>A</a:t>
                      </a:r>
                    </a:p>
                  </a:txBody>
                  <a:tcPr anchor="ctr">
                    <a:solidFill>
                      <a:srgbClr val="C7D7EB"/>
                    </a:solidFill>
                  </a:tcPr>
                </a:tc>
                <a:tc>
                  <a:txBody>
                    <a:bodyPr/>
                    <a:lstStyle/>
                    <a:p>
                      <a:pPr marL="0" indent="0" algn="ctr">
                        <a:buFont typeface="+mj-lt"/>
                        <a:buNone/>
                      </a:pPr>
                      <a:r>
                        <a:rPr lang="en-US" sz="1200" b="1">
                          <a:solidFill>
                            <a:srgbClr val="002060"/>
                          </a:solidFill>
                          <a:latin typeface="Arial"/>
                          <a:cs typeface="Calibri"/>
                        </a:rPr>
                        <a:t>Student Information</a:t>
                      </a:r>
                    </a:p>
                  </a:txBody>
                  <a:tcPr anchor="ctr">
                    <a:solidFill>
                      <a:srgbClr val="C7D7EB"/>
                    </a:solidFill>
                  </a:tcPr>
                </a:tc>
                <a:tc>
                  <a:txBody>
                    <a:bodyPr/>
                    <a:lstStyle/>
                    <a:p>
                      <a:pPr marL="0" indent="0">
                        <a:buFont typeface="+mj-lt"/>
                        <a:buNone/>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kumimoji="0" lang="en-US" sz="1200" b="0" i="0" u="none" strike="noStrike" kern="1200" cap="none" spc="0" normalizeH="0" baseline="0" noProof="0">
                          <a:ln>
                            <a:noFill/>
                          </a:ln>
                          <a:solidFill>
                            <a:srgbClr val="002060"/>
                          </a:solidFill>
                          <a:effectLst/>
                          <a:uLnTx/>
                          <a:uFillTx/>
                          <a:latin typeface="Arial"/>
                          <a:ea typeface="+mn-ea"/>
                          <a:cs typeface="Calibri"/>
                        </a:rPr>
                        <a:t>SCOs type the student’s</a:t>
                      </a:r>
                      <a:r>
                        <a:rPr lang="en-US" sz="1200" b="0" i="0" u="none" strike="noStrike" kern="1200" cap="none" spc="0" normalizeH="0" baseline="0" noProof="0">
                          <a:ln>
                            <a:noFill/>
                          </a:ln>
                          <a:solidFill>
                            <a:srgbClr val="002060"/>
                          </a:solidFill>
                          <a:effectLst/>
                          <a:uLnTx/>
                          <a:uFillTx/>
                          <a:latin typeface="Arial"/>
                          <a:ea typeface="+mn-ea"/>
                          <a:cs typeface="Calibri"/>
                        </a:rPr>
                        <a:t> </a:t>
                      </a:r>
                      <a:r>
                        <a:rPr kumimoji="0" lang="en-US" sz="1200" b="0" i="0" u="none" strike="noStrike" kern="1200" cap="none" spc="0" normalizeH="0" baseline="0" noProof="0">
                          <a:ln>
                            <a:noFill/>
                          </a:ln>
                          <a:solidFill>
                            <a:srgbClr val="002060"/>
                          </a:solidFill>
                          <a:effectLst/>
                          <a:uLnTx/>
                          <a:uFillTx/>
                          <a:latin typeface="Arial"/>
                          <a:ea typeface="+mn-ea"/>
                          <a:cs typeface="Calibri"/>
                        </a:rPr>
                        <a:t> “First name,” “Middle name,” and “Last name.”</a:t>
                      </a:r>
                      <a:r>
                        <a:rPr lang="en-US" sz="1200" b="0" i="0" u="none" strike="noStrike" kern="1200" cap="none" spc="0" normalizeH="0" baseline="0" noProof="0">
                          <a:ln>
                            <a:noFill/>
                          </a:ln>
                          <a:solidFill>
                            <a:srgbClr val="002060"/>
                          </a:solidFill>
                          <a:effectLst/>
                          <a:uLnTx/>
                          <a:uFillTx/>
                          <a:latin typeface="Arial"/>
                          <a:ea typeface="+mn-ea"/>
                          <a:cs typeface="Calibri"/>
                        </a:rPr>
                        <a:t> </a:t>
                      </a:r>
                      <a:endParaRPr kumimoji="0" lang="en-US" sz="1200" b="0" i="0" u="none" strike="noStrike" kern="1200" cap="none" spc="0" normalizeH="0" baseline="0" noProof="0">
                        <a:ln>
                          <a:noFill/>
                        </a:ln>
                        <a:solidFill>
                          <a:srgbClr val="002060"/>
                        </a:solidFill>
                        <a:effectLst/>
                        <a:uLnTx/>
                        <a:uFillTx/>
                        <a:latin typeface="Arial"/>
                        <a:ea typeface="+mn-ea"/>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lang="en-US" sz="1200" b="0">
                          <a:solidFill>
                            <a:srgbClr val="002060"/>
                          </a:solidFill>
                          <a:latin typeface="Arial"/>
                          <a:cs typeface="Calibri"/>
                        </a:rPr>
                        <a:t>EM asks for additional information, including, “Date of Birth,” “Student ID,” “Mobile phone number,” “Home phone number,” and “Email address.” Not all fields are required.</a:t>
                      </a:r>
                    </a:p>
                    <a:p>
                      <a:pPr marL="0" marR="0" lvl="0" indent="0" algn="l" defTabSz="228600" rtl="0" eaLnBrk="1" fontAlgn="auto" latinLnBrk="0" hangingPunct="1">
                        <a:lnSpc>
                          <a:spcPct val="100000"/>
                        </a:lnSpc>
                        <a:spcBef>
                          <a:spcPts val="0"/>
                        </a:spcBef>
                        <a:spcAft>
                          <a:spcPts val="600"/>
                        </a:spcAft>
                        <a:buClrTx/>
                        <a:buSzTx/>
                        <a:buFontTx/>
                        <a:buNone/>
                        <a:tabLst/>
                        <a:defRPr/>
                      </a:pPr>
                      <a:r>
                        <a:rPr lang="en-US" sz="1200" b="0">
                          <a:solidFill>
                            <a:srgbClr val="002060"/>
                          </a:solidFill>
                          <a:latin typeface="Arial"/>
                          <a:cs typeface="Calibri"/>
                        </a:rPr>
                        <a:t>SCOs s</a:t>
                      </a:r>
                      <a:r>
                        <a:rPr kumimoji="0" lang="en-US" sz="1200" b="0" i="0" u="none" strike="noStrike" kern="1200" cap="none" spc="0" normalizeH="0" baseline="0" noProof="0" err="1">
                          <a:ln>
                            <a:noFill/>
                          </a:ln>
                          <a:solidFill>
                            <a:srgbClr val="002060"/>
                          </a:solidFill>
                          <a:effectLst/>
                          <a:uLnTx/>
                          <a:uFillTx/>
                          <a:latin typeface="Arial"/>
                          <a:ea typeface="+mn-ea"/>
                          <a:cs typeface="Calibri"/>
                        </a:rPr>
                        <a:t>croll</a:t>
                      </a:r>
                      <a:r>
                        <a:rPr kumimoji="0" lang="en-US" sz="1200" b="0" i="0" u="none" strike="noStrike" kern="1200" cap="none" spc="0" normalizeH="0" baseline="0" noProof="0">
                          <a:ln>
                            <a:noFill/>
                          </a:ln>
                          <a:solidFill>
                            <a:srgbClr val="002060"/>
                          </a:solidFill>
                          <a:effectLst/>
                          <a:uLnTx/>
                          <a:uFillTx/>
                          <a:latin typeface="Arial"/>
                          <a:ea typeface="+mn-ea"/>
                          <a:cs typeface="Calibri"/>
                        </a:rPr>
                        <a:t> down the page to select the “Address type” dropdown menu to select the type of address.</a:t>
                      </a:r>
                    </a:p>
                  </a:txBody>
                  <a:tcPr anchor="ctr">
                    <a:solidFill>
                      <a:srgbClr val="C7D7EB"/>
                    </a:solidFill>
                  </a:tcPr>
                </a:tc>
                <a:extLst>
                  <a:ext uri="{0D108BD9-81ED-4DB2-BD59-A6C34878D82A}">
                    <a16:rowId xmlns:a16="http://schemas.microsoft.com/office/drawing/2014/main" val="999766654"/>
                  </a:ext>
                </a:extLst>
              </a:tr>
              <a:tr h="283201">
                <a:tc>
                  <a:txBody>
                    <a:bodyPr/>
                    <a:lstStyle/>
                    <a:p>
                      <a:pPr algn="ctr"/>
                      <a:r>
                        <a:rPr lang="en-US" sz="1200" b="1">
                          <a:latin typeface="Calibri"/>
                          <a:cs typeface="Calibri"/>
                        </a:rPr>
                        <a:t>B</a:t>
                      </a:r>
                    </a:p>
                  </a:txBody>
                  <a:tcPr anchor="ctr">
                    <a:solidFill>
                      <a:srgbClr val="F2F2F2"/>
                    </a:solidFill>
                  </a:tcPr>
                </a:tc>
                <a:tc>
                  <a:txBody>
                    <a:bodyPr/>
                    <a:lstStyle/>
                    <a:p>
                      <a:pPr algn="ctr"/>
                      <a:r>
                        <a:rPr lang="en-US" sz="1200" b="1">
                          <a:solidFill>
                            <a:srgbClr val="002060"/>
                          </a:solidFill>
                          <a:latin typeface="Arial"/>
                          <a:cs typeface="Calibri"/>
                        </a:rPr>
                        <a:t>SSN of Student</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student’s SSN.</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type the student’s SSN.</a:t>
                      </a:r>
                    </a:p>
                  </a:txBody>
                  <a:tcPr anchor="ctr">
                    <a:solidFill>
                      <a:srgbClr val="F2F2F2"/>
                    </a:solidFill>
                  </a:tcPr>
                </a:tc>
                <a:extLst>
                  <a:ext uri="{0D108BD9-81ED-4DB2-BD59-A6C34878D82A}">
                    <a16:rowId xmlns:a16="http://schemas.microsoft.com/office/drawing/2014/main" val="3878977330"/>
                  </a:ext>
                </a:extLst>
              </a:tr>
              <a:tr h="273609">
                <a:tc>
                  <a:txBody>
                    <a:bodyPr/>
                    <a:lstStyle/>
                    <a:p>
                      <a:pPr algn="ctr"/>
                      <a:r>
                        <a:rPr lang="en-US" sz="1200" b="1">
                          <a:latin typeface="Calibri"/>
                          <a:cs typeface="Calibri"/>
                        </a:rPr>
                        <a:t>C</a:t>
                      </a:r>
                    </a:p>
                  </a:txBody>
                  <a:tcPr anchor="ctr">
                    <a:solidFill>
                      <a:srgbClr val="C7D7EB"/>
                    </a:solidFill>
                  </a:tcPr>
                </a:tc>
                <a:tc>
                  <a:txBody>
                    <a:bodyPr/>
                    <a:lstStyle/>
                    <a:p>
                      <a:pPr algn="ctr"/>
                      <a:r>
                        <a:rPr lang="en-US" sz="1200" b="1">
                          <a:solidFill>
                            <a:srgbClr val="002060"/>
                          </a:solidFill>
                          <a:latin typeface="Arial"/>
                          <a:cs typeface="Calibri"/>
                        </a:rPr>
                        <a:t>Type of Training</a:t>
                      </a:r>
                    </a:p>
                  </a:txBody>
                  <a:tcPr anchor="ctr">
                    <a:solidFill>
                      <a:srgbClr val="C7D7EB"/>
                    </a:solidFill>
                  </a:tcPr>
                </a:tc>
                <a:tc>
                  <a:txBody>
                    <a:bodyPr/>
                    <a:lstStyle/>
                    <a:p>
                      <a:r>
                        <a:rPr lang="en-US" sz="1200">
                          <a:solidFill>
                            <a:srgbClr val="002060"/>
                          </a:solidFill>
                          <a:latin typeface="Arial"/>
                          <a:cs typeface="Calibri"/>
                        </a:rPr>
                        <a:t>SCOs checked off the type of training.</a:t>
                      </a:r>
                    </a:p>
                  </a:txBody>
                  <a:tcPr anchor="ctr">
                    <a:solidFill>
                      <a:srgbClr val="C7D7EB"/>
                    </a:solidFill>
                  </a:tcPr>
                </a:tc>
                <a:tc>
                  <a:txBody>
                    <a:bodyPr/>
                    <a:lstStyle/>
                    <a:p>
                      <a:pPr marL="0" indent="0">
                        <a:lnSpc>
                          <a:spcPct val="115000"/>
                        </a:lnSpc>
                        <a:spcBef>
                          <a:spcPts val="0"/>
                        </a:spcBef>
                        <a:spcAft>
                          <a:spcPts val="0"/>
                        </a:spcAft>
                        <a:buFont typeface="+mj-lt"/>
                        <a:buNone/>
                      </a:pPr>
                      <a:r>
                        <a:rPr lang="en-US" sz="1200">
                          <a:solidFill>
                            <a:srgbClr val="002060"/>
                          </a:solidFill>
                          <a:latin typeface="Arial"/>
                          <a:ea typeface="MS Mincho"/>
                          <a:cs typeface="Calibri"/>
                        </a:rPr>
                        <a:t>SCO’s select the dropdown menu to select the type of training.</a:t>
                      </a:r>
                    </a:p>
                  </a:txBody>
                  <a:tcPr anchor="ctr">
                    <a:solidFill>
                      <a:srgbClr val="C7D7EB"/>
                    </a:solidFill>
                  </a:tcPr>
                </a:tc>
                <a:extLst>
                  <a:ext uri="{0D108BD9-81ED-4DB2-BD59-A6C34878D82A}">
                    <a16:rowId xmlns:a16="http://schemas.microsoft.com/office/drawing/2014/main" val="1335723679"/>
                  </a:ext>
                </a:extLst>
              </a:tr>
              <a:tr h="273609">
                <a:tc>
                  <a:txBody>
                    <a:bodyPr/>
                    <a:lstStyle/>
                    <a:p>
                      <a:pPr algn="ctr"/>
                      <a:r>
                        <a:rPr lang="en-US" sz="1200" b="1">
                          <a:latin typeface="Calibri"/>
                          <a:cs typeface="Calibri"/>
                        </a:rPr>
                        <a:t>D</a:t>
                      </a:r>
                    </a:p>
                  </a:txBody>
                  <a:tcPr anchor="ctr">
                    <a:solidFill>
                      <a:schemeClr val="bg1">
                        <a:lumMod val="95000"/>
                      </a:schemeClr>
                    </a:solidFill>
                  </a:tcPr>
                </a:tc>
                <a:tc>
                  <a:txBody>
                    <a:bodyPr/>
                    <a:lstStyle/>
                    <a:p>
                      <a:pPr algn="ctr"/>
                      <a:r>
                        <a:rPr lang="en-US" sz="1200" b="1">
                          <a:solidFill>
                            <a:srgbClr val="002060"/>
                          </a:solidFill>
                          <a:latin typeface="Arial"/>
                          <a:cs typeface="Calibri"/>
                        </a:rPr>
                        <a:t>Matriculated Student</a:t>
                      </a:r>
                    </a:p>
                  </a:txBody>
                  <a:tcPr anchor="ctr">
                    <a:solidFill>
                      <a:schemeClr val="bg1">
                        <a:lumMod val="95000"/>
                      </a:schemeClr>
                    </a:solidFill>
                  </a:tcPr>
                </a:tc>
                <a:tc>
                  <a:txBody>
                    <a:bodyPr/>
                    <a:lstStyle/>
                    <a:p>
                      <a:r>
                        <a:rPr lang="en-US" sz="1200">
                          <a:solidFill>
                            <a:srgbClr val="002060"/>
                          </a:solidFill>
                          <a:latin typeface="Arial"/>
                          <a:cs typeface="Calibri"/>
                        </a:rPr>
                        <a:t>SCOs checked off “yes” or “no” to indicate whether a student matriculated at a facility.</a:t>
                      </a:r>
                    </a:p>
                  </a:txBody>
                  <a:tcPr anchor="ctr">
                    <a:solidFill>
                      <a:schemeClr val="bg1">
                        <a:lumMod val="95000"/>
                      </a:schemeClr>
                    </a:solidFill>
                  </a:tcPr>
                </a:tc>
                <a:tc>
                  <a:txBody>
                    <a:bodyPr/>
                    <a:lstStyle/>
                    <a:p>
                      <a:r>
                        <a:rPr lang="en-US" sz="1200">
                          <a:solidFill>
                            <a:srgbClr val="002060"/>
                          </a:solidFill>
                          <a:latin typeface="Arial"/>
                          <a:cs typeface="Calibri"/>
                        </a:rPr>
                        <a:t>SCOs select the dropdown menu to select the type of Objective.</a:t>
                      </a:r>
                    </a:p>
                  </a:txBody>
                  <a:tcPr anchor="ctr">
                    <a:solidFill>
                      <a:schemeClr val="bg1">
                        <a:lumMod val="95000"/>
                      </a:schemeClr>
                    </a:solidFill>
                  </a:tcPr>
                </a:tc>
                <a:extLst>
                  <a:ext uri="{0D108BD9-81ED-4DB2-BD59-A6C34878D82A}">
                    <a16:rowId xmlns:a16="http://schemas.microsoft.com/office/drawing/2014/main" val="1269664222"/>
                  </a:ext>
                </a:extLst>
              </a:tr>
              <a:tr h="611166">
                <a:tc>
                  <a:txBody>
                    <a:bodyPr/>
                    <a:lstStyle/>
                    <a:p>
                      <a:pPr algn="ctr"/>
                      <a:r>
                        <a:rPr lang="en-US" sz="1200" b="1">
                          <a:latin typeface="Calibri"/>
                          <a:cs typeface="Calibri"/>
                        </a:rPr>
                        <a:t>E</a:t>
                      </a:r>
                    </a:p>
                  </a:txBody>
                  <a:tcPr anchor="ctr">
                    <a:solidFill>
                      <a:srgbClr val="C7D7EB"/>
                    </a:solidFill>
                  </a:tcPr>
                </a:tc>
                <a:tc>
                  <a:txBody>
                    <a:bodyPr/>
                    <a:lstStyle/>
                    <a:p>
                      <a:pPr algn="ctr"/>
                      <a:r>
                        <a:rPr lang="en-US" sz="1200" b="1">
                          <a:solidFill>
                            <a:srgbClr val="002060"/>
                          </a:solidFill>
                          <a:latin typeface="Arial"/>
                          <a:cs typeface="Calibri"/>
                        </a:rPr>
                        <a:t>Name of Program</a:t>
                      </a:r>
                    </a:p>
                  </a:txBody>
                  <a:tcPr anchor="ctr">
                    <a:solidFill>
                      <a:srgbClr val="C7D7EB"/>
                    </a:solidFill>
                  </a:tcPr>
                </a:tc>
                <a:tc>
                  <a:txBody>
                    <a:bodyPr/>
                    <a:lstStyle/>
                    <a:p>
                      <a:r>
                        <a:rPr lang="en-US" sz="1200">
                          <a:solidFill>
                            <a:srgbClr val="002060"/>
                          </a:solidFill>
                          <a:latin typeface="Arial"/>
                          <a:cs typeface="Calibri"/>
                        </a:rPr>
                        <a:t>SCOs wrote the student’s name of Program.</a:t>
                      </a:r>
                    </a:p>
                  </a:txBody>
                  <a:tcPr anchor="ctr">
                    <a:solidFill>
                      <a:srgbClr val="C7D7EB"/>
                    </a:solidFill>
                  </a:tcPr>
                </a:tc>
                <a:tc>
                  <a:txBody>
                    <a:bodyPr/>
                    <a:lstStyle/>
                    <a:p>
                      <a:r>
                        <a:rPr lang="en-US" sz="1200">
                          <a:solidFill>
                            <a:srgbClr val="002060"/>
                          </a:solidFill>
                          <a:latin typeface="Arial"/>
                          <a:cs typeface="Calibri"/>
                        </a:rPr>
                        <a:t>SCOs select the dropdown menu to select the Program name.</a:t>
                      </a:r>
                    </a:p>
                  </a:txBody>
                  <a:tcPr anchor="ctr">
                    <a:solidFill>
                      <a:srgbClr val="C7D7EB"/>
                    </a:solidFill>
                  </a:tcPr>
                </a:tc>
                <a:extLst>
                  <a:ext uri="{0D108BD9-81ED-4DB2-BD59-A6C34878D82A}">
                    <a16:rowId xmlns:a16="http://schemas.microsoft.com/office/drawing/2014/main" val="1580012968"/>
                  </a:ext>
                </a:extLst>
              </a:tr>
            </a:tbl>
          </a:graphicData>
        </a:graphic>
      </p:graphicFrame>
      <p:sp>
        <p:nvSpPr>
          <p:cNvPr id="5" name="Rectangle: Rounded Corners 3" descr="Return to table of contents button.">
            <a:hlinkClick r:id="rId3" action="ppaction://hlinksldjump"/>
            <a:extLst>
              <a:ext uri="{FF2B5EF4-FFF2-40B4-BE49-F238E27FC236}">
                <a16:creationId xmlns:a16="http://schemas.microsoft.com/office/drawing/2014/main" id="{05BEE393-6D26-B951-6A61-EFDA5C6ACEC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8" name="Rectangle: Rounded Corners 3" descr="Return to Start of NCD button.">
            <a:hlinkClick r:id="rId4" action="ppaction://hlinksldjump"/>
            <a:extLst>
              <a:ext uri="{FF2B5EF4-FFF2-40B4-BE49-F238E27FC236}">
                <a16:creationId xmlns:a16="http://schemas.microsoft.com/office/drawing/2014/main" id="{73D4ED15-A9E1-18DD-456F-C5988A2A983A}"/>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649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98F5-079D-A490-05BE-7DB0FC3578D3}"/>
              </a:ext>
            </a:extLst>
          </p:cNvPr>
          <p:cNvSpPr>
            <a:spLocks noGrp="1"/>
          </p:cNvSpPr>
          <p:nvPr>
            <p:ph type="title"/>
          </p:nvPr>
        </p:nvSpPr>
        <p:spPr>
          <a:xfrm>
            <a:off x="292223" y="139148"/>
            <a:ext cx="11430000" cy="511092"/>
          </a:xfrm>
        </p:spPr>
        <p:txBody>
          <a:bodyPr/>
          <a:lstStyle/>
          <a:p>
            <a:r>
              <a:rPr lang="en-US" sz="2800">
                <a:solidFill>
                  <a:srgbClr val="002060"/>
                </a:solidFill>
                <a:latin typeface="Arial"/>
                <a:cs typeface="Calibri"/>
              </a:rPr>
              <a:t>EM Overview</a:t>
            </a:r>
          </a:p>
        </p:txBody>
      </p:sp>
      <p:sp>
        <p:nvSpPr>
          <p:cNvPr id="5" name="TextBox 4">
            <a:extLst>
              <a:ext uri="{FF2B5EF4-FFF2-40B4-BE49-F238E27FC236}">
                <a16:creationId xmlns:a16="http://schemas.microsoft.com/office/drawing/2014/main" id="{8ABA71D4-CD4E-2B6C-8C42-7AD8023F3748}"/>
              </a:ext>
            </a:extLst>
          </p:cNvPr>
          <p:cNvSpPr txBox="1"/>
          <p:nvPr/>
        </p:nvSpPr>
        <p:spPr>
          <a:xfrm>
            <a:off x="298175" y="504909"/>
            <a:ext cx="7142596" cy="5848182"/>
          </a:xfrm>
          <a:prstGeom prst="rect">
            <a:avLst/>
          </a:prstGeom>
          <a:noFill/>
        </p:spPr>
        <p:txBody>
          <a:bodyPr wrap="square" lIns="0" tIns="0" rIns="0" bIns="0" rtlCol="0" anchor="t">
            <a:noAutofit/>
          </a:bodyPr>
          <a:lstStyle/>
          <a:p>
            <a:pPr>
              <a:spcBef>
                <a:spcPts val="600"/>
              </a:spcBef>
              <a:spcAft>
                <a:spcPts val="600"/>
              </a:spcAft>
            </a:pPr>
            <a:r>
              <a:rPr lang="en-US" sz="2000">
                <a:solidFill>
                  <a:srgbClr val="002060"/>
                </a:solidFill>
                <a:effectLst/>
                <a:latin typeface="Arial"/>
                <a:ea typeface="MS Mincho"/>
                <a:cs typeface="Calibri"/>
              </a:rPr>
              <a:t>EM is the platform for School Certifying Officials (SCOs) that streamlines the enr</a:t>
            </a:r>
            <a:r>
              <a:rPr lang="en-US" sz="2000">
                <a:solidFill>
                  <a:srgbClr val="002060"/>
                </a:solidFill>
                <a:latin typeface="Arial"/>
                <a:ea typeface="MS Mincho"/>
                <a:cs typeface="Calibri"/>
              </a:rPr>
              <a:t>ollment process</a:t>
            </a:r>
            <a:r>
              <a:rPr lang="en-US" sz="2000">
                <a:solidFill>
                  <a:srgbClr val="002060"/>
                </a:solidFill>
                <a:effectLst/>
                <a:latin typeface="Arial"/>
                <a:ea typeface="MS Mincho"/>
                <a:cs typeface="Calibri"/>
              </a:rPr>
              <a:t>.</a:t>
            </a:r>
            <a:r>
              <a:rPr lang="en-US" sz="2000">
                <a:solidFill>
                  <a:srgbClr val="002060"/>
                </a:solidFill>
                <a:latin typeface="Arial"/>
                <a:ea typeface="MS Mincho"/>
                <a:cs typeface="Calibri"/>
              </a:rPr>
              <a:t> </a:t>
            </a:r>
            <a:endParaRPr lang="en-US" sz="2000">
              <a:solidFill>
                <a:srgbClr val="002060"/>
              </a:solidFill>
              <a:effectLst/>
              <a:latin typeface="Arial"/>
              <a:ea typeface="MS Mincho" panose="02020609040205080304" pitchFamily="49" charset="-128"/>
              <a:cs typeface="Calibri" panose="020F0502020204030204" pitchFamily="34" charset="0"/>
            </a:endParaRPr>
          </a:p>
          <a:p>
            <a:pPr>
              <a:spcBef>
                <a:spcPts val="600"/>
              </a:spcBef>
              <a:spcAft>
                <a:spcPts val="600"/>
              </a:spcAft>
            </a:pPr>
            <a:r>
              <a:rPr lang="en-US" sz="2200">
                <a:solidFill>
                  <a:srgbClr val="002060"/>
                </a:solidFill>
                <a:latin typeface="Arial"/>
                <a:ea typeface="MS Mincho"/>
                <a:cs typeface="Calibri"/>
              </a:rPr>
              <a:t>Using </a:t>
            </a:r>
            <a:r>
              <a:rPr lang="en-US" sz="2200">
                <a:solidFill>
                  <a:srgbClr val="002060"/>
                </a:solidFill>
                <a:effectLst/>
                <a:latin typeface="Arial"/>
                <a:ea typeface="MS Mincho"/>
                <a:cs typeface="Calibri"/>
              </a:rPr>
              <a:t>EM, SCOs can do the following:</a:t>
            </a:r>
          </a:p>
          <a:p>
            <a:pPr marL="571500" lvl="1" indent="-342900">
              <a:spcBef>
                <a:spcPts val="600"/>
              </a:spcBef>
              <a:spcAft>
                <a:spcPts val="600"/>
              </a:spcAft>
              <a:buFont typeface="Arial" panose="020B0604020202020204" pitchFamily="34" charset="0"/>
              <a:buChar char="•"/>
            </a:pPr>
            <a:r>
              <a:rPr lang="en-US" sz="2200">
                <a:solidFill>
                  <a:srgbClr val="002060"/>
                </a:solidFill>
                <a:effectLst/>
                <a:latin typeface="Arial"/>
                <a:ea typeface="MS Mincho"/>
                <a:cs typeface="Calibri"/>
              </a:rPr>
              <a:t>Create shared student/trainee records between VA and EM</a:t>
            </a:r>
          </a:p>
          <a:p>
            <a:pPr marL="571500" lvl="1" indent="-342900">
              <a:spcBef>
                <a:spcPts val="600"/>
              </a:spcBef>
              <a:spcAft>
                <a:spcPts val="600"/>
              </a:spcAft>
              <a:buFont typeface="Arial" panose="020B0604020202020204" pitchFamily="34" charset="0"/>
              <a:buChar char="•"/>
            </a:pPr>
            <a:r>
              <a:rPr lang="en-US" sz="2200" b="0">
                <a:solidFill>
                  <a:srgbClr val="002060"/>
                </a:solidFill>
                <a:effectLst/>
                <a:latin typeface="Arial"/>
                <a:cs typeface="Calibri"/>
              </a:rPr>
              <a:t>Find and add a</a:t>
            </a:r>
            <a:r>
              <a:rPr lang="en-US" sz="2200">
                <a:solidFill>
                  <a:srgbClr val="002060"/>
                </a:solidFill>
                <a:effectLst/>
                <a:latin typeface="Arial"/>
                <a:ea typeface="MS Mincho"/>
                <a:cs typeface="Calibri"/>
              </a:rPr>
              <a:t> student/trainee </a:t>
            </a:r>
            <a:r>
              <a:rPr lang="en-US" sz="2200" b="0">
                <a:solidFill>
                  <a:srgbClr val="002060"/>
                </a:solidFill>
                <a:effectLst/>
                <a:latin typeface="Arial"/>
                <a:cs typeface="Calibri"/>
              </a:rPr>
              <a:t>to a facility</a:t>
            </a:r>
          </a:p>
          <a:p>
            <a:pPr marL="571500" lvl="1" indent="-342900">
              <a:spcBef>
                <a:spcPts val="600"/>
              </a:spcBef>
              <a:spcAft>
                <a:spcPts val="600"/>
              </a:spcAft>
              <a:buFont typeface="Arial" panose="020B0604020202020204" pitchFamily="34" charset="0"/>
              <a:buChar char="•"/>
            </a:pPr>
            <a:r>
              <a:rPr lang="en-US" sz="2200">
                <a:solidFill>
                  <a:srgbClr val="002060"/>
                </a:solidFill>
                <a:effectLst/>
                <a:latin typeface="Arial"/>
                <a:ea typeface="MS Mincho"/>
                <a:cs typeface="Calibri"/>
              </a:rPr>
              <a:t>View student/trainee information​</a:t>
            </a:r>
          </a:p>
          <a:p>
            <a:pPr marL="571500" lvl="1" indent="-342900">
              <a:spcBef>
                <a:spcPts val="600"/>
              </a:spcBef>
              <a:spcAft>
                <a:spcPts val="600"/>
              </a:spcAft>
              <a:buFont typeface="Arial" panose="020B0604020202020204" pitchFamily="34" charset="0"/>
              <a:buChar char="•"/>
            </a:pPr>
            <a:r>
              <a:rPr lang="en-US" sz="2200">
                <a:solidFill>
                  <a:srgbClr val="002060"/>
                </a:solidFill>
                <a:effectLst/>
                <a:latin typeface="Arial"/>
                <a:ea typeface="MS Mincho"/>
                <a:cs typeface="Calibri"/>
              </a:rPr>
              <a:t>Submit student/trainee certifications</a:t>
            </a:r>
          </a:p>
          <a:p>
            <a:pPr marL="571500" lvl="1" indent="-342900">
              <a:spcBef>
                <a:spcPts val="600"/>
              </a:spcBef>
              <a:spcAft>
                <a:spcPts val="600"/>
              </a:spcAft>
              <a:buFont typeface="Arial" panose="020B0604020202020204" pitchFamily="34" charset="0"/>
              <a:buChar char="•"/>
            </a:pPr>
            <a:r>
              <a:rPr lang="en-US" sz="2200">
                <a:solidFill>
                  <a:srgbClr val="002060"/>
                </a:solidFill>
                <a:effectLst/>
                <a:latin typeface="Arial"/>
                <a:ea typeface="MS Mincho"/>
                <a:cs typeface="Calibri"/>
              </a:rPr>
              <a:t>Add notes to a</a:t>
            </a:r>
            <a:r>
              <a:rPr lang="en-US" sz="2200" b="0">
                <a:solidFill>
                  <a:srgbClr val="002060"/>
                </a:solidFill>
                <a:effectLst/>
                <a:latin typeface="Arial"/>
                <a:cs typeface="Calibri"/>
              </a:rPr>
              <a:t> </a:t>
            </a:r>
            <a:r>
              <a:rPr lang="en-US" sz="2200">
                <a:solidFill>
                  <a:srgbClr val="002060"/>
                </a:solidFill>
                <a:effectLst/>
                <a:latin typeface="Arial"/>
                <a:ea typeface="MS Mincho"/>
                <a:cs typeface="Calibri"/>
              </a:rPr>
              <a:t>student’s/trainee’s profile and to their enrollment</a:t>
            </a:r>
            <a:endParaRPr lang="en-US" sz="2200">
              <a:solidFill>
                <a:srgbClr val="002060"/>
              </a:solidFill>
              <a:latin typeface="Arial"/>
              <a:ea typeface="MS Mincho"/>
              <a:cs typeface="Calibri"/>
            </a:endParaRPr>
          </a:p>
          <a:p>
            <a:pPr marL="228600" lvl="1">
              <a:spcBef>
                <a:spcPts val="600"/>
              </a:spcBef>
              <a:spcAft>
                <a:spcPts val="600"/>
              </a:spcAft>
            </a:pPr>
            <a:endParaRPr lang="en-US" sz="2800">
              <a:latin typeface="Calibri" panose="020F0502020204030204" pitchFamily="34" charset="0"/>
              <a:ea typeface="MS Mincho" panose="02020609040205080304" pitchFamily="49" charset="-128"/>
              <a:cs typeface="Calibri" panose="020F0502020204030204" pitchFamily="34" charset="0"/>
            </a:endParaRPr>
          </a:p>
        </p:txBody>
      </p:sp>
      <p:sp>
        <p:nvSpPr>
          <p:cNvPr id="6" name="Rectangle: Rounded Corners 3" descr="Return to table of contents button.">
            <a:hlinkClick r:id="rId2" action="ppaction://hlinksldjump"/>
            <a:extLst>
              <a:ext uri="{FF2B5EF4-FFF2-40B4-BE49-F238E27FC236}">
                <a16:creationId xmlns:a16="http://schemas.microsoft.com/office/drawing/2014/main" id="{6EBD8C1D-5CCF-8C12-90BA-E1FE349D98EB}"/>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grpSp>
        <p:nvGrpSpPr>
          <p:cNvPr id="4" name="Group 3" descr="A box showing list of Permanent VA Exemptions, including: &#10;&#10;VA will continue to accept paper enrollments via mail or Ask VA (AVA) for the following programs/ training types as they are not supported by EM:&#10;VR&amp;E OJT/APP Certifications&#10;High schools&#10;Facilities permitted to teach-out of existing students&#10;Students without SSN&#10;Correspondence Training&#10;Chapter 32&#10;">
            <a:extLst>
              <a:ext uri="{FF2B5EF4-FFF2-40B4-BE49-F238E27FC236}">
                <a16:creationId xmlns:a16="http://schemas.microsoft.com/office/drawing/2014/main" id="{30CA79E7-C5C4-2DD9-4E33-C9C34EEFC803}"/>
              </a:ext>
            </a:extLst>
          </p:cNvPr>
          <p:cNvGrpSpPr/>
          <p:nvPr/>
        </p:nvGrpSpPr>
        <p:grpSpPr>
          <a:xfrm>
            <a:off x="7440771" y="504910"/>
            <a:ext cx="4569571" cy="5249848"/>
            <a:chOff x="7440771" y="504910"/>
            <a:chExt cx="4569571" cy="5249848"/>
          </a:xfrm>
        </p:grpSpPr>
        <p:sp>
          <p:nvSpPr>
            <p:cNvPr id="7" name="Rectangle 6">
              <a:extLst>
                <a:ext uri="{FF2B5EF4-FFF2-40B4-BE49-F238E27FC236}">
                  <a16:creationId xmlns:a16="http://schemas.microsoft.com/office/drawing/2014/main" id="{3F155444-AF9F-CAF1-75F3-7D5BC8DD2F1D}"/>
                </a:ext>
                <a:ext uri="{C183D7F6-B498-43B3-948B-1728B52AA6E4}">
                  <adec:decorative xmlns:adec="http://schemas.microsoft.com/office/drawing/2017/decorative" val="0"/>
                </a:ext>
              </a:extLst>
            </p:cNvPr>
            <p:cNvSpPr/>
            <p:nvPr/>
          </p:nvSpPr>
          <p:spPr>
            <a:xfrm>
              <a:off x="7440771" y="504910"/>
              <a:ext cx="4569571" cy="5249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2CB5806-3E1D-E519-DA93-24B8FFF3C5DC}"/>
                </a:ext>
              </a:extLst>
            </p:cNvPr>
            <p:cNvSpPr txBox="1"/>
            <p:nvPr/>
          </p:nvSpPr>
          <p:spPr>
            <a:xfrm>
              <a:off x="7495516" y="764173"/>
              <a:ext cx="4460081" cy="4662815"/>
            </a:xfrm>
            <a:prstGeom prst="rect">
              <a:avLst/>
            </a:prstGeom>
            <a:noFill/>
          </p:spPr>
          <p:txBody>
            <a:bodyPr wrap="square" lIns="91440" tIns="45720" rIns="91440" bIns="45720" anchor="t">
              <a:spAutoFit/>
            </a:bodyPr>
            <a:lstStyle/>
            <a:p>
              <a:pPr algn="ctr">
                <a:spcAft>
                  <a:spcPts val="600"/>
                </a:spcAft>
              </a:pPr>
              <a:r>
                <a:rPr lang="en-US" b="1">
                  <a:solidFill>
                    <a:srgbClr val="002060"/>
                  </a:solidFill>
                  <a:effectLst/>
                  <a:latin typeface="Arial"/>
                  <a:ea typeface="MS Mincho"/>
                  <a:cs typeface="Arial"/>
                </a:rPr>
                <a:t>Permanent VA Exemptions:</a:t>
              </a:r>
            </a:p>
            <a:p>
              <a:pPr>
                <a:spcAft>
                  <a:spcPts val="600"/>
                </a:spcAft>
              </a:pPr>
              <a:endParaRPr lang="en-US">
                <a:solidFill>
                  <a:srgbClr val="002060"/>
                </a:solidFill>
                <a:effectLst/>
                <a:latin typeface="Arial"/>
                <a:ea typeface="MS Mincho"/>
                <a:cs typeface="Arial"/>
              </a:endParaRPr>
            </a:p>
            <a:p>
              <a:pPr>
                <a:spcAft>
                  <a:spcPts val="600"/>
                </a:spcAft>
              </a:pPr>
              <a:r>
                <a:rPr lang="en-US">
                  <a:solidFill>
                    <a:srgbClr val="002060"/>
                  </a:solidFill>
                  <a:effectLst/>
                  <a:latin typeface="Arial"/>
                  <a:ea typeface="MS Mincho"/>
                  <a:cs typeface="Arial"/>
                </a:rPr>
                <a:t>VA will continue to accept paper enrollments </a:t>
              </a:r>
              <a:r>
                <a:rPr lang="en-US" b="1">
                  <a:solidFill>
                    <a:srgbClr val="002060"/>
                  </a:solidFill>
                  <a:latin typeface="Arial"/>
                  <a:ea typeface="MS Mincho"/>
                  <a:cs typeface="Arial"/>
                </a:rPr>
                <a:t>via mail or Ask VA (AVA) </a:t>
              </a:r>
              <a:r>
                <a:rPr lang="en-US">
                  <a:solidFill>
                    <a:srgbClr val="002060"/>
                  </a:solidFill>
                  <a:effectLst/>
                  <a:latin typeface="Arial"/>
                  <a:ea typeface="MS Mincho"/>
                  <a:cs typeface="Arial"/>
                </a:rPr>
                <a:t>for the following programs/ training types as they are not supported by EM:</a:t>
              </a:r>
            </a:p>
            <a:p>
              <a:pPr marL="514350" lvl="1" indent="-285750">
                <a:spcAft>
                  <a:spcPts val="600"/>
                </a:spcAft>
                <a:buFont typeface="Wingdings" panose="020B0604020202020204" pitchFamily="34" charset="0"/>
                <a:buChar char="§"/>
              </a:pPr>
              <a:r>
                <a:rPr lang="en-US">
                  <a:solidFill>
                    <a:srgbClr val="002060"/>
                  </a:solidFill>
                  <a:latin typeface="Arial"/>
                  <a:ea typeface="MS Mincho"/>
                  <a:cs typeface="Arial"/>
                </a:rPr>
                <a:t>VR&amp;E OJT/APP Certifications</a:t>
              </a:r>
            </a:p>
            <a:p>
              <a:pPr marL="514350" lvl="1" indent="-285750">
                <a:spcAft>
                  <a:spcPts val="600"/>
                </a:spcAft>
                <a:buFont typeface="Wingdings" panose="020B0604020202020204" pitchFamily="34" charset="0"/>
                <a:buChar char="§"/>
              </a:pPr>
              <a:r>
                <a:rPr lang="en-US">
                  <a:solidFill>
                    <a:srgbClr val="002060"/>
                  </a:solidFill>
                  <a:latin typeface="Arial"/>
                  <a:ea typeface="MS Mincho"/>
                  <a:cs typeface="Arial"/>
                </a:rPr>
                <a:t>High schools</a:t>
              </a:r>
              <a:endParaRPr lang="en-US">
                <a:solidFill>
                  <a:srgbClr val="002060"/>
                </a:solidFill>
                <a:effectLst/>
                <a:latin typeface="Arial"/>
                <a:ea typeface="MS Mincho"/>
                <a:cs typeface="Arial"/>
              </a:endParaRPr>
            </a:p>
            <a:p>
              <a:pPr marL="514350" lvl="1" indent="-285750">
                <a:spcAft>
                  <a:spcPts val="600"/>
                </a:spcAft>
                <a:buFont typeface="Wingdings" panose="020B0604020202020204" pitchFamily="34" charset="0"/>
                <a:buChar char="§"/>
              </a:pPr>
              <a:r>
                <a:rPr lang="en-US">
                  <a:solidFill>
                    <a:srgbClr val="002060"/>
                  </a:solidFill>
                  <a:effectLst/>
                  <a:latin typeface="Arial"/>
                  <a:ea typeface="MS Mincho"/>
                  <a:cs typeface="Arial"/>
                </a:rPr>
                <a:t>Facilities permitted to teach-out of existing students</a:t>
              </a:r>
            </a:p>
            <a:p>
              <a:pPr marL="514350" lvl="1" indent="-285750">
                <a:spcAft>
                  <a:spcPts val="600"/>
                </a:spcAft>
                <a:buFont typeface="Wingdings" panose="020B0604020202020204" pitchFamily="34" charset="0"/>
                <a:buChar char="§"/>
              </a:pPr>
              <a:r>
                <a:rPr lang="en-US">
                  <a:solidFill>
                    <a:srgbClr val="002060"/>
                  </a:solidFill>
                  <a:latin typeface="Arial"/>
                  <a:ea typeface="MS Mincho"/>
                  <a:cs typeface="Arial"/>
                </a:rPr>
                <a:t>Students without SSN</a:t>
              </a:r>
            </a:p>
            <a:p>
              <a:pPr marL="514350" lvl="1" indent="-285750">
                <a:spcAft>
                  <a:spcPts val="600"/>
                </a:spcAft>
                <a:buFont typeface="Wingdings" panose="020B0604020202020204" pitchFamily="34" charset="0"/>
                <a:buChar char="§"/>
              </a:pPr>
              <a:r>
                <a:rPr lang="en-US">
                  <a:solidFill>
                    <a:srgbClr val="002060"/>
                  </a:solidFill>
                  <a:effectLst/>
                  <a:latin typeface="Arial"/>
                  <a:ea typeface="MS Mincho"/>
                  <a:cs typeface="Arial"/>
                </a:rPr>
                <a:t>Correspondence Training</a:t>
              </a:r>
            </a:p>
            <a:p>
              <a:pPr marL="514350" lvl="1" indent="-285750">
                <a:spcAft>
                  <a:spcPts val="600"/>
                </a:spcAft>
                <a:buFont typeface="Wingdings" panose="020B0604020202020204" pitchFamily="34" charset="0"/>
                <a:buChar char="§"/>
              </a:pPr>
              <a:r>
                <a:rPr lang="en-US">
                  <a:solidFill>
                    <a:srgbClr val="002060"/>
                  </a:solidFill>
                  <a:effectLst/>
                  <a:latin typeface="Arial"/>
                  <a:ea typeface="MS Mincho"/>
                  <a:cs typeface="Arial"/>
                </a:rPr>
                <a:t>Chapter 32</a:t>
              </a:r>
            </a:p>
            <a:p>
              <a:pPr marL="228600" lvl="1">
                <a:spcAft>
                  <a:spcPts val="600"/>
                </a:spcAft>
              </a:pPr>
              <a:endParaRPr lang="en-US">
                <a:solidFill>
                  <a:srgbClr val="002060"/>
                </a:solidFill>
                <a:highlight>
                  <a:srgbClr val="FFFF00"/>
                </a:highlight>
                <a:latin typeface="Arial"/>
                <a:ea typeface="MS Mincho"/>
                <a:cs typeface="Arial"/>
              </a:endParaRPr>
            </a:p>
          </p:txBody>
        </p:sp>
      </p:grpSp>
    </p:spTree>
    <p:extLst>
      <p:ext uri="{BB962C8B-B14F-4D97-AF65-F5344CB8AC3E}">
        <p14:creationId xmlns:p14="http://schemas.microsoft.com/office/powerpoint/2010/main" val="2735973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5D07450-1028-1593-5824-C197DB211EF1}"/>
              </a:ext>
            </a:extLst>
          </p:cNvPr>
          <p:cNvSpPr txBox="1">
            <a:spLocks noGrp="1"/>
          </p:cNvSpPr>
          <p:nvPr>
            <p:ph type="title" idx="4294967295"/>
          </p:nvPr>
        </p:nvSpPr>
        <p:spPr>
          <a:xfrm>
            <a:off x="298546" y="144348"/>
            <a:ext cx="6296987"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NCD: VA Form 22-1999 Side A to EM</a:t>
            </a:r>
            <a:endParaRPr lang="en-US" sz="2800" b="1" i="0" u="none" strike="noStrike" kern="1200" cap="none" spc="0" normalizeH="0" baseline="0" noProof="0">
              <a:ln>
                <a:noFill/>
              </a:ln>
              <a:solidFill>
                <a:srgbClr val="004279"/>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a:ln>
                  <a:noFill/>
                </a:ln>
                <a:solidFill>
                  <a:srgbClr val="002060"/>
                </a:solidFill>
                <a:effectLst/>
                <a:uLnTx/>
                <a:uFillTx/>
                <a:latin typeface="Arial"/>
                <a:cs typeface="Calibri"/>
              </a:rPr>
              <a:t>The following section aligns with VA Form 22-1999 Side A actions for Creating a Student in EM.</a:t>
            </a:r>
            <a:r>
              <a:rPr lang="en-US" b="1">
                <a:solidFill>
                  <a:srgbClr val="002060"/>
                </a:solidFill>
                <a:latin typeface="Arial"/>
                <a:cs typeface="Calibri"/>
              </a:rPr>
              <a:t> </a:t>
            </a:r>
            <a:endParaRPr kumimoji="0" lang="en-US" sz="1800" b="1"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4" name="Rectangle 33">
            <a:extLst>
              <a:ext uri="{FF2B5EF4-FFF2-40B4-BE49-F238E27FC236}">
                <a16:creationId xmlns:a16="http://schemas.microsoft.com/office/drawing/2014/main" id="{23960A9E-717E-1781-D459-50FAB8DA1286}"/>
              </a:ext>
              <a:ext uri="{C183D7F6-B498-43B3-948B-1728B52AA6E4}">
                <adec:decorative xmlns:adec="http://schemas.microsoft.com/office/drawing/2017/decorative" val="0"/>
              </a:ext>
            </a:extLst>
          </p:cNvPr>
          <p:cNvSpPr/>
          <p:nvPr/>
        </p:nvSpPr>
        <p:spPr>
          <a:xfrm>
            <a:off x="445925" y="1369962"/>
            <a:ext cx="5567545" cy="434414"/>
          </a:xfrm>
          <a:prstGeom prst="rect">
            <a:avLst/>
          </a:prstGeom>
          <a:solidFill>
            <a:srgbClr val="BBD0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Creating a Student</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8" name="TextBox 7">
            <a:extLst>
              <a:ext uri="{FF2B5EF4-FFF2-40B4-BE49-F238E27FC236}">
                <a16:creationId xmlns:a16="http://schemas.microsoft.com/office/drawing/2014/main" id="{08670BEB-5857-7FB5-4A50-062032E5658F}"/>
              </a:ext>
            </a:extLst>
          </p:cNvPr>
          <p:cNvSpPr txBox="1"/>
          <p:nvPr/>
        </p:nvSpPr>
        <p:spPr>
          <a:xfrm>
            <a:off x="434000" y="1908945"/>
            <a:ext cx="5587721" cy="4483387"/>
          </a:xfrm>
          <a:prstGeom prst="rect">
            <a:avLst/>
          </a:prstGeom>
          <a:noFill/>
        </p:spPr>
        <p:txBody>
          <a:bodyPr wrap="square" lIns="0" tIns="0" rIns="0" bIns="0" rtlCol="0" anchor="t">
            <a:noAutofit/>
          </a:bodyPr>
          <a:lstStyle/>
          <a:p>
            <a:pPr defTabSz="228600">
              <a:spcAft>
                <a:spcPts val="1200"/>
              </a:spcAft>
              <a:defRPr/>
            </a:pPr>
            <a:r>
              <a:rPr kumimoji="0" lang="en-US" sz="1500" b="0" i="0" u="none" strike="noStrike" kern="1200" cap="none" spc="0" normalizeH="0" baseline="0" noProof="0">
                <a:ln>
                  <a:noFill/>
                </a:ln>
                <a:solidFill>
                  <a:srgbClr val="002060"/>
                </a:solidFill>
                <a:effectLst/>
                <a:uLnTx/>
                <a:uFillTx/>
                <a:latin typeface="Arial"/>
                <a:cs typeface="Calibri"/>
              </a:rPr>
              <a:t>Please note the following while reviewing this form:</a:t>
            </a:r>
            <a:r>
              <a:rPr lang="en-US" sz="1500">
                <a:solidFill>
                  <a:srgbClr val="002060"/>
                </a:solidFill>
                <a:latin typeface="Arial"/>
                <a:cs typeface="Calibri"/>
              </a:rPr>
              <a:t> </a:t>
            </a:r>
            <a:endParaRPr lang="en-US" sz="15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2060"/>
                </a:solidFill>
                <a:effectLst/>
                <a:uLnTx/>
                <a:uFillTx/>
                <a:latin typeface="Arial"/>
                <a:cs typeface="Calibri"/>
              </a:rPr>
              <a:t>“CTRL” + select </a:t>
            </a:r>
            <a:r>
              <a:rPr kumimoji="0" lang="en-US" sz="1500" b="0" i="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endParaRPr lang="en-US" sz="1500" b="0" i="0" u="none" strike="noStrike" kern="1200" cap="none" spc="0" normalizeH="0" baseline="0" noProof="0">
              <a:ln>
                <a:noFill/>
              </a:ln>
              <a:solidFill>
                <a:srgbClr val="002060"/>
              </a:solidFill>
              <a:effectLst/>
              <a:uLnTx/>
              <a:uFillTx/>
              <a:latin typeface="Arial"/>
              <a:cs typeface="Calibri"/>
            </a:endParaRPr>
          </a:p>
          <a:p>
            <a:pPr marL="342900" indent="-342900" defTabSz="228600">
              <a:spcAft>
                <a:spcPts val="1200"/>
              </a:spcAft>
              <a:buFont typeface="Arial" panose="020B0604020202020204" pitchFamily="34" charset="0"/>
              <a:buChar char="•"/>
              <a:defRPr/>
            </a:pPr>
            <a:r>
              <a:rPr kumimoji="0" lang="en-US" sz="1500" b="1" i="0" u="none" strike="noStrike" kern="1200" cap="none" spc="0" normalizeH="0" baseline="0" noProof="0">
                <a:ln>
                  <a:noFill/>
                </a:ln>
                <a:solidFill>
                  <a:srgbClr val="002060"/>
                </a:solidFill>
                <a:effectLst/>
                <a:uLnTx/>
                <a:uFillTx/>
                <a:latin typeface="Arial"/>
                <a:cs typeface="Calibri"/>
              </a:rPr>
              <a:t>VA File Numbers </a:t>
            </a:r>
            <a:r>
              <a:rPr kumimoji="0" lang="en-US" sz="1500" b="0" i="0" u="none" strike="noStrike" kern="1200" cap="none" spc="0" normalizeH="0" baseline="0" noProof="0">
                <a:ln>
                  <a:noFill/>
                </a:ln>
                <a:solidFill>
                  <a:srgbClr val="002060"/>
                </a:solidFill>
                <a:effectLst/>
                <a:uLnTx/>
                <a:uFillTx/>
                <a:latin typeface="Arial"/>
                <a:ea typeface="MS Mincho"/>
                <a:cs typeface="Calibri"/>
              </a:rPr>
              <a:t>(Box 2 on 22-1999)</a:t>
            </a:r>
            <a:r>
              <a:rPr kumimoji="0" lang="en-US" sz="1500" b="1" i="0" u="none" strike="noStrike" kern="1200" cap="none" spc="0" normalizeH="0" baseline="0" noProof="0">
                <a:ln>
                  <a:noFill/>
                </a:ln>
                <a:solidFill>
                  <a:srgbClr val="002060"/>
                </a:solidFill>
                <a:effectLst/>
                <a:uLnTx/>
                <a:uFillTx/>
                <a:latin typeface="Arial"/>
                <a:cs typeface="Calibri"/>
              </a:rPr>
              <a:t> </a:t>
            </a:r>
            <a:r>
              <a:rPr kumimoji="0" lang="en-US" sz="1500" b="0" i="0" u="none" strike="noStrike" kern="1200" cap="none" spc="0" normalizeH="0" baseline="0" noProof="0">
                <a:ln>
                  <a:noFill/>
                </a:ln>
                <a:solidFill>
                  <a:srgbClr val="002060"/>
                </a:solidFill>
                <a:effectLst/>
                <a:uLnTx/>
                <a:uFillTx/>
                <a:latin typeface="Arial"/>
                <a:cs typeface="Calibri"/>
              </a:rPr>
              <a:t>are only </a:t>
            </a:r>
            <a:r>
              <a:rPr kumimoji="0" lang="en-US" sz="1500"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sz="150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1500">
                <a:solidFill>
                  <a:srgbClr val="002060"/>
                </a:solidFill>
                <a:latin typeface="Arial"/>
                <a:cs typeface="Calibri"/>
              </a:rPr>
              <a:t> </a:t>
            </a:r>
            <a:endParaRPr lang="en-US" sz="15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1500" b="0" i="0" u="none" strike="noStrike" kern="1200" cap="none" spc="0" normalizeH="0" baseline="0" noProof="0">
                <a:ln>
                  <a:noFill/>
                </a:ln>
                <a:solidFill>
                  <a:srgbClr val="002060"/>
                </a:solidFill>
                <a:effectLst/>
                <a:uLnTx/>
                <a:uFillTx/>
                <a:latin typeface="Arial"/>
                <a:ea typeface="MS Mincho"/>
                <a:cs typeface="Calibri"/>
              </a:rPr>
              <a:t>(Box 4 on 22-1999)</a:t>
            </a:r>
            <a:r>
              <a:rPr kumimoji="0" lang="en-US" sz="1500" b="1" i="0" u="none" strike="noStrike" kern="1200" cap="none" spc="0" normalizeH="0" baseline="0" noProof="0">
                <a:ln>
                  <a:noFill/>
                </a:ln>
                <a:solidFill>
                  <a:srgbClr val="002060"/>
                </a:solidFill>
                <a:effectLst/>
                <a:uLnTx/>
                <a:uFillTx/>
                <a:latin typeface="Arial"/>
                <a:ea typeface="MS Mincho"/>
                <a:cs typeface="Calibri"/>
              </a:rPr>
              <a:t> </a:t>
            </a:r>
            <a:r>
              <a:rPr kumimoji="0" lang="en-US" sz="1500"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sz="1500">
              <a:solidFill>
                <a:srgbClr val="002060"/>
              </a:solidFill>
              <a:latin typeface="Arial"/>
              <a:ea typeface="MS Mincho"/>
              <a:cs typeface="Calibri"/>
            </a:endParaRPr>
          </a:p>
          <a:p>
            <a:pPr marL="342900" indent="-342900" defTabSz="228600">
              <a:spcAft>
                <a:spcPts val="1200"/>
              </a:spcAft>
              <a:buFont typeface="Arial" panose="020B0604020202020204" pitchFamily="34" charset="0"/>
              <a:buChar char="•"/>
            </a:pPr>
            <a:r>
              <a:rPr lang="en-US" sz="1500">
                <a:solidFill>
                  <a:srgbClr val="002060"/>
                </a:solidFill>
                <a:latin typeface="Arial"/>
                <a:ea typeface="MS Mincho"/>
                <a:cs typeface="Calibri"/>
              </a:rPr>
              <a:t>Yellow Ribbon and % eligibility is shown on the Benefits tab of a Student’s Profile and is inputted by VA. If the student is 100% eligible, the SCO can select </a:t>
            </a:r>
            <a:r>
              <a:rPr lang="en-US" sz="1500" b="1">
                <a:solidFill>
                  <a:srgbClr val="002060"/>
                </a:solidFill>
                <a:latin typeface="Arial"/>
                <a:ea typeface="MS Mincho"/>
                <a:cs typeface="Calibri"/>
              </a:rPr>
              <a:t>Yellow Ribbon Recipient </a:t>
            </a:r>
            <a:r>
              <a:rPr lang="en-US" sz="1500">
                <a:solidFill>
                  <a:srgbClr val="002060"/>
                </a:solidFill>
                <a:latin typeface="Arial"/>
                <a:ea typeface="MS Mincho"/>
                <a:cs typeface="Calibri"/>
              </a:rPr>
              <a:t>(Box 7b and 12 on 22-1999)</a:t>
            </a:r>
            <a:r>
              <a:rPr lang="en-US" sz="1500" b="1">
                <a:solidFill>
                  <a:srgbClr val="002060"/>
                </a:solidFill>
                <a:latin typeface="Arial"/>
                <a:ea typeface="MS Mincho"/>
                <a:cs typeface="Calibri"/>
              </a:rPr>
              <a:t> </a:t>
            </a:r>
            <a:r>
              <a:rPr lang="en-US" sz="1500">
                <a:solidFill>
                  <a:srgbClr val="002060"/>
                </a:solidFill>
                <a:latin typeface="Arial"/>
                <a:ea typeface="MS Mincho"/>
                <a:cs typeface="Calibri"/>
              </a:rPr>
              <a:t>when creating an enrollment. Yellow ribbon is only applicable to NCD students at IHL facilities.  </a:t>
            </a:r>
            <a:r>
              <a:rPr lang="en-US" sz="1600">
                <a:solidFill>
                  <a:srgbClr val="000000"/>
                </a:solidFill>
                <a:latin typeface="Calibri"/>
                <a:ea typeface="MS Mincho"/>
                <a:cs typeface="Calibri"/>
              </a:rPr>
              <a:t> </a:t>
            </a:r>
            <a:endParaRPr lang="en-US" sz="1600" b="0" i="0" u="none" strike="noStrike" kern="1200" cap="none" spc="0" normalizeH="0" baseline="0" noProof="0">
              <a:ln>
                <a:noFill/>
              </a:ln>
              <a:solidFill>
                <a:srgbClr val="000000"/>
              </a:solidFill>
              <a:effectLst/>
              <a:uLnTx/>
              <a:uFillTx/>
              <a:latin typeface="Calibri" panose="020F0502020204030204" pitchFamily="34" charset="0"/>
              <a:ea typeface="MS Mincho"/>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MS Mincho"/>
              <a:cs typeface="Calibri" panose="020F0502020204030204" pitchFamily="34" charset="0"/>
            </a:endParaRPr>
          </a:p>
        </p:txBody>
      </p:sp>
      <p:pic>
        <p:nvPicPr>
          <p:cNvPr id="19" name="Picture 18">
            <a:extLst>
              <a:ext uri="{FF2B5EF4-FFF2-40B4-BE49-F238E27FC236}">
                <a16:creationId xmlns:a16="http://schemas.microsoft.com/office/drawing/2014/main" id="{37A5559B-D1E5-21A6-4342-5DC302F1D089}"/>
              </a:ext>
              <a:ext uri="{C183D7F6-B498-43B3-948B-1728B52AA6E4}">
                <adec:decorative xmlns:adec="http://schemas.microsoft.com/office/drawing/2017/decorative" val="1"/>
              </a:ext>
            </a:extLst>
          </p:cNvPr>
          <p:cNvPicPr>
            <a:picLocks noChangeAspect="1"/>
          </p:cNvPicPr>
          <p:nvPr/>
        </p:nvPicPr>
        <p:blipFill rotWithShape="1">
          <a:blip r:embed="rId2"/>
          <a:srcRect l="1830" t="4515" r="2671" b="1257"/>
          <a:stretch/>
        </p:blipFill>
        <p:spPr>
          <a:xfrm>
            <a:off x="6438900" y="80020"/>
            <a:ext cx="5657850" cy="6501755"/>
          </a:xfrm>
          <a:prstGeom prst="rect">
            <a:avLst/>
          </a:prstGeom>
        </p:spPr>
      </p:pic>
      <p:sp>
        <p:nvSpPr>
          <p:cNvPr id="7" name="Rectangle 6">
            <a:extLst>
              <a:ext uri="{FF2B5EF4-FFF2-40B4-BE49-F238E27FC236}">
                <a16:creationId xmlns:a16="http://schemas.microsoft.com/office/drawing/2014/main" id="{89321219-4EF0-061D-31E3-6AA05CEED175}"/>
              </a:ext>
              <a:ext uri="{C183D7F6-B498-43B3-948B-1728B52AA6E4}">
                <adec:decorative xmlns:adec="http://schemas.microsoft.com/office/drawing/2017/decorative" val="1"/>
              </a:ext>
            </a:extLst>
          </p:cNvPr>
          <p:cNvSpPr/>
          <p:nvPr/>
        </p:nvSpPr>
        <p:spPr>
          <a:xfrm>
            <a:off x="6491226" y="577648"/>
            <a:ext cx="3123596" cy="52773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D1E93A9-19F4-5950-6DA9-DC902B614B2B}"/>
              </a:ext>
              <a:ext uri="{C183D7F6-B498-43B3-948B-1728B52AA6E4}">
                <adec:decorative xmlns:adec="http://schemas.microsoft.com/office/drawing/2017/decorative" val="1"/>
              </a:ext>
            </a:extLst>
          </p:cNvPr>
          <p:cNvSpPr/>
          <p:nvPr/>
        </p:nvSpPr>
        <p:spPr>
          <a:xfrm>
            <a:off x="6507731" y="1105382"/>
            <a:ext cx="3110707" cy="81940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A8D445-D129-3DB7-8764-B0B4D689E055}"/>
              </a:ext>
              <a:ext uri="{C183D7F6-B498-43B3-948B-1728B52AA6E4}">
                <adec:decorative xmlns:adec="http://schemas.microsoft.com/office/drawing/2017/decorative" val="1"/>
              </a:ext>
            </a:extLst>
          </p:cNvPr>
          <p:cNvSpPr/>
          <p:nvPr/>
        </p:nvSpPr>
        <p:spPr>
          <a:xfrm>
            <a:off x="9634943" y="577648"/>
            <a:ext cx="2446488" cy="116166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208400A-5232-363D-4A3B-26E92F5185E3}"/>
              </a:ext>
              <a:ext uri="{C183D7F6-B498-43B3-948B-1728B52AA6E4}">
                <adec:decorative xmlns:adec="http://schemas.microsoft.com/office/drawing/2017/decorative" val="1"/>
              </a:ext>
            </a:extLst>
          </p:cNvPr>
          <p:cNvSpPr/>
          <p:nvPr/>
        </p:nvSpPr>
        <p:spPr>
          <a:xfrm>
            <a:off x="6491225" y="2065729"/>
            <a:ext cx="1160555" cy="989531"/>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3E3D8379-4D45-C34F-AF04-D750E7A37363}"/>
              </a:ext>
              <a:ext uri="{C183D7F6-B498-43B3-948B-1728B52AA6E4}">
                <adec:decorative xmlns:adec="http://schemas.microsoft.com/office/drawing/2017/decorative" val="1"/>
              </a:ext>
            </a:extLst>
          </p:cNvPr>
          <p:cNvSpPr/>
          <p:nvPr/>
        </p:nvSpPr>
        <p:spPr>
          <a:xfrm>
            <a:off x="7704105" y="2083411"/>
            <a:ext cx="1877136" cy="954166"/>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62CA9952-8F7B-F67B-BC2C-BA309A13B527}"/>
              </a:ext>
              <a:ext uri="{C183D7F6-B498-43B3-948B-1728B52AA6E4}">
                <adec:decorative xmlns:adec="http://schemas.microsoft.com/office/drawing/2017/decorative" val="1"/>
              </a:ext>
            </a:extLst>
          </p:cNvPr>
          <p:cNvSpPr/>
          <p:nvPr/>
        </p:nvSpPr>
        <p:spPr>
          <a:xfrm>
            <a:off x="6499264" y="3065103"/>
            <a:ext cx="1160555" cy="767199"/>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C95F9279-6929-CE96-9C29-E9656A138BD7}"/>
              </a:ext>
              <a:ext uri="{C183D7F6-B498-43B3-948B-1728B52AA6E4}">
                <adec:decorative xmlns:adec="http://schemas.microsoft.com/office/drawing/2017/decorative" val="1"/>
              </a:ext>
            </a:extLst>
          </p:cNvPr>
          <p:cNvSpPr/>
          <p:nvPr/>
        </p:nvSpPr>
        <p:spPr>
          <a:xfrm>
            <a:off x="6480936" y="4992334"/>
            <a:ext cx="5590691" cy="29933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D54BCC3-1787-1E34-EE03-69C7B9B731AD}"/>
              </a:ext>
              <a:ext uri="{C183D7F6-B498-43B3-948B-1728B52AA6E4}">
                <adec:decorative xmlns:adec="http://schemas.microsoft.com/office/drawing/2017/decorative" val="1"/>
              </a:ext>
            </a:extLst>
          </p:cNvPr>
          <p:cNvSpPr/>
          <p:nvPr/>
        </p:nvSpPr>
        <p:spPr>
          <a:xfrm>
            <a:off x="9614822" y="2071709"/>
            <a:ext cx="643310" cy="977570"/>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CA0BFCBF-B67A-9D65-2F86-F22E6C629452}"/>
              </a:ext>
              <a:ext uri="{C183D7F6-B498-43B3-948B-1728B52AA6E4}">
                <adec:decorative xmlns:adec="http://schemas.microsoft.com/office/drawing/2017/decorative" val="1"/>
              </a:ext>
            </a:extLst>
          </p:cNvPr>
          <p:cNvSpPr/>
          <p:nvPr/>
        </p:nvSpPr>
        <p:spPr>
          <a:xfrm>
            <a:off x="6472479" y="5822957"/>
            <a:ext cx="5590691" cy="56937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descr="Paper 22-1999 Side A Form with highlighted fields. Fields are highlighted according to whether they align to the Submitting an Enrollment process, Creating a Student process, or both in Enrollment Manager. Creating a Student forms are highlighted and illustrated by A,B,C,D,E. &#10;&#10;The first button is a blue &quot;A&quot;. &#10;&#10;">
            <a:hlinkClick r:id="rId3" action="ppaction://hlinksldjump"/>
            <a:extLst>
              <a:ext uri="{FF2B5EF4-FFF2-40B4-BE49-F238E27FC236}">
                <a16:creationId xmlns:a16="http://schemas.microsoft.com/office/drawing/2014/main" id="{90B1DB56-7A25-9631-22F5-A1E06E0C4893}"/>
              </a:ext>
            </a:extLst>
          </p:cNvPr>
          <p:cNvSpPr/>
          <p:nvPr/>
        </p:nvSpPr>
        <p:spPr>
          <a:xfrm>
            <a:off x="8956084" y="637268"/>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14" name="Oval 13">
            <a:hlinkClick r:id="rId4" action="ppaction://hlinksldjump"/>
            <a:extLst>
              <a:ext uri="{FF2B5EF4-FFF2-40B4-BE49-F238E27FC236}">
                <a16:creationId xmlns:a16="http://schemas.microsoft.com/office/drawing/2014/main" id="{95607F12-7F46-3A1C-AF99-285757BB3584}"/>
              </a:ext>
            </a:extLst>
          </p:cNvPr>
          <p:cNvSpPr/>
          <p:nvPr/>
        </p:nvSpPr>
        <p:spPr>
          <a:xfrm>
            <a:off x="11361403" y="600673"/>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7" name="Oval 26">
            <a:hlinkClick r:id="rId4" action="ppaction://hlinksldjump"/>
            <a:extLst>
              <a:ext uri="{FF2B5EF4-FFF2-40B4-BE49-F238E27FC236}">
                <a16:creationId xmlns:a16="http://schemas.microsoft.com/office/drawing/2014/main" id="{F3D49D47-0FC9-940A-713C-A9EB77038346}"/>
              </a:ext>
            </a:extLst>
          </p:cNvPr>
          <p:cNvSpPr/>
          <p:nvPr/>
        </p:nvSpPr>
        <p:spPr>
          <a:xfrm>
            <a:off x="8367382" y="129158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6" name="Oval 25">
            <a:hlinkClick r:id="rId4" action="ppaction://hlinksldjump"/>
            <a:extLst>
              <a:ext uri="{FF2B5EF4-FFF2-40B4-BE49-F238E27FC236}">
                <a16:creationId xmlns:a16="http://schemas.microsoft.com/office/drawing/2014/main" id="{1C043584-1C68-34B2-5BB2-9C5125281758}"/>
              </a:ext>
            </a:extLst>
          </p:cNvPr>
          <p:cNvSpPr/>
          <p:nvPr/>
        </p:nvSpPr>
        <p:spPr>
          <a:xfrm>
            <a:off x="11295209" y="1376063"/>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3" name="Oval 2">
            <a:hlinkClick r:id="rId4" action="ppaction://hlinksldjump"/>
            <a:extLst>
              <a:ext uri="{FF2B5EF4-FFF2-40B4-BE49-F238E27FC236}">
                <a16:creationId xmlns:a16="http://schemas.microsoft.com/office/drawing/2014/main" id="{BA78E516-B014-C0C3-DD4B-458A8F078D6F}"/>
              </a:ext>
            </a:extLst>
          </p:cNvPr>
          <p:cNvSpPr/>
          <p:nvPr/>
        </p:nvSpPr>
        <p:spPr>
          <a:xfrm>
            <a:off x="10724732" y="99742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a:t>
            </a:r>
          </a:p>
        </p:txBody>
      </p:sp>
      <p:sp>
        <p:nvSpPr>
          <p:cNvPr id="2" name="Rectangle: Rounded Corners 3" descr="Return to table of contents button.">
            <a:hlinkClick r:id="rId5" action="ppaction://hlinksldjump"/>
            <a:extLst>
              <a:ext uri="{FF2B5EF4-FFF2-40B4-BE49-F238E27FC236}">
                <a16:creationId xmlns:a16="http://schemas.microsoft.com/office/drawing/2014/main" id="{ADA71538-AC68-7D6C-3997-61384A5516F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6" name="Rectangle: Rounded Corners 3" descr="Return to Start of NCD button.">
            <a:hlinkClick r:id="rId6" action="ppaction://hlinksldjump"/>
            <a:extLst>
              <a:ext uri="{FF2B5EF4-FFF2-40B4-BE49-F238E27FC236}">
                <a16:creationId xmlns:a16="http://schemas.microsoft.com/office/drawing/2014/main" id="{24DADCB2-8B87-7309-9929-EB781BAB61E9}"/>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78C12CBD-90C9-A55E-6C2A-D0BEFDC82BDE}"/>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19063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B37FAB3-F544-860E-8401-77DEEDD18CCB}"/>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NCD: EM View </a:t>
            </a:r>
            <a:r>
              <a:rPr lang="en-US" sz="2800" baseline="0">
                <a:solidFill>
                  <a:srgbClr val="002060"/>
                </a:solidFill>
                <a:latin typeface="Arial"/>
                <a:cs typeface="Calibri"/>
              </a:rPr>
              <a:t>of Creating a Student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 name="TextBox 1">
            <a:extLst>
              <a:ext uri="{FF2B5EF4-FFF2-40B4-BE49-F238E27FC236}">
                <a16:creationId xmlns:a16="http://schemas.microsoft.com/office/drawing/2014/main" id="{02F742E5-C248-D4BC-B1EE-4961AEA4EDDC}"/>
              </a:ext>
            </a:extLst>
          </p:cNvPr>
          <p:cNvSpPr txBox="1"/>
          <p:nvPr/>
        </p:nvSpPr>
        <p:spPr>
          <a:xfrm>
            <a:off x="189317" y="511053"/>
            <a:ext cx="11202880" cy="576582"/>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a:t>
            </a:r>
            <a:r>
              <a:rPr lang="en-US" sz="2000">
                <a:solidFill>
                  <a:srgbClr val="002060"/>
                </a:solidFill>
                <a:latin typeface="Arial"/>
                <a:cs typeface="Calibri"/>
              </a:rPr>
              <a:t>. </a:t>
            </a:r>
            <a:r>
              <a:rPr kumimoji="0" lang="en-US" sz="2000" b="0" i="0" u="none" strike="noStrike" kern="1200" cap="none" spc="0" normalizeH="0" baseline="0" noProof="0">
                <a:ln>
                  <a:noFill/>
                </a:ln>
                <a:solidFill>
                  <a:srgbClr val="002060"/>
                </a:solidFill>
                <a:effectLst/>
                <a:uLnTx/>
                <a:uFillTx/>
                <a:latin typeface="Arial"/>
                <a:cs typeface="Calibri"/>
              </a:rPr>
              <a:t>If the student is not in EM, they need to be created.</a:t>
            </a:r>
          </a:p>
        </p:txBody>
      </p:sp>
      <p:pic>
        <p:nvPicPr>
          <p:cNvPr id="8" name="Picture 7">
            <a:extLst>
              <a:ext uri="{FF2B5EF4-FFF2-40B4-BE49-F238E27FC236}">
                <a16:creationId xmlns:a16="http://schemas.microsoft.com/office/drawing/2014/main" id="{7B44065D-06FC-15F9-ADB5-9F7A38E6FF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743" y="1090390"/>
            <a:ext cx="4151728" cy="4409930"/>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31340D5B-A8E4-563B-8AD8-FA95E342D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33352" y="2377968"/>
            <a:ext cx="3504456" cy="3682765"/>
          </a:xfrm>
          <a:prstGeom prst="rect">
            <a:avLst/>
          </a:prstGeom>
          <a:ln>
            <a:solidFill>
              <a:schemeClr val="bg1">
                <a:lumMod val="65000"/>
              </a:schemeClr>
            </a:solidFill>
          </a:ln>
        </p:spPr>
      </p:pic>
      <p:sp>
        <p:nvSpPr>
          <p:cNvPr id="10" name="TextBox 9">
            <a:extLst>
              <a:ext uri="{FF2B5EF4-FFF2-40B4-BE49-F238E27FC236}">
                <a16:creationId xmlns:a16="http://schemas.microsoft.com/office/drawing/2014/main" id="{DB526B09-CA41-4C8E-BA60-757D5F5B5465}"/>
              </a:ext>
            </a:extLst>
          </p:cNvPr>
          <p:cNvSpPr txBox="1"/>
          <p:nvPr/>
        </p:nvSpPr>
        <p:spPr>
          <a:xfrm>
            <a:off x="426735" y="1305799"/>
            <a:ext cx="4151728" cy="2860491"/>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A.</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spcAft>
                <a:spcPts val="600"/>
              </a:spcAft>
              <a:defRPr/>
            </a:pPr>
            <a:r>
              <a:rPr kumimoji="0" lang="en-US" sz="1600" b="1" i="0" u="none" strike="noStrike" kern="1200" cap="none" spc="0" normalizeH="0" baseline="0" noProof="0">
                <a:ln>
                  <a:noFill/>
                </a:ln>
                <a:solidFill>
                  <a:srgbClr val="002060"/>
                </a:solidFill>
                <a:effectLst/>
                <a:uLnTx/>
                <a:uFillTx/>
                <a:latin typeface="Arial"/>
                <a:cs typeface="Calibri"/>
              </a:rPr>
              <a:t>Type the student’s</a:t>
            </a:r>
            <a:r>
              <a:rPr lang="en-US" sz="1600" b="1">
                <a:solidFill>
                  <a:srgbClr val="002060"/>
                </a:solidFill>
                <a:latin typeface="Arial"/>
                <a:cs typeface="Calibri"/>
              </a:rPr>
              <a:t> </a:t>
            </a:r>
            <a:r>
              <a:rPr kumimoji="0" lang="en-US" sz="1600" b="1" i="0" u="none" strike="noStrike" kern="1200" cap="none" spc="0" normalizeH="0" baseline="0" noProof="0">
                <a:ln>
                  <a:noFill/>
                </a:ln>
                <a:solidFill>
                  <a:srgbClr val="002060"/>
                </a:solidFill>
                <a:effectLst/>
                <a:uLnTx/>
                <a:uFillTx/>
                <a:latin typeface="Arial"/>
                <a:cs typeface="Calibri"/>
              </a:rPr>
              <a:t> “First name,” “Middle name,” and “Last name.”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EM asks for additional information, including “Date of Birth,” “Student ID,” “Mobile phone number,” “Home phone number,” and “Email address.” Not all fields are required.</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Scroll down the page to select the “Address type” dropdown menu to select the type of address.</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12" name="Straight Arrow Connector 11" descr="Arrow pointing to circle &quot;A&quot;. ">
            <a:extLst>
              <a:ext uri="{FF2B5EF4-FFF2-40B4-BE49-F238E27FC236}">
                <a16:creationId xmlns:a16="http://schemas.microsoft.com/office/drawing/2014/main" id="{7F3262CB-551C-42DB-9401-87FEBBD57B11}"/>
              </a:ext>
            </a:extLst>
          </p:cNvPr>
          <p:cNvCxnSpPr>
            <a:cxnSpLocks/>
            <a:stCxn id="10" idx="3"/>
          </p:cNvCxnSpPr>
          <p:nvPr/>
        </p:nvCxnSpPr>
        <p:spPr>
          <a:xfrm>
            <a:off x="4578463" y="2736045"/>
            <a:ext cx="1215834"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Oval 2" descr="Create and add a student page 1 of 2. There are several sections, including Biographical information, Benefit type, and Contact information.&#10;&#10;There is a blue circle with a &quot;A&quot; outlining the Biographical information section. ">
            <a:hlinkClick r:id="" action="ppaction://noaction"/>
            <a:extLst>
              <a:ext uri="{FF2B5EF4-FFF2-40B4-BE49-F238E27FC236}">
                <a16:creationId xmlns:a16="http://schemas.microsoft.com/office/drawing/2014/main" id="{4D93CAC6-28C4-AB3F-D585-C70EF20AAE06}"/>
              </a:ext>
            </a:extLst>
          </p:cNvPr>
          <p:cNvSpPr/>
          <p:nvPr/>
        </p:nvSpPr>
        <p:spPr>
          <a:xfrm>
            <a:off x="5794297" y="260151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5" name="Left Brace 4">
            <a:extLst>
              <a:ext uri="{FF2B5EF4-FFF2-40B4-BE49-F238E27FC236}">
                <a16:creationId xmlns:a16="http://schemas.microsoft.com/office/drawing/2014/main" id="{D994BD94-CECA-4263-B746-A5BB4F926B6E}"/>
              </a:ext>
              <a:ext uri="{C183D7F6-B498-43B3-948B-1728B52AA6E4}">
                <adec:decorative xmlns:adec="http://schemas.microsoft.com/office/drawing/2017/decorative" val="1"/>
              </a:ext>
            </a:extLst>
          </p:cNvPr>
          <p:cNvSpPr/>
          <p:nvPr/>
        </p:nvSpPr>
        <p:spPr>
          <a:xfrm>
            <a:off x="6214824" y="2184977"/>
            <a:ext cx="404650" cy="3185676"/>
          </a:xfrm>
          <a:prstGeom prst="leftBrace">
            <a:avLst>
              <a:gd name="adj1" fmla="val 8333"/>
              <a:gd name="adj2" fmla="val 1802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52395D6E-0AF2-DD43-2513-E8B8EAD75576}"/>
              </a:ext>
            </a:extLst>
          </p:cNvPr>
          <p:cNvSpPr txBox="1"/>
          <p:nvPr/>
        </p:nvSpPr>
        <p:spPr>
          <a:xfrm>
            <a:off x="9514928" y="1111296"/>
            <a:ext cx="2626584" cy="124636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In EM, there is a field to include the student’s “Benefit type.” Your student provides this information.</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36" name="Straight Arrow Connector 35" descr="Arrow pointing to &quot;Benefit type&quot; dropdown. ">
            <a:extLst>
              <a:ext uri="{FF2B5EF4-FFF2-40B4-BE49-F238E27FC236}">
                <a16:creationId xmlns:a16="http://schemas.microsoft.com/office/drawing/2014/main" id="{B1E7CA7F-4CF9-91AB-DB4C-983E0E2F27C2}"/>
              </a:ext>
            </a:extLst>
          </p:cNvPr>
          <p:cNvCxnSpPr>
            <a:cxnSpLocks/>
          </p:cNvCxnSpPr>
          <p:nvPr/>
        </p:nvCxnSpPr>
        <p:spPr>
          <a:xfrm>
            <a:off x="10885038" y="2348421"/>
            <a:ext cx="0" cy="41901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4F37966-3973-4461-BC88-8DDFB4A09EA9}"/>
              </a:ext>
            </a:extLst>
          </p:cNvPr>
          <p:cNvSpPr txBox="1"/>
          <p:nvPr/>
        </p:nvSpPr>
        <p:spPr>
          <a:xfrm>
            <a:off x="426735" y="4250149"/>
            <a:ext cx="4151728" cy="89034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B.</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err="1">
                <a:ln>
                  <a:noFill/>
                </a:ln>
                <a:solidFill>
                  <a:srgbClr val="002060"/>
                </a:solidFill>
                <a:effectLst/>
                <a:uLnTx/>
                <a:uFillTx/>
                <a:latin typeface="Arial"/>
                <a:cs typeface="Calibri"/>
              </a:rPr>
              <a:t>Typ</a:t>
            </a:r>
            <a:r>
              <a:rPr lang="en-US" sz="1600" b="1">
                <a:solidFill>
                  <a:srgbClr val="002060"/>
                </a:solidFill>
                <a:latin typeface="Arial"/>
                <a:cs typeface="Calibri"/>
              </a:rPr>
              <a:t>e </a:t>
            </a:r>
            <a:r>
              <a:rPr kumimoji="0" lang="en-US" sz="1600" b="1" i="0" u="none" strike="noStrike" kern="1200" cap="none" spc="0" normalizeH="0" baseline="0" noProof="0">
                <a:ln>
                  <a:noFill/>
                </a:ln>
                <a:solidFill>
                  <a:srgbClr val="002060"/>
                </a:solidFill>
                <a:effectLst/>
                <a:uLnTx/>
                <a:uFillTx/>
                <a:latin typeface="Arial"/>
                <a:cs typeface="Calibri"/>
              </a:rPr>
              <a:t>the student’s SSN.</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cxnSp>
        <p:nvCxnSpPr>
          <p:cNvPr id="11" name="Straight Arrow Connector 10" descr="Arrow pointing to circle &quot;B&quot;. ">
            <a:extLst>
              <a:ext uri="{FF2B5EF4-FFF2-40B4-BE49-F238E27FC236}">
                <a16:creationId xmlns:a16="http://schemas.microsoft.com/office/drawing/2014/main" id="{CB43A6E2-4737-F0FA-8BA8-477238A9730D}"/>
              </a:ext>
            </a:extLst>
          </p:cNvPr>
          <p:cNvCxnSpPr>
            <a:cxnSpLocks/>
            <a:stCxn id="27" idx="3"/>
          </p:cNvCxnSpPr>
          <p:nvPr/>
        </p:nvCxnSpPr>
        <p:spPr>
          <a:xfrm flipV="1">
            <a:off x="4578463" y="3285038"/>
            <a:ext cx="3930965" cy="141028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hlinkClick r:id="" action="ppaction://noaction"/>
            <a:extLst>
              <a:ext uri="{FF2B5EF4-FFF2-40B4-BE49-F238E27FC236}">
                <a16:creationId xmlns:a16="http://schemas.microsoft.com/office/drawing/2014/main" id="{289F7061-722A-4658-7FA5-AB49919F894D}"/>
              </a:ext>
            </a:extLst>
          </p:cNvPr>
          <p:cNvSpPr/>
          <p:nvPr/>
        </p:nvSpPr>
        <p:spPr>
          <a:xfrm>
            <a:off x="8545097" y="3080904"/>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6" name="Oval 5">
            <a:hlinkClick r:id="" action="ppaction://noaction"/>
            <a:extLst>
              <a:ext uri="{FF2B5EF4-FFF2-40B4-BE49-F238E27FC236}">
                <a16:creationId xmlns:a16="http://schemas.microsoft.com/office/drawing/2014/main" id="{6163B9EA-A1E1-CF03-1CC2-E5A00C62CEA5}"/>
              </a:ext>
            </a:extLst>
          </p:cNvPr>
          <p:cNvSpPr/>
          <p:nvPr/>
        </p:nvSpPr>
        <p:spPr>
          <a:xfrm>
            <a:off x="8041042" y="494566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7" name="Left Brace 6">
            <a:extLst>
              <a:ext uri="{FF2B5EF4-FFF2-40B4-BE49-F238E27FC236}">
                <a16:creationId xmlns:a16="http://schemas.microsoft.com/office/drawing/2014/main" id="{95239708-B976-9708-31C6-9A5CC6A97427}"/>
              </a:ext>
              <a:ext uri="{C183D7F6-B498-43B3-948B-1728B52AA6E4}">
                <adec:decorative xmlns:adec="http://schemas.microsoft.com/office/drawing/2017/decorative" val="1"/>
              </a:ext>
            </a:extLst>
          </p:cNvPr>
          <p:cNvSpPr/>
          <p:nvPr/>
        </p:nvSpPr>
        <p:spPr>
          <a:xfrm>
            <a:off x="8509428" y="3868925"/>
            <a:ext cx="404650" cy="1932064"/>
          </a:xfrm>
          <a:prstGeom prst="leftBrace">
            <a:avLst>
              <a:gd name="adj1" fmla="val 8333"/>
              <a:gd name="adj2" fmla="val 6377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B653C08-FF13-B067-2B15-8D79FB22FC1F}"/>
              </a:ext>
            </a:extLst>
          </p:cNvPr>
          <p:cNvSpPr txBox="1"/>
          <p:nvPr/>
        </p:nvSpPr>
        <p:spPr>
          <a:xfrm>
            <a:off x="426735" y="5334051"/>
            <a:ext cx="4151728" cy="88007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 “Continue” button to move to the next page.</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29" name="Straight Arrow Connector 28" descr="Arrow pointing to &quot;Continue&quot; button. ">
            <a:extLst>
              <a:ext uri="{FF2B5EF4-FFF2-40B4-BE49-F238E27FC236}">
                <a16:creationId xmlns:a16="http://schemas.microsoft.com/office/drawing/2014/main" id="{0D0E1DC1-1A03-D51F-722A-AAE66D322562}"/>
              </a:ext>
            </a:extLst>
          </p:cNvPr>
          <p:cNvCxnSpPr>
            <a:cxnSpLocks/>
          </p:cNvCxnSpPr>
          <p:nvPr/>
        </p:nvCxnSpPr>
        <p:spPr>
          <a:xfrm>
            <a:off x="4578463" y="5988294"/>
            <a:ext cx="4400074"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12A449C-9148-CACA-1217-E05872F88670}"/>
              </a:ext>
              <a:ext uri="{C183D7F6-B498-43B3-948B-1728B52AA6E4}">
                <adec:decorative xmlns:adec="http://schemas.microsoft.com/office/drawing/2017/decorative" val="1"/>
              </a:ext>
            </a:extLst>
          </p:cNvPr>
          <p:cNvSpPr/>
          <p:nvPr/>
        </p:nvSpPr>
        <p:spPr>
          <a:xfrm>
            <a:off x="9451656" y="5858928"/>
            <a:ext cx="663640"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Rounded Corners 3" descr="Return to table of contents button.">
            <a:hlinkClick r:id="rId5" action="ppaction://hlinksldjump"/>
            <a:extLst>
              <a:ext uri="{FF2B5EF4-FFF2-40B4-BE49-F238E27FC236}">
                <a16:creationId xmlns:a16="http://schemas.microsoft.com/office/drawing/2014/main" id="{400BD606-1503-A9C1-BBB7-0B129614896A}"/>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4" name="Rectangle: Rounded Corners 3" descr="Return to Start of NCD button.">
            <a:hlinkClick r:id="rId6" action="ppaction://hlinksldjump"/>
            <a:extLst>
              <a:ext uri="{FF2B5EF4-FFF2-40B4-BE49-F238E27FC236}">
                <a16:creationId xmlns:a16="http://schemas.microsoft.com/office/drawing/2014/main" id="{0E2C63C9-71F7-5974-D83E-0D96998ABFE8}"/>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DDC72A7-F286-ABBB-2419-9C2032FCD1F4}"/>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36226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BA0C9E1-16C6-7326-099D-B9AFDF534B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984" y="1069568"/>
            <a:ext cx="4655172" cy="4040025"/>
          </a:xfrm>
          <a:prstGeom prst="rect">
            <a:avLst/>
          </a:prstGeom>
          <a:ln>
            <a:solidFill>
              <a:schemeClr val="bg1">
                <a:lumMod val="50000"/>
              </a:schemeClr>
            </a:solidFill>
          </a:ln>
        </p:spPr>
      </p:pic>
      <p:sp>
        <p:nvSpPr>
          <p:cNvPr id="23" name="Rectangle 22">
            <a:extLst>
              <a:ext uri="{FF2B5EF4-FFF2-40B4-BE49-F238E27FC236}">
                <a16:creationId xmlns:a16="http://schemas.microsoft.com/office/drawing/2014/main" id="{D808C283-504B-8D90-3AD5-EDC9A06F58F2}"/>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5" name="Rectangle 24">
            <a:extLst>
              <a:ext uri="{FF2B5EF4-FFF2-40B4-BE49-F238E27FC236}">
                <a16:creationId xmlns:a16="http://schemas.microsoft.com/office/drawing/2014/main" id="{683C6B16-1002-2CAE-A950-1E48BD33F2E6}"/>
              </a:ext>
              <a:ext uri="{C183D7F6-B498-43B3-948B-1728B52AA6E4}">
                <adec:decorative xmlns:adec="http://schemas.microsoft.com/office/drawing/2017/decorative" val="1"/>
              </a:ext>
            </a:extLst>
          </p:cNvPr>
          <p:cNvSpPr/>
          <p:nvPr/>
        </p:nvSpPr>
        <p:spPr>
          <a:xfrm>
            <a:off x="7642033" y="4765175"/>
            <a:ext cx="513595"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 name="Straight Arrow Connector 1">
            <a:extLst>
              <a:ext uri="{FF2B5EF4-FFF2-40B4-BE49-F238E27FC236}">
                <a16:creationId xmlns:a16="http://schemas.microsoft.com/office/drawing/2014/main" id="{E7520A76-FD81-D1B2-6A10-8EEFF71A86AC}"/>
              </a:ext>
              <a:ext uri="{C183D7F6-B498-43B3-948B-1728B52AA6E4}">
                <adec:decorative xmlns:adec="http://schemas.microsoft.com/office/drawing/2017/decorative" val="1"/>
              </a:ext>
            </a:extLst>
          </p:cNvPr>
          <p:cNvCxnSpPr>
            <a:cxnSpLocks/>
            <a:stCxn id="3" idx="3"/>
          </p:cNvCxnSpPr>
          <p:nvPr/>
        </p:nvCxnSpPr>
        <p:spPr>
          <a:xfrm>
            <a:off x="4601196" y="1913632"/>
            <a:ext cx="2572093" cy="110442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63F3D4-76B5-435C-842F-4033405BFBC9}"/>
              </a:ext>
              <a:ext uri="{C183D7F6-B498-43B3-948B-1728B52AA6E4}">
                <adec:decorative xmlns:adec="http://schemas.microsoft.com/office/drawing/2017/decorative" val="1"/>
              </a:ext>
            </a:extLst>
          </p:cNvPr>
          <p:cNvCxnSpPr>
            <a:cxnSpLocks/>
          </p:cNvCxnSpPr>
          <p:nvPr/>
        </p:nvCxnSpPr>
        <p:spPr>
          <a:xfrm>
            <a:off x="4402335" y="3762749"/>
            <a:ext cx="2838835" cy="5255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8F2973-CFB1-E927-F603-18DB46597119}"/>
              </a:ext>
              <a:ext uri="{C183D7F6-B498-43B3-948B-1728B52AA6E4}">
                <adec:decorative xmlns:adec="http://schemas.microsoft.com/office/drawing/2017/decorative" val="1"/>
              </a:ext>
            </a:extLst>
          </p:cNvPr>
          <p:cNvCxnSpPr>
            <a:cxnSpLocks/>
          </p:cNvCxnSpPr>
          <p:nvPr/>
        </p:nvCxnSpPr>
        <p:spPr>
          <a:xfrm flipV="1">
            <a:off x="4482747" y="4501956"/>
            <a:ext cx="2758423" cy="5107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F4E3773-6DAD-2D01-FC51-FD8FA0CEB77D}"/>
              </a:ext>
              <a:ext uri="{C183D7F6-B498-43B3-948B-1728B52AA6E4}">
                <adec:decorative xmlns:adec="http://schemas.microsoft.com/office/drawing/2017/decorative" val="1"/>
              </a:ext>
            </a:extLst>
          </p:cNvPr>
          <p:cNvCxnSpPr>
            <a:cxnSpLocks/>
            <a:stCxn id="12" idx="3"/>
          </p:cNvCxnSpPr>
          <p:nvPr/>
        </p:nvCxnSpPr>
        <p:spPr>
          <a:xfrm flipV="1">
            <a:off x="4601196" y="4885426"/>
            <a:ext cx="3013386" cy="91243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0911FE61-FD29-113A-13F6-45119E9A192A}"/>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NCD: EM View </a:t>
            </a:r>
            <a:r>
              <a:rPr lang="en-US" sz="2800" baseline="0" dirty="0">
                <a:solidFill>
                  <a:srgbClr val="002060"/>
                </a:solidFill>
                <a:latin typeface="Arial"/>
                <a:cs typeface="Calibri"/>
              </a:rPr>
              <a:t>of Creating a Student </a:t>
            </a:r>
            <a:r>
              <a:rPr lang="en-US" sz="2800" baseline="0" dirty="0">
                <a:solidFill>
                  <a:schemeClr val="bg1"/>
                </a:solidFill>
                <a:latin typeface="Arial"/>
                <a:cs typeface="Calibri"/>
              </a:rPr>
              <a:t>(Continued 1)</a:t>
            </a:r>
            <a:r>
              <a:rPr lang="en-US" sz="2800" dirty="0">
                <a:solidFill>
                  <a:schemeClr val="bg1"/>
                </a:solidFill>
                <a:latin typeface="Arial"/>
                <a:cs typeface="Calibri"/>
              </a:rPr>
              <a:t> </a:t>
            </a:r>
            <a:endParaRPr lang="en-US" sz="2800" b="1" i="0" u="none" strike="noStrike" kern="1200" cap="none" spc="0" normalizeH="0" baseline="0" noProof="0" dirty="0">
              <a:ln>
                <a:noFill/>
              </a:ln>
              <a:solidFill>
                <a:schemeClr val="bg1"/>
              </a:solidFill>
              <a:effectLst/>
              <a:uLnTx/>
              <a:uFillTx/>
              <a:latin typeface="Arial"/>
              <a:cs typeface="Calibri" panose="020F0502020204030204" pitchFamily="34" charset="0"/>
            </a:endParaRPr>
          </a:p>
        </p:txBody>
      </p:sp>
      <p:sp>
        <p:nvSpPr>
          <p:cNvPr id="3" name="TextBox 2" descr="Create and add a student page 2 of 2 screenshot. This page includes the School and program information section. &#10;&#10;In EM, the SCO’s must select the School the student is enrolled at. The dropdown contains the SCO’s assigned facilities. &#10;">
            <a:extLst>
              <a:ext uri="{FF2B5EF4-FFF2-40B4-BE49-F238E27FC236}">
                <a16:creationId xmlns:a16="http://schemas.microsoft.com/office/drawing/2014/main" id="{9ABD989E-7153-F430-DEE6-8F0C042E06A6}"/>
              </a:ext>
            </a:extLst>
          </p:cNvPr>
          <p:cNvSpPr txBox="1"/>
          <p:nvPr/>
        </p:nvSpPr>
        <p:spPr>
          <a:xfrm>
            <a:off x="449468" y="1234230"/>
            <a:ext cx="4151728" cy="135880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dirty="0">
                <a:ln>
                  <a:noFill/>
                </a:ln>
                <a:solidFill>
                  <a:srgbClr val="002060"/>
                </a:solidFill>
                <a:effectLst/>
                <a:uLnTx/>
                <a:uFillTx/>
                <a:latin typeface="Arial"/>
                <a:ea typeface="MS Mincho"/>
                <a:cs typeface="Calibri"/>
              </a:rPr>
              <a:t>C.</a:t>
            </a:r>
          </a:p>
          <a:p>
            <a:pPr algn="ctr" defTabSz="228600">
              <a:defRPr/>
            </a:pPr>
            <a:r>
              <a:rPr kumimoji="0" lang="en-US" sz="1600" b="1" i="0" u="none" strike="noStrike" kern="1200" cap="none" spc="0" normalizeH="0" baseline="0" noProof="0" dirty="0">
                <a:ln>
                  <a:noFill/>
                </a:ln>
                <a:solidFill>
                  <a:srgbClr val="002060"/>
                </a:solidFill>
                <a:effectLst/>
                <a:uLnTx/>
                <a:uFillTx/>
                <a:latin typeface="Arial"/>
                <a:ea typeface="MS Mincho"/>
                <a:cs typeface="Calibri"/>
              </a:rPr>
              <a:t>Select the School the student is enrolled at. The dropdown contains the SCO’s assigned facilities.</a:t>
            </a:r>
            <a:r>
              <a:rPr lang="en-US" sz="1600" b="1" dirty="0">
                <a:solidFill>
                  <a:srgbClr val="002060"/>
                </a:solidFill>
                <a:latin typeface="Arial"/>
                <a:ea typeface="MS Mincho"/>
                <a:cs typeface="Calibri"/>
              </a:rPr>
              <a:t> </a:t>
            </a:r>
            <a:endParaRPr lang="en-US" sz="1600" b="1" i="0" u="none" strike="noStrike" kern="1200" cap="none" spc="0" normalizeH="0" baseline="0" noProof="0" dirty="0">
              <a:ln>
                <a:noFill/>
              </a:ln>
              <a:solidFill>
                <a:srgbClr val="002060"/>
              </a:solidFill>
              <a:effectLst/>
              <a:uLnTx/>
              <a:uFillTx/>
              <a:latin typeface="Arial"/>
              <a:ea typeface="MS Mincho" panose="02020609040205080304" pitchFamily="49" charset="-128"/>
              <a:cs typeface="Calibri" panose="020F0502020204030204" pitchFamily="34" charset="0"/>
            </a:endParaRPr>
          </a:p>
        </p:txBody>
      </p:sp>
      <p:sp>
        <p:nvSpPr>
          <p:cNvPr id="7" name="Oval 6">
            <a:hlinkClick r:id="" action="ppaction://noaction"/>
            <a:extLst>
              <a:ext uri="{FF2B5EF4-FFF2-40B4-BE49-F238E27FC236}">
                <a16:creationId xmlns:a16="http://schemas.microsoft.com/office/drawing/2014/main" id="{9CE00EDA-3696-3346-69AB-75A57E40B67B}"/>
              </a:ext>
            </a:extLst>
          </p:cNvPr>
          <p:cNvSpPr/>
          <p:nvPr/>
        </p:nvSpPr>
        <p:spPr>
          <a:xfrm>
            <a:off x="7248822" y="2982496"/>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18" name="TextBox 17">
            <a:extLst>
              <a:ext uri="{FF2B5EF4-FFF2-40B4-BE49-F238E27FC236}">
                <a16:creationId xmlns:a16="http://schemas.microsoft.com/office/drawing/2014/main" id="{B3122BEC-4FFA-4C8E-ADBF-BEE2CEE91D5D}"/>
              </a:ext>
            </a:extLst>
          </p:cNvPr>
          <p:cNvSpPr txBox="1"/>
          <p:nvPr/>
        </p:nvSpPr>
        <p:spPr>
          <a:xfrm>
            <a:off x="449468" y="2778318"/>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Arial"/>
                <a:ea typeface="MS Mincho"/>
                <a:cs typeface="Calibri"/>
              </a:rPr>
              <a:t>D</a:t>
            </a:r>
            <a:r>
              <a:rPr kumimoji="0" lang="en-US" sz="1600" b="1" i="0" u="none" strike="noStrike" kern="1200" cap="none" spc="0" normalizeH="0" baseline="0" noProof="0" dirty="0">
                <a:ln>
                  <a:noFill/>
                </a:ln>
                <a:solidFill>
                  <a:srgbClr val="002060"/>
                </a:solidFill>
                <a:effectLst/>
                <a:uLnTx/>
                <a:uFillTx/>
                <a:latin typeface="Arial"/>
                <a:ea typeface="MS Mincho"/>
                <a:cs typeface="Calibri"/>
              </a:rPr>
              <a:t>.</a:t>
            </a:r>
            <a:endParaRPr lang="en-US" sz="1600" b="1" i="0" u="none" strike="noStrike" kern="1200" cap="none" spc="0" normalizeH="0" baseline="0" noProof="0" dirty="0">
              <a:ln>
                <a:noFill/>
              </a:ln>
              <a:solidFill>
                <a:srgbClr val="002060"/>
              </a:solidFill>
              <a:effectLst/>
              <a:uLnTx/>
              <a:uFillTx/>
              <a:latin typeface="Arial"/>
              <a:ea typeface="MS Mincho"/>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S Mincho"/>
                <a:cs typeface="Calibri"/>
              </a:rPr>
              <a:t>Select the dropdown menu to select the type of training.</a:t>
            </a:r>
            <a:endParaRPr lang="en-US" sz="1600" b="1" i="0" u="none" strike="noStrike" kern="1200" cap="none" spc="0" normalizeH="0" baseline="0" noProof="0" dirty="0">
              <a:ln>
                <a:noFill/>
              </a:ln>
              <a:solidFill>
                <a:srgbClr val="002060"/>
              </a:solidFill>
              <a:effectLst/>
              <a:uLnTx/>
              <a:uFillTx/>
              <a:latin typeface="Arial"/>
              <a:ea typeface="MS Mincho"/>
              <a:cs typeface="Calibri"/>
            </a:endParaRPr>
          </a:p>
        </p:txBody>
      </p:sp>
      <p:sp>
        <p:nvSpPr>
          <p:cNvPr id="9" name="Oval 8">
            <a:hlinkClick r:id="" action="ppaction://noaction"/>
            <a:extLst>
              <a:ext uri="{FF2B5EF4-FFF2-40B4-BE49-F238E27FC236}">
                <a16:creationId xmlns:a16="http://schemas.microsoft.com/office/drawing/2014/main" id="{4A5AB803-84D6-192A-7CB7-17EC631FDF9A}"/>
              </a:ext>
            </a:extLst>
          </p:cNvPr>
          <p:cNvSpPr/>
          <p:nvPr/>
        </p:nvSpPr>
        <p:spPr>
          <a:xfrm>
            <a:off x="7259889" y="364144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20" name="TextBox 19">
            <a:extLst>
              <a:ext uri="{FF2B5EF4-FFF2-40B4-BE49-F238E27FC236}">
                <a16:creationId xmlns:a16="http://schemas.microsoft.com/office/drawing/2014/main" id="{E4C615DF-D454-4AF1-9F27-F352E37A9495}"/>
              </a:ext>
            </a:extLst>
          </p:cNvPr>
          <p:cNvSpPr txBox="1"/>
          <p:nvPr/>
        </p:nvSpPr>
        <p:spPr>
          <a:xfrm>
            <a:off x="449468" y="4185868"/>
            <a:ext cx="4151728" cy="114147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cs typeface="Calibri"/>
              </a:rPr>
              <a:t>E.</a:t>
            </a:r>
            <a:endParaRPr lang="en-US" sz="1600" b="1" i="0" u="none" strike="noStrike" kern="1200" cap="none" spc="0" normalizeH="0" baseline="0" noProof="0" dirty="0">
              <a:ln>
                <a:noFill/>
              </a:ln>
              <a:solidFill>
                <a:srgbClr val="004279"/>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cs typeface="Calibri"/>
              </a:rPr>
              <a:t>Select the dropdown menu to select the Program name.</a:t>
            </a:r>
            <a:endParaRPr lang="en-US" sz="1600" b="1" i="0" u="none" strike="noStrike" kern="1200" cap="none" spc="0" normalizeH="0" baseline="0" noProof="0" dirty="0">
              <a:ln>
                <a:noFill/>
              </a:ln>
              <a:solidFill>
                <a:srgbClr val="004279"/>
              </a:solidFill>
              <a:effectLst/>
              <a:uLnTx/>
              <a:uFillTx/>
              <a:latin typeface="Arial"/>
              <a:cs typeface="Calibri"/>
            </a:endParaRPr>
          </a:p>
        </p:txBody>
      </p:sp>
      <p:sp>
        <p:nvSpPr>
          <p:cNvPr id="6" name="Oval 5">
            <a:hlinkClick r:id="" action="ppaction://noaction"/>
            <a:extLst>
              <a:ext uri="{FF2B5EF4-FFF2-40B4-BE49-F238E27FC236}">
                <a16:creationId xmlns:a16="http://schemas.microsoft.com/office/drawing/2014/main" id="{B55B66BD-1DF2-B5B8-4F40-E43C7EBCF29F}"/>
              </a:ext>
            </a:extLst>
          </p:cNvPr>
          <p:cNvSpPr/>
          <p:nvPr/>
        </p:nvSpPr>
        <p:spPr>
          <a:xfrm>
            <a:off x="7276273" y="4238191"/>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a:t>
            </a:r>
          </a:p>
        </p:txBody>
      </p:sp>
      <p:sp>
        <p:nvSpPr>
          <p:cNvPr id="12" name="TextBox 11">
            <a:extLst>
              <a:ext uri="{FF2B5EF4-FFF2-40B4-BE49-F238E27FC236}">
                <a16:creationId xmlns:a16="http://schemas.microsoft.com/office/drawing/2014/main" id="{66971097-6D06-0845-2FA9-D2BF374D4A5E}"/>
              </a:ext>
            </a:extLst>
          </p:cNvPr>
          <p:cNvSpPr txBox="1"/>
          <p:nvPr/>
        </p:nvSpPr>
        <p:spPr>
          <a:xfrm>
            <a:off x="449468" y="5460642"/>
            <a:ext cx="4151728"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Select “Save.”</a:t>
            </a:r>
            <a:endParaRPr lang="en-US" sz="1600" b="1" i="0" u="none" strike="noStrike" kern="1200" cap="none" spc="0" normalizeH="0" baseline="0" noProof="0">
              <a:ln>
                <a:noFill/>
              </a:ln>
              <a:solidFill>
                <a:srgbClr val="004279"/>
              </a:solidFill>
              <a:effectLst/>
              <a:uLnTx/>
              <a:uFillTx/>
              <a:latin typeface="Arial"/>
              <a:cs typeface="Calibri"/>
            </a:endParaRPr>
          </a:p>
        </p:txBody>
      </p:sp>
      <p:sp>
        <p:nvSpPr>
          <p:cNvPr id="15" name="TextBox 14">
            <a:extLst>
              <a:ext uri="{FF2B5EF4-FFF2-40B4-BE49-F238E27FC236}">
                <a16:creationId xmlns:a16="http://schemas.microsoft.com/office/drawing/2014/main" id="{6A324265-E7C9-500C-07F5-FACF47D77538}"/>
              </a:ext>
            </a:extLst>
          </p:cNvPr>
          <p:cNvSpPr txBox="1"/>
          <p:nvPr/>
        </p:nvSpPr>
        <p:spPr>
          <a:xfrm>
            <a:off x="6891904" y="5261184"/>
            <a:ext cx="2766873" cy="86331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Select “Add student.”</a:t>
            </a:r>
            <a:endParaRPr lang="en-US" sz="1600" b="1" i="0" u="none" strike="noStrike" kern="1200" cap="none" spc="0" normalizeH="0" baseline="0" noProof="0">
              <a:ln>
                <a:noFill/>
              </a:ln>
              <a:solidFill>
                <a:srgbClr val="004279"/>
              </a:solidFill>
              <a:effectLst/>
              <a:uLnTx/>
              <a:uFillTx/>
              <a:latin typeface="Arial"/>
              <a:cs typeface="Calibri"/>
            </a:endParaRPr>
          </a:p>
        </p:txBody>
      </p:sp>
      <p:pic>
        <p:nvPicPr>
          <p:cNvPr id="5" name="Picture 4" descr="Create and add student screen. Box around add a student. ">
            <a:extLst>
              <a:ext uri="{FF2B5EF4-FFF2-40B4-BE49-F238E27FC236}">
                <a16:creationId xmlns:a16="http://schemas.microsoft.com/office/drawing/2014/main" id="{B69EDA17-02BD-3675-B23B-9CC1D41C93CF}"/>
              </a:ext>
            </a:extLst>
          </p:cNvPr>
          <p:cNvPicPr>
            <a:picLocks noChangeAspect="1"/>
          </p:cNvPicPr>
          <p:nvPr/>
        </p:nvPicPr>
        <p:blipFill rotWithShape="1">
          <a:blip r:embed="rId4"/>
          <a:srcRect l="87" r="93"/>
          <a:stretch/>
        </p:blipFill>
        <p:spPr>
          <a:xfrm>
            <a:off x="9905290" y="4706248"/>
            <a:ext cx="2194561" cy="1756383"/>
          </a:xfrm>
          <a:prstGeom prst="rect">
            <a:avLst/>
          </a:prstGeom>
          <a:ln w="38100">
            <a:solidFill>
              <a:srgbClr val="FFFF00"/>
            </a:solidFill>
          </a:ln>
        </p:spPr>
      </p:pic>
      <p:cxnSp>
        <p:nvCxnSpPr>
          <p:cNvPr id="17" name="Straight Arrow Connector 16">
            <a:extLst>
              <a:ext uri="{FF2B5EF4-FFF2-40B4-BE49-F238E27FC236}">
                <a16:creationId xmlns:a16="http://schemas.microsoft.com/office/drawing/2014/main" id="{81D27B4E-09C8-0474-24B3-2E9DECFFE707}"/>
              </a:ext>
              <a:ext uri="{C183D7F6-B498-43B3-948B-1728B52AA6E4}">
                <adec:decorative xmlns:adec="http://schemas.microsoft.com/office/drawing/2017/decorative" val="1"/>
              </a:ext>
            </a:extLst>
          </p:cNvPr>
          <p:cNvCxnSpPr>
            <a:cxnSpLocks/>
            <a:stCxn id="15" idx="3"/>
          </p:cNvCxnSpPr>
          <p:nvPr/>
        </p:nvCxnSpPr>
        <p:spPr>
          <a:xfrm>
            <a:off x="9658777" y="5692842"/>
            <a:ext cx="675403" cy="65808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327F639-99BD-35A6-195A-76C38BAEC1B4}"/>
              </a:ext>
              <a:ext uri="{C183D7F6-B498-43B3-948B-1728B52AA6E4}">
                <adec:decorative xmlns:adec="http://schemas.microsoft.com/office/drawing/2017/decorative" val="1"/>
              </a:ext>
            </a:extLst>
          </p:cNvPr>
          <p:cNvSpPr/>
          <p:nvPr/>
        </p:nvSpPr>
        <p:spPr>
          <a:xfrm>
            <a:off x="10334180" y="6254705"/>
            <a:ext cx="444631" cy="16167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32" name="Rectangle: Rounded Corners 3" descr="Return to table of contents button.">
            <a:hlinkClick r:id="rId5" action="ppaction://hlinksldjump"/>
            <a:extLst>
              <a:ext uri="{FF2B5EF4-FFF2-40B4-BE49-F238E27FC236}">
                <a16:creationId xmlns:a16="http://schemas.microsoft.com/office/drawing/2014/main" id="{A8CFAEF0-95B3-E6C6-8B08-9CAEB811CBA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1" name="Rectangle: Rounded Corners 3" descr="Return to Start of NCD button.">
            <a:hlinkClick r:id="rId6" action="ppaction://hlinksldjump"/>
            <a:extLst>
              <a:ext uri="{FF2B5EF4-FFF2-40B4-BE49-F238E27FC236}">
                <a16:creationId xmlns:a16="http://schemas.microsoft.com/office/drawing/2014/main" id="{9E3B1E1D-2BBC-B7EE-C637-3C3128EE201C}"/>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0295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7ED65E-99DE-506A-C198-36FE2CE9B104}"/>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BBD0DE"/>
          </a:solidFill>
          <a:ln w="28575">
            <a:solidFill>
              <a:srgbClr val="BBD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0" name="Title 1">
            <a:extLst>
              <a:ext uri="{FF2B5EF4-FFF2-40B4-BE49-F238E27FC236}">
                <a16:creationId xmlns:a16="http://schemas.microsoft.com/office/drawing/2014/main" id="{67C871AB-D36E-D9E1-2465-08C12524B66B}"/>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NCD: EM View </a:t>
            </a:r>
            <a:r>
              <a:rPr lang="en-US" sz="2800" baseline="0">
                <a:latin typeface="Arial"/>
                <a:cs typeface="Calibri"/>
              </a:rPr>
              <a:t>of Creating a Student (continued 2)</a:t>
            </a:r>
            <a:r>
              <a:rPr lang="en-US" sz="2800">
                <a:latin typeface="Arial"/>
                <a:cs typeface="Calibri"/>
              </a:rPr>
              <a:t> </a:t>
            </a:r>
            <a:endParaRPr lang="en-US" sz="2800" b="1" i="0" u="none" strike="noStrike" kern="1200" cap="none" spc="0" normalizeH="0" baseline="0" noProof="0">
              <a:ln>
                <a:noFill/>
              </a:ln>
              <a:effectLst/>
              <a:uLnTx/>
              <a:uFillTx/>
              <a:latin typeface="Arial"/>
              <a:cs typeface="Calibri" panose="020F0502020204030204" pitchFamily="34" charset="0"/>
            </a:endParaRP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300907" y="743886"/>
            <a:ext cx="11631195" cy="376991"/>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defRPr/>
            </a:pPr>
            <a:r>
              <a:rPr kumimoji="0" lang="en-US" b="0" i="0" u="none" strike="noStrike" kern="1200" cap="none" spc="0" normalizeH="0" baseline="0" noProof="0">
                <a:ln>
                  <a:noFill/>
                </a:ln>
                <a:solidFill>
                  <a:srgbClr val="002060"/>
                </a:solidFill>
                <a:effectLst/>
                <a:uLnTx/>
                <a:uFillTx/>
                <a:latin typeface="Arial"/>
                <a:ea typeface="MS Mincho"/>
                <a:cs typeface="Calibri"/>
              </a:rPr>
              <a:t>The student’s information is now available in EM. From here, you will be able to add an enrollment.</a:t>
            </a:r>
            <a:r>
              <a:rPr lang="en-US">
                <a:solidFill>
                  <a:srgbClr val="002060"/>
                </a:solidFill>
                <a:latin typeface="Arial"/>
                <a:ea typeface="MS Mincho"/>
                <a:cs typeface="Calibri"/>
              </a:rPr>
              <a:t>  </a:t>
            </a:r>
            <a:endParaRPr lang="en-US" b="0" i="0" u="none" strike="noStrike" kern="1200" cap="none" spc="0" normalizeH="0" baseline="0" noProof="0">
              <a:ln>
                <a:noFill/>
              </a:ln>
              <a:solidFill>
                <a:srgbClr val="002060"/>
              </a:solidFill>
              <a:effectLst/>
              <a:uLnTx/>
              <a:uFillTx/>
              <a:latin typeface="Arial"/>
              <a:ea typeface="MS Mincho" panose="02020609040205080304" pitchFamily="49" charset="-128"/>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0"/>
              </a:spcAft>
              <a:buClrTx/>
              <a:buSzTx/>
              <a:buFont typeface="+mj-lt"/>
              <a:buAutoNum type="arabicPeriod" startAt="6"/>
              <a:tabLst/>
              <a:defRPr/>
            </a:pPr>
            <a:endParaRPr kumimoji="0" lang="en-US" sz="2400" b="0" i="0" u="none" strike="noStrike" kern="1200" cap="none" spc="0" normalizeH="0" baseline="0" noProof="0">
              <a:ln>
                <a:noFill/>
              </a:ln>
              <a:solidFill>
                <a:srgbClr val="002060"/>
              </a:solidFill>
              <a:effectLst/>
              <a:uLnTx/>
              <a:uFillTx/>
              <a:latin typeface="Calibri" panose="020F0502020204030204" pitchFamily="34" charset="0"/>
              <a:ea typeface="MS Mincho"/>
              <a:cs typeface="Calibri"/>
            </a:endParaRPr>
          </a:p>
          <a:p>
            <a:pPr marL="0" marR="0" lvl="0" indent="0" algn="l" defTabSz="2286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descr="Screenshot of a student profile. ">
            <a:extLst>
              <a:ext uri="{FF2B5EF4-FFF2-40B4-BE49-F238E27FC236}">
                <a16:creationId xmlns:a16="http://schemas.microsoft.com/office/drawing/2014/main" id="{2A21EA47-F72D-4995-9446-646B3A2897CC}"/>
              </a:ext>
            </a:extLst>
          </p:cNvPr>
          <p:cNvPicPr>
            <a:picLocks noChangeAspect="1"/>
          </p:cNvPicPr>
          <p:nvPr/>
        </p:nvPicPr>
        <p:blipFill>
          <a:blip r:embed="rId2"/>
          <a:stretch>
            <a:fillRect/>
          </a:stretch>
        </p:blipFill>
        <p:spPr>
          <a:xfrm>
            <a:off x="1958726" y="2028663"/>
            <a:ext cx="8274549" cy="2339056"/>
          </a:xfrm>
          <a:prstGeom prst="rect">
            <a:avLst/>
          </a:prstGeom>
          <a:ln>
            <a:solidFill>
              <a:srgbClr val="002060"/>
            </a:solidFill>
          </a:ln>
        </p:spPr>
      </p:pic>
      <p:sp>
        <p:nvSpPr>
          <p:cNvPr id="4" name="Rectangle: Rounded Corners 3" descr="Return to table of contents button.">
            <a:hlinkClick r:id="rId3" action="ppaction://hlinksldjump"/>
            <a:extLst>
              <a:ext uri="{FF2B5EF4-FFF2-40B4-BE49-F238E27FC236}">
                <a16:creationId xmlns:a16="http://schemas.microsoft.com/office/drawing/2014/main" id="{E0ABEC76-C350-B2A6-0581-55BF486BA74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5" name="Rectangle: Rounded Corners 3" descr="Return to Start of NCD button.">
            <a:hlinkClick r:id="rId4" action="ppaction://hlinksldjump"/>
            <a:extLst>
              <a:ext uri="{FF2B5EF4-FFF2-40B4-BE49-F238E27FC236}">
                <a16:creationId xmlns:a16="http://schemas.microsoft.com/office/drawing/2014/main" id="{A41CE7E2-45A2-9DE2-BE90-9DAE771D6947}"/>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F9E52D94-524B-7D05-6C63-D6AF0D243B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4006" t="48736" r="49144" b="45248"/>
          <a:stretch/>
        </p:blipFill>
        <p:spPr>
          <a:xfrm>
            <a:off x="4905872" y="3338624"/>
            <a:ext cx="1764463" cy="354360"/>
          </a:xfrm>
          <a:prstGeom prst="rect">
            <a:avLst/>
          </a:prstGeom>
        </p:spPr>
      </p:pic>
    </p:spTree>
    <p:extLst>
      <p:ext uri="{BB962C8B-B14F-4D97-AF65-F5344CB8AC3E}">
        <p14:creationId xmlns:p14="http://schemas.microsoft.com/office/powerpoint/2010/main" val="1019101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1132272" y="2241298"/>
            <a:ext cx="9927457" cy="1959769"/>
          </a:xfrm>
        </p:spPr>
        <p:txBody>
          <a:bodyPr anchor="ctr"/>
          <a:lstStyle/>
          <a:p>
            <a:pPr algn="ctr">
              <a:spcAft>
                <a:spcPts val="600"/>
              </a:spcAft>
            </a:pPr>
            <a:r>
              <a:rPr lang="en-US" sz="4000">
                <a:solidFill>
                  <a:schemeClr val="tx1"/>
                </a:solidFill>
                <a:latin typeface="Arial"/>
                <a:cs typeface="Calibri"/>
              </a:rPr>
              <a:t>NCD</a:t>
            </a:r>
            <a:br>
              <a:rPr lang="en-US" sz="4000" b="1">
                <a:latin typeface="Arial"/>
              </a:rPr>
            </a:br>
            <a:r>
              <a:rPr lang="en-US" sz="4000" b="1">
                <a:solidFill>
                  <a:schemeClr val="tx1"/>
                </a:solidFill>
                <a:latin typeface="Arial"/>
                <a:cs typeface="Calibri"/>
              </a:rPr>
              <a:t>VA Form 22-1999 Side A – </a:t>
            </a:r>
            <a:br>
              <a:rPr lang="en-US" sz="4000" b="1">
                <a:latin typeface="Arial"/>
              </a:rPr>
            </a:br>
            <a:r>
              <a:rPr lang="en-US" sz="4000" b="1">
                <a:solidFill>
                  <a:schemeClr val="tx1"/>
                </a:solidFill>
                <a:latin typeface="Arial"/>
                <a:cs typeface="Calibri"/>
              </a:rPr>
              <a:t>VA Enrollment Certification</a:t>
            </a:r>
            <a:br>
              <a:rPr lang="en-US" sz="4000" b="1">
                <a:latin typeface="Arial"/>
              </a:rPr>
            </a:br>
            <a:r>
              <a:rPr lang="en-US" sz="4000" b="1">
                <a:solidFill>
                  <a:schemeClr val="tx1"/>
                </a:solidFill>
                <a:latin typeface="Arial"/>
                <a:cs typeface="Calibri"/>
              </a:rPr>
              <a:t>Submitting an Enrollment</a:t>
            </a:r>
          </a:p>
        </p:txBody>
      </p:sp>
      <p:sp>
        <p:nvSpPr>
          <p:cNvPr id="3" name="Rectangle: Rounded Corners 3" descr="Return to table of contents button.">
            <a:hlinkClick r:id="rId2" action="ppaction://hlinksldjump"/>
            <a:extLst>
              <a:ext uri="{FF2B5EF4-FFF2-40B4-BE49-F238E27FC236}">
                <a16:creationId xmlns:a16="http://schemas.microsoft.com/office/drawing/2014/main" id="{FB63A794-39AE-2418-0B7F-F593A787F05B}"/>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1" name="Rectangle: Rounded Corners 3" descr="Return to Start of NCD button.">
            <a:hlinkClick r:id="rId3" action="ppaction://hlinksldjump"/>
            <a:extLst>
              <a:ext uri="{FF2B5EF4-FFF2-40B4-BE49-F238E27FC236}">
                <a16:creationId xmlns:a16="http://schemas.microsoft.com/office/drawing/2014/main" id="{F9B02718-4145-3BD0-BD69-7FC673C835AA}"/>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C2356B02-BD86-49FB-5C54-C3BB9E07E66F}"/>
              </a:ext>
              <a:ext uri="{C183D7F6-B498-43B3-948B-1728B52AA6E4}">
                <adec:decorative xmlns:adec="http://schemas.microsoft.com/office/drawing/2017/decorative" val="1"/>
              </a:ext>
            </a:extLst>
          </p:cNvPr>
          <p:cNvCxnSpPr/>
          <p:nvPr/>
        </p:nvCxnSpPr>
        <p:spPr>
          <a:xfrm>
            <a:off x="3153107" y="4316359"/>
            <a:ext cx="58521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17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B87423-4884-CDB9-47D1-0396F4C103D0}"/>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5" name="Title 1">
            <a:extLst>
              <a:ext uri="{FF2B5EF4-FFF2-40B4-BE49-F238E27FC236}">
                <a16:creationId xmlns:a16="http://schemas.microsoft.com/office/drawing/2014/main" id="{36D52609-1D49-57EB-1618-1FA85F2737B4}"/>
              </a:ext>
            </a:extLst>
          </p:cNvPr>
          <p:cNvSpPr txBox="1">
            <a:spLocks noGrp="1"/>
          </p:cNvSpPr>
          <p:nvPr>
            <p:ph type="title" idx="4294967295"/>
          </p:nvPr>
        </p:nvSpPr>
        <p:spPr>
          <a:xfrm>
            <a:off x="298546" y="144348"/>
            <a:ext cx="11693429"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effectLst/>
                <a:uLnTx/>
                <a:uFillTx/>
                <a:latin typeface="Arial"/>
                <a:cs typeface="Calibri"/>
              </a:rPr>
              <a:t>NCD: VA Form 22-1999 Side A vs EM – Submitting an Enrollment</a:t>
            </a:r>
            <a:endParaRPr lang="en-US" sz="2800" b="1" i="0" u="none" strike="noStrike" kern="1200" cap="none" spc="0" normalizeH="0" baseline="0" noProof="0">
              <a:ln>
                <a:noFill/>
              </a:ln>
              <a:effectLst/>
              <a:uLnTx/>
              <a:uFillTx/>
              <a:latin typeface="Arial"/>
              <a:cs typeface="Calibri"/>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01788"/>
            <a:ext cx="11521440" cy="914058"/>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VA Form 22-1999 Side A and how the task is completed in EM. Each numbered task aligns with the numbered items in the pages that follow.</a:t>
            </a:r>
            <a:r>
              <a:rPr lang="en-US">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7" name="Table 12">
            <a:extLst>
              <a:ext uri="{FF2B5EF4-FFF2-40B4-BE49-F238E27FC236}">
                <a16:creationId xmlns:a16="http://schemas.microsoft.com/office/drawing/2014/main" id="{8BA75061-15B3-4E95-A96B-CACFB653CA5E}"/>
              </a:ext>
            </a:extLst>
          </p:cNvPr>
          <p:cNvGraphicFramePr>
            <a:graphicFrameLocks noGrp="1"/>
          </p:cNvGraphicFramePr>
          <p:nvPr>
            <p:extLst>
              <p:ext uri="{D42A27DB-BD31-4B8C-83A1-F6EECF244321}">
                <p14:modId xmlns:p14="http://schemas.microsoft.com/office/powerpoint/2010/main" val="864568804"/>
              </p:ext>
            </p:extLst>
          </p:nvPr>
        </p:nvGraphicFramePr>
        <p:xfrm>
          <a:off x="501445" y="1403059"/>
          <a:ext cx="11318168" cy="4921762"/>
        </p:xfrm>
        <a:graphic>
          <a:graphicData uri="http://schemas.openxmlformats.org/drawingml/2006/table">
            <a:tbl>
              <a:tblPr firstRow="1" bandRow="1">
                <a:tableStyleId>{5C22544A-7EE6-4342-B048-85BDC9FD1C3A}</a:tableStyleId>
              </a:tblPr>
              <a:tblGrid>
                <a:gridCol w="671829">
                  <a:extLst>
                    <a:ext uri="{9D8B030D-6E8A-4147-A177-3AD203B41FA5}">
                      <a16:colId xmlns:a16="http://schemas.microsoft.com/office/drawing/2014/main" val="1838318737"/>
                    </a:ext>
                  </a:extLst>
                </a:gridCol>
                <a:gridCol w="2198884">
                  <a:extLst>
                    <a:ext uri="{9D8B030D-6E8A-4147-A177-3AD203B41FA5}">
                      <a16:colId xmlns:a16="http://schemas.microsoft.com/office/drawing/2014/main" val="2694484242"/>
                    </a:ext>
                  </a:extLst>
                </a:gridCol>
                <a:gridCol w="4051940">
                  <a:extLst>
                    <a:ext uri="{9D8B030D-6E8A-4147-A177-3AD203B41FA5}">
                      <a16:colId xmlns:a16="http://schemas.microsoft.com/office/drawing/2014/main" val="2888116487"/>
                    </a:ext>
                  </a:extLst>
                </a:gridCol>
                <a:gridCol w="4395515">
                  <a:extLst>
                    <a:ext uri="{9D8B030D-6E8A-4147-A177-3AD203B41FA5}">
                      <a16:colId xmlns:a16="http://schemas.microsoft.com/office/drawing/2014/main" val="134663572"/>
                    </a:ext>
                  </a:extLst>
                </a:gridCol>
              </a:tblGrid>
              <a:tr h="326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VA Form 22-1999 Side A</a:t>
                      </a:r>
                    </a:p>
                  </a:txBody>
                  <a:tcPr anchor="ctr">
                    <a:solidFill>
                      <a:srgbClr val="004279"/>
                    </a:solidFill>
                  </a:tcPr>
                </a:tc>
                <a:tc>
                  <a:txBody>
                    <a:bodyPr/>
                    <a:lstStyle/>
                    <a:p>
                      <a:pPr algn="ctr"/>
                      <a:r>
                        <a:rPr lang="en-US" sz="1600">
                          <a:latin typeface="Arial"/>
                          <a:cs typeface="Calibri"/>
                        </a:rPr>
                        <a:t>EM – NCD</a:t>
                      </a:r>
                    </a:p>
                  </a:txBody>
                  <a:tcPr anchor="ctr">
                    <a:solidFill>
                      <a:srgbClr val="004279"/>
                    </a:solidFill>
                  </a:tcPr>
                </a:tc>
                <a:extLst>
                  <a:ext uri="{0D108BD9-81ED-4DB2-BD59-A6C34878D82A}">
                    <a16:rowId xmlns:a16="http://schemas.microsoft.com/office/drawing/2014/main" val="1574270989"/>
                  </a:ext>
                </a:extLst>
              </a:tr>
              <a:tr h="866291">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t>
                      </a:r>
                      <a:r>
                        <a:rPr kumimoji="0" lang="en-US" sz="1200" b="0" u="none" strike="noStrike" kern="1200" cap="none" spc="0" normalizeH="0" baseline="0" noProof="0">
                          <a:ln>
                            <a:noFill/>
                          </a:ln>
                          <a:solidFill>
                            <a:srgbClr val="002060"/>
                          </a:solidFill>
                          <a:effectLst/>
                          <a:uLnTx/>
                          <a:uFillTx/>
                          <a:latin typeface="Arial"/>
                          <a:cs typeface="Calibri"/>
                        </a:rPr>
                        <a:t>displays the student’s name after the student is created and/or searched and the user navigates to that profile. </a:t>
                      </a:r>
                      <a:r>
                        <a:rPr kumimoji="0" lang="en-US" sz="1200" b="0" i="0" u="none" strike="noStrike" kern="1200" cap="none" spc="0" normalizeH="0" baseline="0" noProof="0">
                          <a:ln>
                            <a:noFill/>
                          </a:ln>
                          <a:solidFill>
                            <a:srgbClr val="002060"/>
                          </a:solidFill>
                          <a:effectLst/>
                          <a:uLnTx/>
                          <a:uFillTx/>
                          <a:latin typeface="Arial"/>
                          <a:ea typeface="+mn-ea"/>
                          <a:cs typeface="Calibri"/>
                        </a:rPr>
                        <a:t>The student’s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990775808"/>
                  </a:ext>
                </a:extLst>
              </a:tr>
              <a:tr h="866291">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Begin and End Date for Courses</a:t>
                      </a:r>
                    </a:p>
                  </a:txBody>
                  <a:tcPr anchor="ctr">
                    <a:solidFill>
                      <a:schemeClr val="bg1">
                        <a:lumMod val="95000"/>
                      </a:schemeClr>
                    </a:solidFill>
                  </a:tcPr>
                </a:tc>
                <a:tc>
                  <a:txBody>
                    <a:bodyPr/>
                    <a:lstStyle/>
                    <a:p>
                      <a:r>
                        <a:rPr lang="en-US" sz="1200">
                          <a:solidFill>
                            <a:srgbClr val="002060"/>
                          </a:solidFill>
                          <a:latin typeface="Arial"/>
                          <a:cs typeface="Calibri"/>
                        </a:rPr>
                        <a:t>SCOs wrote the begin and end date for the courses a student was completing.</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calendar icon to select the appropriate begin and end dates for student courses. SCOs may use preset enrollment dates to automatically fill in the begin and end dates.</a:t>
                      </a:r>
                    </a:p>
                  </a:txBody>
                  <a:tcPr anchor="ctr">
                    <a:solidFill>
                      <a:schemeClr val="bg1">
                        <a:lumMod val="95000"/>
                      </a:schemeClr>
                    </a:solidFill>
                  </a:tcPr>
                </a:tc>
                <a:extLst>
                  <a:ext uri="{0D108BD9-81ED-4DB2-BD59-A6C34878D82A}">
                    <a16:rowId xmlns:a16="http://schemas.microsoft.com/office/drawing/2014/main" val="1335723679"/>
                  </a:ext>
                </a:extLst>
              </a:tr>
              <a:tr h="445174">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Credit or Clock Hours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number of credit or clock hours for each type of course taken.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type the numerical values for the number of credit or clock hours for each type of course.</a:t>
                      </a:r>
                    </a:p>
                  </a:txBody>
                  <a:tcPr anchor="ctr">
                    <a:solidFill>
                      <a:srgbClr val="C7D7EB"/>
                    </a:solidFill>
                  </a:tcPr>
                </a:tc>
                <a:extLst>
                  <a:ext uri="{0D108BD9-81ED-4DB2-BD59-A6C34878D82A}">
                    <a16:rowId xmlns:a16="http://schemas.microsoft.com/office/drawing/2014/main" val="687942319"/>
                  </a:ext>
                </a:extLst>
              </a:tr>
              <a:tr h="267104">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Tuition and Fees </a:t>
                      </a:r>
                    </a:p>
                  </a:txBody>
                  <a:tcPr anchor="ctr">
                    <a:solidFill>
                      <a:schemeClr val="bg1">
                        <a:lumMod val="95000"/>
                      </a:schemeClr>
                    </a:solidFill>
                  </a:tcPr>
                </a:tc>
                <a:tc>
                  <a:txBody>
                    <a:bodyPr/>
                    <a:lstStyle/>
                    <a:p>
                      <a:r>
                        <a:rPr lang="en-US" sz="1200">
                          <a:solidFill>
                            <a:srgbClr val="002060"/>
                          </a:solidFill>
                          <a:latin typeface="Arial"/>
                          <a:cs typeface="Calibri"/>
                        </a:rPr>
                        <a:t>SCOs wrote the tuition and fees when required.</a:t>
                      </a:r>
                    </a:p>
                  </a:txBody>
                  <a:tcPr anchor="ctr">
                    <a:solidFill>
                      <a:schemeClr val="bg1">
                        <a:lumMod val="95000"/>
                      </a:schemeClr>
                    </a:solidFill>
                  </a:tcPr>
                </a:tc>
                <a:tc>
                  <a:txBody>
                    <a:bodyPr/>
                    <a:lstStyle/>
                    <a:p>
                      <a:r>
                        <a:rPr lang="en-US" sz="1200">
                          <a:solidFill>
                            <a:srgbClr val="002060"/>
                          </a:solidFill>
                          <a:latin typeface="Arial"/>
                          <a:cs typeface="Calibri"/>
                        </a:rPr>
                        <a:t>SCOs type the tuition and fees in EM when required.</a:t>
                      </a:r>
                    </a:p>
                  </a:txBody>
                  <a:tcPr anchor="ctr">
                    <a:solidFill>
                      <a:schemeClr val="bg1">
                        <a:lumMod val="95000"/>
                      </a:schemeClr>
                    </a:solidFill>
                  </a:tcPr>
                </a:tc>
                <a:extLst>
                  <a:ext uri="{0D108BD9-81ED-4DB2-BD59-A6C34878D82A}">
                    <a16:rowId xmlns:a16="http://schemas.microsoft.com/office/drawing/2014/main" val="115359269"/>
                  </a:ext>
                </a:extLst>
              </a:tr>
              <a:tr h="445174">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Vacation Period</a:t>
                      </a:r>
                    </a:p>
                  </a:txBody>
                  <a:tcPr anchor="ctr">
                    <a:solidFill>
                      <a:srgbClr val="C7D7EB"/>
                    </a:solidFill>
                  </a:tcPr>
                </a:tc>
                <a:tc>
                  <a:txBody>
                    <a:bodyPr/>
                    <a:lstStyle/>
                    <a:p>
                      <a:r>
                        <a:rPr lang="en-US" sz="1200">
                          <a:solidFill>
                            <a:srgbClr val="002060"/>
                          </a:solidFill>
                          <a:latin typeface="Arial"/>
                          <a:cs typeface="Calibri"/>
                        </a:rPr>
                        <a:t>SCOs wrote the vacation period data.</a:t>
                      </a:r>
                    </a:p>
                  </a:txBody>
                  <a:tcPr anchor="ctr">
                    <a:solidFill>
                      <a:srgbClr val="C7D7EB"/>
                    </a:solidFill>
                  </a:tcPr>
                </a:tc>
                <a:tc>
                  <a:txBody>
                    <a:bodyPr/>
                    <a:lstStyle/>
                    <a:p>
                      <a:r>
                        <a:rPr lang="en-US" sz="1200">
                          <a:solidFill>
                            <a:srgbClr val="002060"/>
                          </a:solidFill>
                          <a:latin typeface="Arial"/>
                          <a:cs typeface="Calibri"/>
                        </a:rPr>
                        <a:t>SCOs select the “Vacation period” button and populate the necessary data. Preset vacation dates can be selected in EM.</a:t>
                      </a:r>
                    </a:p>
                  </a:txBody>
                  <a:tcPr anchor="ctr">
                    <a:solidFill>
                      <a:srgbClr val="C7D7EB"/>
                    </a:solidFill>
                  </a:tcPr>
                </a:tc>
                <a:extLst>
                  <a:ext uri="{0D108BD9-81ED-4DB2-BD59-A6C34878D82A}">
                    <a16:rowId xmlns:a16="http://schemas.microsoft.com/office/drawing/2014/main" val="3978977706"/>
                  </a:ext>
                </a:extLst>
              </a:tr>
              <a:tr h="801313">
                <a:tc>
                  <a:txBody>
                    <a:bodyPr/>
                    <a:lstStyle/>
                    <a:p>
                      <a:pPr algn="ctr"/>
                      <a:r>
                        <a:rPr lang="en-US" sz="1200" b="1">
                          <a:latin typeface="Calibri"/>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student.</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SCOs add a VBA remark if needed. The selection of some VBA remarks require providing additional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002060"/>
                          </a:solidFill>
                          <a:effectLst/>
                          <a:latin typeface="Arial"/>
                          <a:ea typeface="+mn-ea"/>
                          <a:cs typeface="Calibri"/>
                        </a:rPr>
                        <a:t>SCOs should use the "Notes" section to capture student and school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1805043882"/>
                  </a:ext>
                </a:extLst>
              </a:tr>
              <a:tr h="476460">
                <a:tc>
                  <a:txBody>
                    <a:bodyPr/>
                    <a:lstStyle/>
                    <a:p>
                      <a:pPr algn="ctr"/>
                      <a:r>
                        <a:rPr lang="en-US" sz="1200" b="1">
                          <a:latin typeface="Calibri"/>
                          <a:cs typeface="Calibri"/>
                        </a:rPr>
                        <a:t>7</a:t>
                      </a:r>
                    </a:p>
                  </a:txBody>
                  <a:tcPr anchor="ctr">
                    <a:solidFill>
                      <a:srgbClr val="C7D7EB"/>
                    </a:solidFill>
                  </a:tcPr>
                </a:tc>
                <a:tc>
                  <a:txBody>
                    <a:bodyPr/>
                    <a:lstStyle/>
                    <a:p>
                      <a:pPr algn="ctr"/>
                      <a:r>
                        <a:rPr lang="en-US" sz="1200" b="1">
                          <a:solidFill>
                            <a:srgbClr val="002060"/>
                          </a:solidFill>
                          <a:latin typeface="Arial"/>
                          <a:cs typeface="Calibri"/>
                        </a:rPr>
                        <a:t>SCO Certification </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completed the form by certifying it by writing the appropriate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“Submit enrollment” button to transmit the enrollment to VA or select the “Save as draft” button.</a:t>
                      </a:r>
                    </a:p>
                  </a:txBody>
                  <a:tcPr anchor="ctr">
                    <a:solidFill>
                      <a:srgbClr val="C7D7EB"/>
                    </a:solidFill>
                  </a:tcPr>
                </a:tc>
                <a:extLst>
                  <a:ext uri="{0D108BD9-81ED-4DB2-BD59-A6C34878D82A}">
                    <a16:rowId xmlns:a16="http://schemas.microsoft.com/office/drawing/2014/main" val="676644028"/>
                  </a:ext>
                </a:extLst>
              </a:tr>
            </a:tbl>
          </a:graphicData>
        </a:graphic>
      </p:graphicFrame>
      <p:sp>
        <p:nvSpPr>
          <p:cNvPr id="6" name="Rectangle: Rounded Corners 3" descr="Return to table of contents button.">
            <a:hlinkClick r:id="rId2" action="ppaction://hlinksldjump"/>
            <a:extLst>
              <a:ext uri="{FF2B5EF4-FFF2-40B4-BE49-F238E27FC236}">
                <a16:creationId xmlns:a16="http://schemas.microsoft.com/office/drawing/2014/main" id="{5C3C5AF2-8CE3-1A04-437C-4BA9DA59F0D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9" name="Rectangle: Rounded Corners 3" descr="Return to Start of NCD button.">
            <a:hlinkClick r:id="rId3" action="ppaction://hlinksldjump"/>
            <a:extLst>
              <a:ext uri="{FF2B5EF4-FFF2-40B4-BE49-F238E27FC236}">
                <a16:creationId xmlns:a16="http://schemas.microsoft.com/office/drawing/2014/main" id="{C2F4472D-9837-74CE-EA2D-2AC0FDE459AD}"/>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6303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8514B3B6-D12D-1727-D6B0-61B46F3EA1B7}"/>
              </a:ext>
            </a:extLst>
          </p:cNvPr>
          <p:cNvSpPr txBox="1">
            <a:spLocks noGrp="1"/>
          </p:cNvSpPr>
          <p:nvPr>
            <p:ph type="title" idx="4294967295"/>
          </p:nvPr>
        </p:nvSpPr>
        <p:spPr>
          <a:xfrm>
            <a:off x="298546" y="1443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VA Form 22-1999 Side A to EM</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pPr>
            <a:r>
              <a:rPr lang="en-US" b="1">
                <a:solidFill>
                  <a:srgbClr val="002060"/>
                </a:solidFill>
                <a:latin typeface="Arial"/>
                <a:cs typeface="Calibri"/>
              </a:rPr>
              <a:t>The following section aligns with VA Form 22-1999 Side A actions for Submitting an Enrollment in EM. </a:t>
            </a:r>
            <a:endParaRPr lang="en-US">
              <a:latin typeface="Arial"/>
            </a:endParaRPr>
          </a:p>
        </p:txBody>
      </p:sp>
      <p:sp>
        <p:nvSpPr>
          <p:cNvPr id="2" name="Rectangle 1">
            <a:extLst>
              <a:ext uri="{FF2B5EF4-FFF2-40B4-BE49-F238E27FC236}">
                <a16:creationId xmlns:a16="http://schemas.microsoft.com/office/drawing/2014/main" id="{412761D7-215C-14B2-04C4-8653161A5C83}"/>
              </a:ext>
              <a:ext uri="{C183D7F6-B498-43B3-948B-1728B52AA6E4}">
                <adec:decorative xmlns:adec="http://schemas.microsoft.com/office/drawing/2017/decorative" val="1"/>
              </a:ext>
            </a:extLst>
          </p:cNvPr>
          <p:cNvSpPr/>
          <p:nvPr/>
        </p:nvSpPr>
        <p:spPr>
          <a:xfrm>
            <a:off x="454177" y="1369962"/>
            <a:ext cx="5567545"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800" b="1">
                <a:solidFill>
                  <a:srgbClr val="002060"/>
                </a:solidFill>
                <a:latin typeface="Arial"/>
                <a:cs typeface="Calibri"/>
              </a:rPr>
              <a:t>Submitting Enrollments</a:t>
            </a:r>
          </a:p>
        </p:txBody>
      </p:sp>
      <p:sp>
        <p:nvSpPr>
          <p:cNvPr id="14" name="TextBox 13">
            <a:extLst>
              <a:ext uri="{FF2B5EF4-FFF2-40B4-BE49-F238E27FC236}">
                <a16:creationId xmlns:a16="http://schemas.microsoft.com/office/drawing/2014/main" id="{E3188AA0-1E28-CE5A-0DFF-91AC07FA4392}"/>
              </a:ext>
            </a:extLst>
          </p:cNvPr>
          <p:cNvSpPr txBox="1"/>
          <p:nvPr/>
        </p:nvSpPr>
        <p:spPr>
          <a:xfrm>
            <a:off x="434000" y="1908945"/>
            <a:ext cx="5770849" cy="3914012"/>
          </a:xfrm>
          <a:prstGeom prst="rect">
            <a:avLst/>
          </a:prstGeom>
          <a:noFill/>
        </p:spPr>
        <p:txBody>
          <a:bodyPr wrap="square" lIns="0" tIns="0" rIns="0" bIns="0" rtlCol="0" anchor="t">
            <a:noAutofit/>
          </a:bodyPr>
          <a:lstStyle/>
          <a:p>
            <a:pPr defTabSz="228600">
              <a:spcAft>
                <a:spcPts val="1200"/>
              </a:spcAft>
            </a:pPr>
            <a:r>
              <a:rPr lang="en-US" sz="1550" noProof="0">
                <a:solidFill>
                  <a:srgbClr val="002060"/>
                </a:solidFill>
                <a:latin typeface="Arial"/>
                <a:cs typeface="Calibri"/>
              </a:rPr>
              <a:t>Please note the following while reviewing this form:</a:t>
            </a:r>
            <a:r>
              <a:rPr lang="en-US" sz="1550">
                <a:solidFill>
                  <a:srgbClr val="002060"/>
                </a:solidFill>
                <a:latin typeface="Arial"/>
                <a:cs typeface="Calibri"/>
              </a:rPr>
              <a:t> </a:t>
            </a:r>
            <a:endParaRPr lang="en-US" sz="1550" noProof="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sz="1550" b="1" noProof="0">
                <a:solidFill>
                  <a:srgbClr val="002060"/>
                </a:solidFill>
                <a:latin typeface="Arial"/>
                <a:cs typeface="Calibri"/>
              </a:rPr>
              <a:t>“CTRL” + select </a:t>
            </a:r>
            <a:r>
              <a:rPr lang="en-US" sz="1550" noProof="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sz="1550" b="1" i="0" u="none" strike="noStrike" kern="1200" cap="none" spc="0" normalizeH="0" baseline="0" noProof="0">
                <a:ln>
                  <a:noFill/>
                </a:ln>
                <a:solidFill>
                  <a:srgbClr val="002060"/>
                </a:solidFill>
                <a:effectLst/>
                <a:uLnTx/>
                <a:uFillTx/>
                <a:latin typeface="Arial"/>
                <a:cs typeface="Calibri"/>
              </a:rPr>
              <a:t>VA File Numbers </a:t>
            </a:r>
            <a:r>
              <a:rPr kumimoji="0" lang="en-US" sz="1550" b="0" i="0" u="none" strike="noStrike" kern="1200" cap="none" spc="0" normalizeH="0" baseline="0" noProof="0">
                <a:ln>
                  <a:noFill/>
                </a:ln>
                <a:solidFill>
                  <a:srgbClr val="002060"/>
                </a:solidFill>
                <a:effectLst/>
                <a:uLnTx/>
                <a:uFillTx/>
                <a:latin typeface="Arial"/>
                <a:ea typeface="MS Mincho"/>
                <a:cs typeface="Calibri"/>
              </a:rPr>
              <a:t>(Box 2 on 22-1999)</a:t>
            </a:r>
            <a:r>
              <a:rPr kumimoji="0" lang="en-US" sz="1550" b="1" i="0" u="none" strike="noStrike" kern="1200" cap="none" spc="0" normalizeH="0" baseline="0" noProof="0">
                <a:ln>
                  <a:noFill/>
                </a:ln>
                <a:solidFill>
                  <a:srgbClr val="002060"/>
                </a:solidFill>
                <a:effectLst/>
                <a:uLnTx/>
                <a:uFillTx/>
                <a:latin typeface="Arial"/>
                <a:cs typeface="Calibri"/>
              </a:rPr>
              <a:t> </a:t>
            </a:r>
            <a:r>
              <a:rPr kumimoji="0" lang="en-US" sz="1550" b="0" i="0" u="none" strike="noStrike" kern="1200" cap="none" spc="0" normalizeH="0" baseline="0" noProof="0">
                <a:ln>
                  <a:noFill/>
                </a:ln>
                <a:solidFill>
                  <a:srgbClr val="002060"/>
                </a:solidFill>
                <a:effectLst/>
                <a:uLnTx/>
                <a:uFillTx/>
                <a:latin typeface="Arial"/>
                <a:cs typeface="Calibri"/>
              </a:rPr>
              <a:t>are only </a:t>
            </a:r>
            <a:r>
              <a:rPr kumimoji="0" lang="en-US" sz="1550"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sz="155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1550">
                <a:solidFill>
                  <a:srgbClr val="002060"/>
                </a:solidFill>
                <a:latin typeface="Arial"/>
                <a:cs typeface="Calibri"/>
              </a:rPr>
              <a:t> </a:t>
            </a:r>
            <a:endParaRPr lang="en-US" sz="155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5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1550" b="0" i="0" u="none" strike="noStrike" kern="1200" cap="none" spc="0" normalizeH="0" baseline="0" noProof="0">
                <a:ln>
                  <a:noFill/>
                </a:ln>
                <a:solidFill>
                  <a:srgbClr val="002060"/>
                </a:solidFill>
                <a:effectLst/>
                <a:uLnTx/>
                <a:uFillTx/>
                <a:latin typeface="Arial"/>
                <a:ea typeface="MS Mincho"/>
                <a:cs typeface="Calibri"/>
              </a:rPr>
              <a:t>(Box 4 on 22-1999)</a:t>
            </a:r>
            <a:r>
              <a:rPr kumimoji="0" lang="en-US" sz="1550" b="1" i="0" u="none" strike="noStrike" kern="1200" cap="none" spc="0" normalizeH="0" baseline="0" noProof="0">
                <a:ln>
                  <a:noFill/>
                </a:ln>
                <a:solidFill>
                  <a:srgbClr val="002060"/>
                </a:solidFill>
                <a:effectLst/>
                <a:uLnTx/>
                <a:uFillTx/>
                <a:latin typeface="Arial"/>
                <a:ea typeface="MS Mincho"/>
                <a:cs typeface="Calibri"/>
              </a:rPr>
              <a:t> </a:t>
            </a:r>
            <a:r>
              <a:rPr kumimoji="0" lang="en-US" sz="1550"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sz="1550">
              <a:solidFill>
                <a:srgbClr val="002060"/>
              </a:solidFill>
              <a:latin typeface="Arial"/>
              <a:ea typeface="MS Mincho"/>
              <a:cs typeface="Calibri"/>
            </a:endParaRPr>
          </a:p>
          <a:p>
            <a:pPr marL="342900" indent="-342900" defTabSz="228600">
              <a:spcAft>
                <a:spcPts val="1200"/>
              </a:spcAft>
              <a:buFont typeface="Arial" panose="020B0604020202020204" pitchFamily="34" charset="0"/>
              <a:buChar char="•"/>
            </a:pPr>
            <a:r>
              <a:rPr lang="en-US" sz="1550">
                <a:solidFill>
                  <a:srgbClr val="002060"/>
                </a:solidFill>
                <a:latin typeface="Arial"/>
                <a:ea typeface="MS Mincho"/>
                <a:cs typeface="Calibri"/>
              </a:rPr>
              <a:t>Yellow Ribbon and % eligibility is shown on the Benefits tab of a Student’s Profile and is inputted by VA. If the student is 100% eligible, the SCO can select </a:t>
            </a:r>
            <a:r>
              <a:rPr lang="en-US" sz="1550" b="1">
                <a:solidFill>
                  <a:srgbClr val="002060"/>
                </a:solidFill>
                <a:latin typeface="Arial"/>
                <a:ea typeface="MS Mincho"/>
                <a:cs typeface="Calibri"/>
              </a:rPr>
              <a:t>Yellow Ribbon Recipient </a:t>
            </a:r>
            <a:r>
              <a:rPr lang="en-US" sz="1550">
                <a:solidFill>
                  <a:srgbClr val="002060"/>
                </a:solidFill>
                <a:latin typeface="Arial"/>
                <a:ea typeface="MS Mincho"/>
                <a:cs typeface="Calibri"/>
              </a:rPr>
              <a:t>(Box 7b and 12 on 22-1999)</a:t>
            </a:r>
            <a:r>
              <a:rPr lang="en-US" sz="1550" b="1">
                <a:solidFill>
                  <a:srgbClr val="002060"/>
                </a:solidFill>
                <a:latin typeface="Arial"/>
                <a:ea typeface="MS Mincho"/>
                <a:cs typeface="Calibri"/>
              </a:rPr>
              <a:t> </a:t>
            </a:r>
            <a:r>
              <a:rPr lang="en-US" sz="1550">
                <a:solidFill>
                  <a:srgbClr val="002060"/>
                </a:solidFill>
                <a:latin typeface="Arial"/>
                <a:ea typeface="MS Mincho"/>
                <a:cs typeface="Calibri"/>
              </a:rPr>
              <a:t>when creating an enrollment. Yellow ribbon is only applicable to NCD students at IHL facilities.  </a:t>
            </a:r>
            <a:r>
              <a:rPr lang="en-US" sz="1550">
                <a:solidFill>
                  <a:srgbClr val="000000"/>
                </a:solidFill>
                <a:latin typeface="Calibri"/>
                <a:ea typeface="MS Mincho"/>
                <a:cs typeface="Calibri"/>
              </a:rPr>
              <a:t> </a:t>
            </a:r>
            <a:endParaRPr lang="en-US" sz="1550" b="0" i="0" u="none" strike="noStrike" kern="1200" cap="none" spc="0" normalizeH="0" baseline="0" noProof="0">
              <a:ln>
                <a:noFill/>
              </a:ln>
              <a:solidFill>
                <a:srgbClr val="000000"/>
              </a:solidFill>
              <a:effectLst/>
              <a:uLnTx/>
              <a:uFillTx/>
              <a:latin typeface="Calibri" panose="020F0502020204030204" pitchFamily="34" charset="0"/>
              <a:ea typeface="MS Mincho"/>
              <a:cs typeface="Calibri" panose="020F0502020204030204" pitchFamily="34" charset="0"/>
            </a:endParaRPr>
          </a:p>
          <a:p>
            <a:pPr marL="342900" indent="-342900" defTabSz="228600">
              <a:spcAft>
                <a:spcPts val="1200"/>
              </a:spcAft>
              <a:buFont typeface="Arial" panose="020B0604020202020204" pitchFamily="34" charset="0"/>
              <a:buChar char="•"/>
            </a:pPr>
            <a:endParaRPr lang="en-US" sz="1600" b="0" i="0" u="none" strike="noStrike" kern="1200" cap="none" spc="0" normalizeH="0" baseline="0" noProof="0">
              <a:ln>
                <a:noFill/>
              </a:ln>
              <a:solidFill>
                <a:srgbClr val="002060"/>
              </a:solidFill>
              <a:effectLst/>
              <a:uLnTx/>
              <a:uFillTx/>
              <a:latin typeface="Arial"/>
              <a:ea typeface="MS Mincho"/>
              <a:cs typeface="Calibri" panose="020F0502020204030204" pitchFamily="34" charset="0"/>
            </a:endParaRPr>
          </a:p>
          <a:p>
            <a:pPr defTabSz="228600">
              <a:spcAft>
                <a:spcPts val="1200"/>
              </a:spcAft>
            </a:pPr>
            <a:endParaRPr kumimoji="0" lang="en-US" sz="2000" b="0" i="0" u="none" strike="noStrike" kern="1200" cap="none" spc="0" normalizeH="0" baseline="0" noProof="0">
              <a:ln>
                <a:noFill/>
              </a:ln>
              <a:effectLst/>
              <a:highlight>
                <a:srgbClr val="FFFF00"/>
              </a:highlight>
              <a:uLnTx/>
              <a:uFillTx/>
              <a:latin typeface="Calibri" panose="020F0502020204030204" pitchFamily="34" charset="0"/>
              <a:ea typeface="MS Mincho"/>
              <a:cs typeface="Calibri" panose="020F0502020204030204" pitchFamily="34" charset="0"/>
            </a:endParaRPr>
          </a:p>
        </p:txBody>
      </p:sp>
      <p:pic>
        <p:nvPicPr>
          <p:cNvPr id="19" name="Picture 18">
            <a:extLst>
              <a:ext uri="{FF2B5EF4-FFF2-40B4-BE49-F238E27FC236}">
                <a16:creationId xmlns:a16="http://schemas.microsoft.com/office/drawing/2014/main" id="{37A5559B-D1E5-21A6-4342-5DC302F1D089}"/>
              </a:ext>
              <a:ext uri="{C183D7F6-B498-43B3-948B-1728B52AA6E4}">
                <adec:decorative xmlns:adec="http://schemas.microsoft.com/office/drawing/2017/decorative" val="1"/>
              </a:ext>
            </a:extLst>
          </p:cNvPr>
          <p:cNvPicPr>
            <a:picLocks noChangeAspect="1"/>
          </p:cNvPicPr>
          <p:nvPr/>
        </p:nvPicPr>
        <p:blipFill rotWithShape="1">
          <a:blip r:embed="rId2"/>
          <a:srcRect l="1830" t="4515" r="2671" b="1257"/>
          <a:stretch/>
        </p:blipFill>
        <p:spPr>
          <a:xfrm>
            <a:off x="6438900" y="80020"/>
            <a:ext cx="5657850" cy="6501755"/>
          </a:xfrm>
          <a:prstGeom prst="rect">
            <a:avLst/>
          </a:prstGeom>
        </p:spPr>
      </p:pic>
      <p:sp>
        <p:nvSpPr>
          <p:cNvPr id="7" name="Rectangle 6">
            <a:extLst>
              <a:ext uri="{FF2B5EF4-FFF2-40B4-BE49-F238E27FC236}">
                <a16:creationId xmlns:a16="http://schemas.microsoft.com/office/drawing/2014/main" id="{89321219-4EF0-061D-31E3-6AA05CEED175}"/>
              </a:ext>
              <a:ext uri="{C183D7F6-B498-43B3-948B-1728B52AA6E4}">
                <adec:decorative xmlns:adec="http://schemas.microsoft.com/office/drawing/2017/decorative" val="1"/>
              </a:ext>
            </a:extLst>
          </p:cNvPr>
          <p:cNvSpPr/>
          <p:nvPr/>
        </p:nvSpPr>
        <p:spPr>
          <a:xfrm>
            <a:off x="6491226" y="577648"/>
            <a:ext cx="3123596" cy="52773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D1E93A9-19F4-5950-6DA9-DC902B614B2B}"/>
              </a:ext>
              <a:ext uri="{C183D7F6-B498-43B3-948B-1728B52AA6E4}">
                <adec:decorative xmlns:adec="http://schemas.microsoft.com/office/drawing/2017/decorative" val="1"/>
              </a:ext>
            </a:extLst>
          </p:cNvPr>
          <p:cNvSpPr/>
          <p:nvPr/>
        </p:nvSpPr>
        <p:spPr>
          <a:xfrm>
            <a:off x="6507731" y="1105382"/>
            <a:ext cx="3110707" cy="81940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A8D445-D129-3DB7-8764-B0B4D689E055}"/>
              </a:ext>
              <a:ext uri="{C183D7F6-B498-43B3-948B-1728B52AA6E4}">
                <adec:decorative xmlns:adec="http://schemas.microsoft.com/office/drawing/2017/decorative" val="1"/>
              </a:ext>
            </a:extLst>
          </p:cNvPr>
          <p:cNvSpPr/>
          <p:nvPr/>
        </p:nvSpPr>
        <p:spPr>
          <a:xfrm>
            <a:off x="9634943" y="577648"/>
            <a:ext cx="2446488" cy="111645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208400A-5232-363D-4A3B-26E92F5185E3}"/>
              </a:ext>
              <a:ext uri="{C183D7F6-B498-43B3-948B-1728B52AA6E4}">
                <adec:decorative xmlns:adec="http://schemas.microsoft.com/office/drawing/2017/decorative" val="1"/>
              </a:ext>
            </a:extLst>
          </p:cNvPr>
          <p:cNvSpPr/>
          <p:nvPr/>
        </p:nvSpPr>
        <p:spPr>
          <a:xfrm>
            <a:off x="6491225" y="2065729"/>
            <a:ext cx="1160555" cy="989531"/>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D54BCC3-1787-1E34-EE03-69C7B9B731AD}"/>
              </a:ext>
              <a:ext uri="{C183D7F6-B498-43B3-948B-1728B52AA6E4}">
                <adec:decorative xmlns:adec="http://schemas.microsoft.com/office/drawing/2017/decorative" val="1"/>
              </a:ext>
            </a:extLst>
          </p:cNvPr>
          <p:cNvSpPr/>
          <p:nvPr/>
        </p:nvSpPr>
        <p:spPr>
          <a:xfrm>
            <a:off x="9614822" y="2071709"/>
            <a:ext cx="643310" cy="977570"/>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E3D8379-4D45-C34F-AF04-D750E7A37363}"/>
              </a:ext>
              <a:ext uri="{C183D7F6-B498-43B3-948B-1728B52AA6E4}">
                <adec:decorative xmlns:adec="http://schemas.microsoft.com/office/drawing/2017/decorative" val="1"/>
              </a:ext>
            </a:extLst>
          </p:cNvPr>
          <p:cNvSpPr/>
          <p:nvPr/>
        </p:nvSpPr>
        <p:spPr>
          <a:xfrm>
            <a:off x="7704105" y="2083411"/>
            <a:ext cx="1877136" cy="954166"/>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2CA9952-8F7B-F67B-BC2C-BA309A13B527}"/>
              </a:ext>
              <a:ext uri="{C183D7F6-B498-43B3-948B-1728B52AA6E4}">
                <adec:decorative xmlns:adec="http://schemas.microsoft.com/office/drawing/2017/decorative" val="1"/>
              </a:ext>
            </a:extLst>
          </p:cNvPr>
          <p:cNvSpPr/>
          <p:nvPr/>
        </p:nvSpPr>
        <p:spPr>
          <a:xfrm>
            <a:off x="6499264" y="3065103"/>
            <a:ext cx="1160555" cy="767199"/>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95F9279-6929-CE96-9C29-E9656A138BD7}"/>
              </a:ext>
              <a:ext uri="{C183D7F6-B498-43B3-948B-1728B52AA6E4}">
                <adec:decorative xmlns:adec="http://schemas.microsoft.com/office/drawing/2017/decorative" val="1"/>
              </a:ext>
            </a:extLst>
          </p:cNvPr>
          <p:cNvSpPr/>
          <p:nvPr/>
        </p:nvSpPr>
        <p:spPr>
          <a:xfrm>
            <a:off x="6480936" y="4992334"/>
            <a:ext cx="5590691" cy="29933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A0BFCBF-B67A-9D65-2F86-F22E6C629452}"/>
              </a:ext>
              <a:ext uri="{C183D7F6-B498-43B3-948B-1728B52AA6E4}">
                <adec:decorative xmlns:adec="http://schemas.microsoft.com/office/drawing/2017/decorative" val="1"/>
              </a:ext>
            </a:extLst>
          </p:cNvPr>
          <p:cNvSpPr/>
          <p:nvPr/>
        </p:nvSpPr>
        <p:spPr>
          <a:xfrm>
            <a:off x="6472479" y="5822957"/>
            <a:ext cx="5590691" cy="411741"/>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Paper 22-1999 Side B Form with highlighted fields. Fields are highlighted according to whether they align to the Submitting an Enrollment process, Creating a Student process, or both in Enrollment Manager. Submitting Enrollments fields are highlighted and illustrated by callout numbers of 1,2,3,4,5,6, and 7. &#10;&#10;The first one is a green circle with a &quot;1&quot; in the middle.">
            <a:extLst>
              <a:ext uri="{FF2B5EF4-FFF2-40B4-BE49-F238E27FC236}">
                <a16:creationId xmlns:a16="http://schemas.microsoft.com/office/drawing/2014/main" id="{23928608-E00E-4E85-D614-674B6C926CBC}"/>
              </a:ext>
            </a:extLst>
          </p:cNvPr>
          <p:cNvGrpSpPr/>
          <p:nvPr/>
        </p:nvGrpSpPr>
        <p:grpSpPr>
          <a:xfrm>
            <a:off x="8247608" y="671075"/>
            <a:ext cx="434307" cy="434307"/>
            <a:chOff x="8554625" y="-545463"/>
            <a:chExt cx="434307" cy="434307"/>
          </a:xfrm>
        </p:grpSpPr>
        <p:sp>
          <p:nvSpPr>
            <p:cNvPr id="8" name="Oval 7">
              <a:extLst>
                <a:ext uri="{FF2B5EF4-FFF2-40B4-BE49-F238E27FC236}">
                  <a16:creationId xmlns:a16="http://schemas.microsoft.com/office/drawing/2014/main" id="{015C4FB4-DED0-3F4E-79EF-484CD05CCE4D}"/>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dge 1 with solid fill">
              <a:hlinkClick r:id="rId3" action="ppaction://hlinksldjump"/>
              <a:extLst>
                <a:ext uri="{FF2B5EF4-FFF2-40B4-BE49-F238E27FC236}">
                  <a16:creationId xmlns:a16="http://schemas.microsoft.com/office/drawing/2014/main" id="{8812ED5B-B330-F62E-E8A3-2BEDC183D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grpSp>
        <p:nvGrpSpPr>
          <p:cNvPr id="18" name="Group 17" descr="Green circle with a &quot;2&quot; in the middle.">
            <a:extLst>
              <a:ext uri="{FF2B5EF4-FFF2-40B4-BE49-F238E27FC236}">
                <a16:creationId xmlns:a16="http://schemas.microsoft.com/office/drawing/2014/main" id="{CA65045C-D758-A1C4-431A-8579512D4878}"/>
              </a:ext>
            </a:extLst>
          </p:cNvPr>
          <p:cNvGrpSpPr/>
          <p:nvPr/>
        </p:nvGrpSpPr>
        <p:grpSpPr>
          <a:xfrm>
            <a:off x="6861041" y="2627474"/>
            <a:ext cx="436999" cy="436999"/>
            <a:chOff x="10349594" y="-524906"/>
            <a:chExt cx="436999" cy="436999"/>
          </a:xfrm>
        </p:grpSpPr>
        <p:sp>
          <p:nvSpPr>
            <p:cNvPr id="20" name="Oval 19">
              <a:extLst>
                <a:ext uri="{FF2B5EF4-FFF2-40B4-BE49-F238E27FC236}">
                  <a16:creationId xmlns:a16="http://schemas.microsoft.com/office/drawing/2014/main" id="{29958E9D-1360-03AC-8DAA-85B1E611B837}"/>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Badge with solid fill">
              <a:hlinkClick r:id="rId6" action="ppaction://hlinksldjump"/>
              <a:extLst>
                <a:ext uri="{FF2B5EF4-FFF2-40B4-BE49-F238E27FC236}">
                  <a16:creationId xmlns:a16="http://schemas.microsoft.com/office/drawing/2014/main" id="{6C513B54-6C42-723B-A779-DE91BBF53E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49594" y="-524906"/>
              <a:ext cx="436999" cy="436999"/>
            </a:xfrm>
            <a:prstGeom prst="rect">
              <a:avLst/>
            </a:prstGeom>
          </p:spPr>
        </p:pic>
      </p:grpSp>
      <p:grpSp>
        <p:nvGrpSpPr>
          <p:cNvPr id="50" name="Group 49" descr="Green circle with a &quot;3&quot; in the middle.">
            <a:extLst>
              <a:ext uri="{FF2B5EF4-FFF2-40B4-BE49-F238E27FC236}">
                <a16:creationId xmlns:a16="http://schemas.microsoft.com/office/drawing/2014/main" id="{AEF910B6-3105-47BF-D22D-506ECB9C2676}"/>
              </a:ext>
            </a:extLst>
          </p:cNvPr>
          <p:cNvGrpSpPr/>
          <p:nvPr/>
        </p:nvGrpSpPr>
        <p:grpSpPr>
          <a:xfrm>
            <a:off x="8206408" y="2641067"/>
            <a:ext cx="436999" cy="436999"/>
            <a:chOff x="8612692" y="-402419"/>
            <a:chExt cx="436999" cy="436999"/>
          </a:xfrm>
        </p:grpSpPr>
        <p:sp>
          <p:nvSpPr>
            <p:cNvPr id="51" name="Oval 50">
              <a:extLst>
                <a:ext uri="{FF2B5EF4-FFF2-40B4-BE49-F238E27FC236}">
                  <a16:creationId xmlns:a16="http://schemas.microsoft.com/office/drawing/2014/main" id="{1EA00BF3-00C0-C5ED-1FCD-5E36F79553BF}"/>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Badge 3 with solid fill">
              <a:hlinkClick r:id="rId6" action="ppaction://hlinksldjump"/>
              <a:extLst>
                <a:ext uri="{FF2B5EF4-FFF2-40B4-BE49-F238E27FC236}">
                  <a16:creationId xmlns:a16="http://schemas.microsoft.com/office/drawing/2014/main" id="{51B5236B-868F-4687-D13B-C8C11354BA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2692" y="-402419"/>
              <a:ext cx="436999" cy="436999"/>
            </a:xfrm>
            <a:prstGeom prst="rect">
              <a:avLst/>
            </a:prstGeom>
          </p:spPr>
        </p:pic>
      </p:grpSp>
      <p:grpSp>
        <p:nvGrpSpPr>
          <p:cNvPr id="22" name="Number 4" descr="Green circle with a &quot;4&quot; in the middle.">
            <a:extLst>
              <a:ext uri="{FF2B5EF4-FFF2-40B4-BE49-F238E27FC236}">
                <a16:creationId xmlns:a16="http://schemas.microsoft.com/office/drawing/2014/main" id="{06A7A3DD-AC40-2E34-6304-4E90A2C281BA}"/>
              </a:ext>
            </a:extLst>
          </p:cNvPr>
          <p:cNvGrpSpPr/>
          <p:nvPr/>
        </p:nvGrpSpPr>
        <p:grpSpPr>
          <a:xfrm>
            <a:off x="9717977" y="2612280"/>
            <a:ext cx="436999" cy="436999"/>
            <a:chOff x="6941171" y="-523481"/>
            <a:chExt cx="436999" cy="436999"/>
          </a:xfrm>
        </p:grpSpPr>
        <p:sp>
          <p:nvSpPr>
            <p:cNvPr id="23" name="Oval 22">
              <a:extLst>
                <a:ext uri="{FF2B5EF4-FFF2-40B4-BE49-F238E27FC236}">
                  <a16:creationId xmlns:a16="http://schemas.microsoft.com/office/drawing/2014/main" id="{3A27D145-7237-EBD3-FDCD-6E0AE7897C32}"/>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DC1B014-2A2B-A67B-C380-CBF893536A26}"/>
                </a:ext>
              </a:extLst>
            </p:cNvPr>
            <p:cNvGrpSpPr/>
            <p:nvPr/>
          </p:nvGrpSpPr>
          <p:grpSpPr>
            <a:xfrm>
              <a:off x="6941171" y="-523481"/>
              <a:ext cx="436999" cy="436999"/>
              <a:chOff x="6941171" y="-523481"/>
              <a:chExt cx="436999" cy="436999"/>
            </a:xfrm>
          </p:grpSpPr>
          <p:sp>
            <p:nvSpPr>
              <p:cNvPr id="25" name="Oval 24">
                <a:extLst>
                  <a:ext uri="{FF2B5EF4-FFF2-40B4-BE49-F238E27FC236}">
                    <a16:creationId xmlns:a16="http://schemas.microsoft.com/office/drawing/2014/main" id="{D975F039-4436-99C9-6BE0-3B377B96FE11}"/>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Badge 4 with solid fill">
                <a:hlinkClick r:id="rId6" action="ppaction://hlinksldjump"/>
                <a:extLst>
                  <a:ext uri="{FF2B5EF4-FFF2-40B4-BE49-F238E27FC236}">
                    <a16:creationId xmlns:a16="http://schemas.microsoft.com/office/drawing/2014/main" id="{5F858049-8CC7-6643-6EC2-4CAA6FDC0C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1171" y="-523481"/>
                <a:ext cx="436999" cy="436999"/>
              </a:xfrm>
              <a:prstGeom prst="rect">
                <a:avLst/>
              </a:prstGeom>
            </p:spPr>
          </p:pic>
        </p:grpSp>
      </p:grpSp>
      <p:grpSp>
        <p:nvGrpSpPr>
          <p:cNvPr id="40" name="Number 5" descr="Green circle with a &quot;5&quot; in the middle.">
            <a:extLst>
              <a:ext uri="{FF2B5EF4-FFF2-40B4-BE49-F238E27FC236}">
                <a16:creationId xmlns:a16="http://schemas.microsoft.com/office/drawing/2014/main" id="{1C20B09F-D34A-D4F2-F35E-88400A56FFA3}"/>
              </a:ext>
            </a:extLst>
          </p:cNvPr>
          <p:cNvGrpSpPr/>
          <p:nvPr/>
        </p:nvGrpSpPr>
        <p:grpSpPr>
          <a:xfrm>
            <a:off x="6832410" y="3407718"/>
            <a:ext cx="436999" cy="436999"/>
            <a:chOff x="8112325" y="-568256"/>
            <a:chExt cx="436999" cy="436999"/>
          </a:xfrm>
        </p:grpSpPr>
        <p:sp>
          <p:nvSpPr>
            <p:cNvPr id="41" name="TextBox 40">
              <a:extLst>
                <a:ext uri="{FF2B5EF4-FFF2-40B4-BE49-F238E27FC236}">
                  <a16:creationId xmlns:a16="http://schemas.microsoft.com/office/drawing/2014/main" id="{591085D3-C07F-92C1-F9CF-1D2306A3D698}"/>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42" name="Oval 41">
              <a:extLst>
                <a:ext uri="{FF2B5EF4-FFF2-40B4-BE49-F238E27FC236}">
                  <a16:creationId xmlns:a16="http://schemas.microsoft.com/office/drawing/2014/main" id="{257FF486-2A80-CD42-3AAC-7E10C5438F3F}"/>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Badge 5 with solid fill">
              <a:hlinkClick r:id="rId13" action="ppaction://hlinksldjump"/>
              <a:extLst>
                <a:ext uri="{FF2B5EF4-FFF2-40B4-BE49-F238E27FC236}">
                  <a16:creationId xmlns:a16="http://schemas.microsoft.com/office/drawing/2014/main" id="{34AD20B3-312C-76C5-028D-10A5ACE17B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12325" y="-568256"/>
              <a:ext cx="436999" cy="436999"/>
            </a:xfrm>
            <a:prstGeom prst="rect">
              <a:avLst/>
            </a:prstGeom>
          </p:spPr>
        </p:pic>
      </p:grpSp>
      <p:grpSp>
        <p:nvGrpSpPr>
          <p:cNvPr id="44" name="Group 43" descr="Green circle with a &quot;6&quot; in the middle.">
            <a:extLst>
              <a:ext uri="{FF2B5EF4-FFF2-40B4-BE49-F238E27FC236}">
                <a16:creationId xmlns:a16="http://schemas.microsoft.com/office/drawing/2014/main" id="{AFCE996B-37F6-C59C-145E-35D4E57B52A7}"/>
              </a:ext>
            </a:extLst>
          </p:cNvPr>
          <p:cNvGrpSpPr/>
          <p:nvPr/>
        </p:nvGrpSpPr>
        <p:grpSpPr>
          <a:xfrm>
            <a:off x="8547424" y="4964807"/>
            <a:ext cx="436999" cy="436999"/>
            <a:chOff x="5731220" y="-598616"/>
            <a:chExt cx="436999" cy="436999"/>
          </a:xfrm>
        </p:grpSpPr>
        <p:sp>
          <p:nvSpPr>
            <p:cNvPr id="45" name="Oval 44">
              <a:extLst>
                <a:ext uri="{FF2B5EF4-FFF2-40B4-BE49-F238E27FC236}">
                  <a16:creationId xmlns:a16="http://schemas.microsoft.com/office/drawing/2014/main" id="{3BC78909-5E88-662E-A2B9-F7926091AA6B}"/>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Badge 6 with solid fill">
              <a:hlinkClick r:id="rId13" action="ppaction://hlinksldjump"/>
              <a:extLst>
                <a:ext uri="{FF2B5EF4-FFF2-40B4-BE49-F238E27FC236}">
                  <a16:creationId xmlns:a16="http://schemas.microsoft.com/office/drawing/2014/main" id="{4E49C07C-F8FB-549C-5310-F0F289162E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31220" y="-598616"/>
              <a:ext cx="436999" cy="436999"/>
            </a:xfrm>
            <a:prstGeom prst="rect">
              <a:avLst/>
            </a:prstGeom>
          </p:spPr>
        </p:pic>
      </p:grpSp>
      <p:grpSp>
        <p:nvGrpSpPr>
          <p:cNvPr id="47" name="Group 46" descr="Green circle with a &quot;7&quot; in the middle.">
            <a:extLst>
              <a:ext uri="{FF2B5EF4-FFF2-40B4-BE49-F238E27FC236}">
                <a16:creationId xmlns:a16="http://schemas.microsoft.com/office/drawing/2014/main" id="{CD1B4A25-FFCB-2FC7-AE64-576134CAB5E9}"/>
              </a:ext>
            </a:extLst>
          </p:cNvPr>
          <p:cNvGrpSpPr/>
          <p:nvPr/>
        </p:nvGrpSpPr>
        <p:grpSpPr>
          <a:xfrm>
            <a:off x="9251424" y="5896166"/>
            <a:ext cx="434308" cy="434308"/>
            <a:chOff x="4071485" y="-579295"/>
            <a:chExt cx="434308" cy="434308"/>
          </a:xfrm>
        </p:grpSpPr>
        <p:sp>
          <p:nvSpPr>
            <p:cNvPr id="48" name="Oval 47">
              <a:extLst>
                <a:ext uri="{FF2B5EF4-FFF2-40B4-BE49-F238E27FC236}">
                  <a16:creationId xmlns:a16="http://schemas.microsoft.com/office/drawing/2014/main" id="{59738A14-5682-5C28-B42B-DE34675C3EC9}"/>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Badge 7 with solid fill">
              <a:hlinkClick r:id="rId13" action="ppaction://hlinksldjump"/>
              <a:extLst>
                <a:ext uri="{FF2B5EF4-FFF2-40B4-BE49-F238E27FC236}">
                  <a16:creationId xmlns:a16="http://schemas.microsoft.com/office/drawing/2014/main" id="{9054612C-45C4-9ECA-C5B3-48FC50D1CB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71485" y="-579295"/>
              <a:ext cx="434308" cy="434308"/>
            </a:xfrm>
            <a:prstGeom prst="rect">
              <a:avLst/>
            </a:prstGeom>
          </p:spPr>
        </p:pic>
      </p:grpSp>
      <p:sp>
        <p:nvSpPr>
          <p:cNvPr id="13" name="Rectangle: Rounded Corners 3" descr="Return to table of contents button.">
            <a:hlinkClick r:id="rId20" action="ppaction://hlinksldjump"/>
            <a:extLst>
              <a:ext uri="{FF2B5EF4-FFF2-40B4-BE49-F238E27FC236}">
                <a16:creationId xmlns:a16="http://schemas.microsoft.com/office/drawing/2014/main" id="{ECAF60E6-8310-4F9F-50E7-76B1F05768E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0"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9" name="Rectangle: Rounded Corners 3" descr="Return to Start of NCD button.">
            <a:hlinkClick r:id="rId21" action="ppaction://hlinksldjump"/>
            <a:extLst>
              <a:ext uri="{FF2B5EF4-FFF2-40B4-BE49-F238E27FC236}">
                <a16:creationId xmlns:a16="http://schemas.microsoft.com/office/drawing/2014/main" id="{94E71A1D-4E00-1EB1-5464-7F5440CB1C15}"/>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0"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119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94E4679-95DE-A398-7264-6B0C4143B8EA}"/>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NCD: EM View </a:t>
            </a:r>
            <a:r>
              <a:rPr lang="en-US" sz="2800" baseline="0">
                <a:solidFill>
                  <a:srgbClr val="002060"/>
                </a:solidFill>
                <a:latin typeface="Arial"/>
                <a:cs typeface="Calibri"/>
              </a:rPr>
              <a:t>of Adding an Enrollment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5" name="TextBox 4">
            <a:extLst>
              <a:ext uri="{FF2B5EF4-FFF2-40B4-BE49-F238E27FC236}">
                <a16:creationId xmlns:a16="http://schemas.microsoft.com/office/drawing/2014/main" id="{6C8BFF49-836C-19A8-181E-99A522F0CA4B}"/>
              </a:ext>
            </a:extLst>
          </p:cNvPr>
          <p:cNvSpPr txBox="1"/>
          <p:nvPr/>
        </p:nvSpPr>
        <p:spPr>
          <a:xfrm>
            <a:off x="298174" y="583623"/>
            <a:ext cx="11692737" cy="625743"/>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a:t>
            </a:r>
            <a:r>
              <a:rPr lang="en-US" sz="2000">
                <a:solidFill>
                  <a:srgbClr val="002060"/>
                </a:solidFill>
                <a:latin typeface="Arial"/>
                <a:cs typeface="Calibri"/>
              </a:rPr>
              <a:t>. </a:t>
            </a:r>
            <a:endParaRPr kumimoji="0" lang="en-US" sz="2000" b="0" i="0" u="none" strike="noStrike" kern="1200" cap="none" spc="0" normalizeH="0" baseline="0" noProof="0">
              <a:ln>
                <a:noFill/>
              </a:ln>
              <a:solidFill>
                <a:srgbClr val="002060"/>
              </a:solidFill>
              <a:effectLst/>
              <a:uLnTx/>
              <a:uFillTx/>
              <a:latin typeface="Arial"/>
              <a:cs typeface="Calibri"/>
            </a:endParaRPr>
          </a:p>
        </p:txBody>
      </p:sp>
      <p:sp>
        <p:nvSpPr>
          <p:cNvPr id="12" name="TextBox 11">
            <a:extLst>
              <a:ext uri="{FF2B5EF4-FFF2-40B4-BE49-F238E27FC236}">
                <a16:creationId xmlns:a16="http://schemas.microsoft.com/office/drawing/2014/main" id="{70B5CEC7-502E-9242-DA48-1D24153746CA}"/>
              </a:ext>
            </a:extLst>
          </p:cNvPr>
          <p:cNvSpPr txBox="1"/>
          <p:nvPr/>
        </p:nvSpPr>
        <p:spPr>
          <a:xfrm>
            <a:off x="549061" y="1461436"/>
            <a:ext cx="4252125" cy="790575"/>
          </a:xfrm>
          <a:prstGeom prst="rect">
            <a:avLst/>
          </a:prstGeom>
          <a:noFill/>
        </p:spPr>
        <p:txBody>
          <a:bodyPr wrap="square" lIns="0" tIns="0" rIns="0" bIns="0" rtlCol="0">
            <a:noAutofit/>
          </a:bodyPr>
          <a:lstStyle/>
          <a:p>
            <a:pPr algn="l" defTabSz="228600">
              <a:spcAft>
                <a:spcPts val="1200"/>
              </a:spcAft>
            </a:pPr>
            <a:r>
              <a:rPr kumimoji="0" lang="en-US" sz="2000" b="0" i="0" u="none" strike="noStrike" kern="1200" cap="none" spc="0" normalizeH="0" baseline="0" noProof="0">
                <a:ln>
                  <a:noFill/>
                </a:ln>
                <a:solidFill>
                  <a:srgbClr val="002060"/>
                </a:solidFill>
                <a:effectLst/>
                <a:uLnTx/>
                <a:uFillTx/>
                <a:latin typeface="Arial"/>
                <a:cs typeface="Calibri"/>
              </a:rPr>
              <a:t>To create an enrollment for a student, select the “</a:t>
            </a:r>
            <a:r>
              <a:rPr kumimoji="0" lang="en-US" sz="2000" b="1" i="0" u="none" strike="noStrike" kern="1200" cap="none" spc="0" normalizeH="0" baseline="0" noProof="0">
                <a:ln>
                  <a:noFill/>
                </a:ln>
                <a:solidFill>
                  <a:srgbClr val="002060"/>
                </a:solidFill>
                <a:effectLst/>
                <a:uLnTx/>
                <a:uFillTx/>
                <a:latin typeface="Arial"/>
                <a:cs typeface="Calibri"/>
              </a:rPr>
              <a:t>Add enrollment</a:t>
            </a:r>
            <a:r>
              <a:rPr kumimoji="0" lang="en-US" sz="2000" b="0" i="0" u="none" strike="noStrike" kern="1200" cap="none" spc="0" normalizeH="0" baseline="0" noProof="0">
                <a:ln>
                  <a:noFill/>
                </a:ln>
                <a:solidFill>
                  <a:srgbClr val="002060"/>
                </a:solidFill>
                <a:effectLst/>
                <a:uLnTx/>
                <a:uFillTx/>
                <a:latin typeface="Arial"/>
                <a:cs typeface="Calibri"/>
              </a:rPr>
              <a:t>” button.</a:t>
            </a:r>
            <a:endParaRPr lang="en-US" sz="2000" noProof="0"/>
          </a:p>
        </p:txBody>
      </p:sp>
      <p:sp>
        <p:nvSpPr>
          <p:cNvPr id="4" name="TextBox 3" descr="EM's view of the Student Profile. The student's name is at the top, and there are 6 tabs: Enrollments, Student Info, Programs, Benefits, Notes, and History. The contact information is in the bottom right corner. There is a highlight box around the Add enrollment button. &#10;&#10;1. &#10;Located at the top of the screen, EM automatically populates the student’s name after a student is created. &#10;&#10;The student’s address is located on the right-hand bottom side of &#10;the screen.&#10;&#10;Note: SCOs can add multiple enrollments at once by selecting the &quot;Add multiple enrollment&quot; option or add one enrollment by selecting &quot;Add one enrollment&quot; from the &quot;Add enrollment&quot; dropdown.">
            <a:extLst>
              <a:ext uri="{FF2B5EF4-FFF2-40B4-BE49-F238E27FC236}">
                <a16:creationId xmlns:a16="http://schemas.microsoft.com/office/drawing/2014/main" id="{7EE0A4BD-7929-DE45-AA3F-0E0F7CA7AA31}"/>
              </a:ext>
            </a:extLst>
          </p:cNvPr>
          <p:cNvSpPr txBox="1"/>
          <p:nvPr/>
        </p:nvSpPr>
        <p:spPr>
          <a:xfrm>
            <a:off x="379693" y="2335626"/>
            <a:ext cx="4590862" cy="359524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lang="en-US" sz="1600" b="1">
                <a:solidFill>
                  <a:srgbClr val="002060"/>
                </a:solidFill>
                <a:latin typeface="Arial"/>
                <a:cs typeface="Calibri"/>
              </a:rPr>
              <a:t>1. </a:t>
            </a:r>
            <a:endParaRPr lang="en-US" sz="1600" b="1">
              <a:solidFill>
                <a:srgbClr val="002060"/>
              </a:solidFill>
              <a:latin typeface="Arial"/>
              <a:cs typeface="Calibri" panose="020F0502020204030204" pitchFamily="34" charset="0"/>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Located at the top of the screen, EM displays the student’s name once the student is created and/or found in EM and you navigate to that Student’s 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The student’s address </a:t>
            </a:r>
            <a:r>
              <a:rPr lang="en-US" sz="1600" b="1">
                <a:solidFill>
                  <a:srgbClr val="002060"/>
                </a:solidFill>
                <a:latin typeface="Arial"/>
                <a:cs typeface="Calibri"/>
              </a:rPr>
              <a:t>is located</a:t>
            </a:r>
            <a:r>
              <a:rPr kumimoji="0" lang="en-US" sz="1600" b="1" i="0" u="none" strike="noStrike" kern="1200" cap="none" spc="0" normalizeH="0" baseline="0" noProof="0">
                <a:ln>
                  <a:noFill/>
                </a:ln>
                <a:solidFill>
                  <a:srgbClr val="002060"/>
                </a:solidFill>
                <a:effectLst/>
                <a:uLnTx/>
                <a:uFillTx/>
                <a:latin typeface="Arial"/>
                <a:cs typeface="Calibri"/>
              </a:rPr>
              <a:t> on the right-hand bottom side of the screen.</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effectLst/>
                <a:latin typeface="Arial"/>
                <a:ea typeface="Times New Roman" panose="02020603050405020304" pitchFamily="18" charset="0"/>
                <a:cs typeface="Calibri"/>
              </a:rPr>
              <a:t>Note: SCOs can add multiple enrollments at once by selecting the "Add multiple enrollment" button or add one enrollment by selecting "Add one enrollment" button.</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15" name="Straight Arrow Connector 14">
            <a:extLst>
              <a:ext uri="{FF2B5EF4-FFF2-40B4-BE49-F238E27FC236}">
                <a16:creationId xmlns:a16="http://schemas.microsoft.com/office/drawing/2014/main" id="{A6B5FD23-8F4F-490D-1EF9-8D51691EF77E}"/>
              </a:ext>
              <a:ext uri="{C183D7F6-B498-43B3-948B-1728B52AA6E4}">
                <adec:decorative xmlns:adec="http://schemas.microsoft.com/office/drawing/2017/decorative" val="1"/>
              </a:ext>
            </a:extLst>
          </p:cNvPr>
          <p:cNvCxnSpPr>
            <a:cxnSpLocks/>
          </p:cNvCxnSpPr>
          <p:nvPr/>
        </p:nvCxnSpPr>
        <p:spPr>
          <a:xfrm flipV="1">
            <a:off x="4793673" y="2060036"/>
            <a:ext cx="381096" cy="50218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EDA6357-8F0B-2099-2FF8-6C390758C6D9}"/>
              </a:ext>
              <a:ext uri="{C183D7F6-B498-43B3-948B-1728B52AA6E4}">
                <adec:decorative xmlns:adec="http://schemas.microsoft.com/office/drawing/2017/decorative" val="1"/>
              </a:ext>
            </a:extLst>
          </p:cNvPr>
          <p:cNvGrpSpPr/>
          <p:nvPr/>
        </p:nvGrpSpPr>
        <p:grpSpPr>
          <a:xfrm>
            <a:off x="5094776" y="1545736"/>
            <a:ext cx="434307" cy="434307"/>
            <a:chOff x="8554625" y="-545463"/>
            <a:chExt cx="434307" cy="434307"/>
          </a:xfrm>
        </p:grpSpPr>
        <p:sp>
          <p:nvSpPr>
            <p:cNvPr id="7" name="Oval 6">
              <a:extLst>
                <a:ext uri="{FF2B5EF4-FFF2-40B4-BE49-F238E27FC236}">
                  <a16:creationId xmlns:a16="http://schemas.microsoft.com/office/drawing/2014/main" id="{D321D589-B00D-D84A-FDAF-9F9E887E2DF2}"/>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adge 1 with solid fill">
              <a:hlinkClick r:id="" action="ppaction://noaction"/>
              <a:extLst>
                <a:ext uri="{FF2B5EF4-FFF2-40B4-BE49-F238E27FC236}">
                  <a16:creationId xmlns:a16="http://schemas.microsoft.com/office/drawing/2014/main" id="{AC78876E-4EBA-770C-7F67-F1055B7627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pic>
        <p:nvPicPr>
          <p:cNvPr id="11" name="Picture 2">
            <a:extLst>
              <a:ext uri="{FF2B5EF4-FFF2-40B4-BE49-F238E27FC236}">
                <a16:creationId xmlns:a16="http://schemas.microsoft.com/office/drawing/2014/main" id="{93184F5B-1E26-AA10-5329-4153E0DD68D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089" y="1545736"/>
            <a:ext cx="6235603" cy="36646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EC4A6B-B6AD-AAE3-3B63-24632DB211CC}"/>
              </a:ext>
              <a:ext uri="{C183D7F6-B498-43B3-948B-1728B52AA6E4}">
                <adec:decorative xmlns:adec="http://schemas.microsoft.com/office/drawing/2017/decorative" val="1"/>
              </a:ext>
            </a:extLst>
          </p:cNvPr>
          <p:cNvSpPr/>
          <p:nvPr/>
        </p:nvSpPr>
        <p:spPr>
          <a:xfrm>
            <a:off x="8975711" y="2608408"/>
            <a:ext cx="864394" cy="21707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3" descr="Return to table of contents button.">
            <a:hlinkClick r:id="rId6" action="ppaction://hlinksldjump"/>
            <a:extLst>
              <a:ext uri="{FF2B5EF4-FFF2-40B4-BE49-F238E27FC236}">
                <a16:creationId xmlns:a16="http://schemas.microsoft.com/office/drawing/2014/main" id="{645D7BB7-4FC2-A42B-1812-9C95B5B2EDE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3" name="Rectangle: Rounded Corners 3" descr="Return to Start of NCD button.">
            <a:hlinkClick r:id="rId7" action="ppaction://hlinksldjump"/>
            <a:extLst>
              <a:ext uri="{FF2B5EF4-FFF2-40B4-BE49-F238E27FC236}">
                <a16:creationId xmlns:a16="http://schemas.microsoft.com/office/drawing/2014/main" id="{71108B66-3BB4-FFEA-84F1-BBC91FBC381F}"/>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5C682E94-BA6D-EB50-C4D4-331BAC044547}"/>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594E501E-F2F7-26EF-AE2E-D8751DB5944C}"/>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34006" t="48736" r="49144" b="45248"/>
          <a:stretch/>
        </p:blipFill>
        <p:spPr>
          <a:xfrm>
            <a:off x="7578090" y="2561495"/>
            <a:ext cx="1314449" cy="263983"/>
          </a:xfrm>
          <a:prstGeom prst="rect">
            <a:avLst/>
          </a:prstGeom>
        </p:spPr>
      </p:pic>
      <p:pic>
        <p:nvPicPr>
          <p:cNvPr id="17" name="Picture 16">
            <a:extLst>
              <a:ext uri="{FF2B5EF4-FFF2-40B4-BE49-F238E27FC236}">
                <a16:creationId xmlns:a16="http://schemas.microsoft.com/office/drawing/2014/main" id="{260F7EED-1C32-41E5-3926-0BF370BE4D03}"/>
              </a:ext>
              <a:ext uri="{C183D7F6-B498-43B3-948B-1728B52AA6E4}">
                <adec:decorative xmlns:adec="http://schemas.microsoft.com/office/drawing/2017/decorative" val="1"/>
              </a:ext>
            </a:extLst>
          </p:cNvPr>
          <p:cNvPicPr>
            <a:picLocks noChangeAspect="1"/>
          </p:cNvPicPr>
          <p:nvPr/>
        </p:nvPicPr>
        <p:blipFill rotWithShape="1">
          <a:blip r:embed="rId9"/>
          <a:srcRect l="3904" t="19300"/>
          <a:stretch/>
        </p:blipFill>
        <p:spPr>
          <a:xfrm>
            <a:off x="5505017" y="1613695"/>
            <a:ext cx="1969015" cy="274321"/>
          </a:xfrm>
          <a:prstGeom prst="rect">
            <a:avLst/>
          </a:prstGeom>
        </p:spPr>
      </p:pic>
    </p:spTree>
    <p:extLst>
      <p:ext uri="{BB962C8B-B14F-4D97-AF65-F5344CB8AC3E}">
        <p14:creationId xmlns:p14="http://schemas.microsoft.com/office/powerpoint/2010/main" val="1335941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8D92304F-36D5-8124-EB72-C0313413F4B5}"/>
              </a:ext>
              <a:ext uri="{C183D7F6-B498-43B3-948B-1728B52AA6E4}">
                <adec:decorative xmlns:adec="http://schemas.microsoft.com/office/drawing/2017/decorative" val="1"/>
              </a:ext>
            </a:extLst>
          </p:cNvPr>
          <p:cNvCxnSpPr>
            <a:cxnSpLocks/>
            <a:endCxn id="35" idx="1"/>
          </p:cNvCxnSpPr>
          <p:nvPr/>
        </p:nvCxnSpPr>
        <p:spPr>
          <a:xfrm>
            <a:off x="4729975" y="5392686"/>
            <a:ext cx="2530308" cy="62760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6B5FD23-8F4F-490D-1EF9-8D51691EF77E}"/>
              </a:ext>
              <a:ext uri="{C183D7F6-B498-43B3-948B-1728B52AA6E4}">
                <adec:decorative xmlns:adec="http://schemas.microsoft.com/office/drawing/2017/decorative" val="1"/>
              </a:ext>
            </a:extLst>
          </p:cNvPr>
          <p:cNvCxnSpPr>
            <a:cxnSpLocks/>
          </p:cNvCxnSpPr>
          <p:nvPr/>
        </p:nvCxnSpPr>
        <p:spPr>
          <a:xfrm>
            <a:off x="4663068" y="1812485"/>
            <a:ext cx="2328812" cy="9352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0BBB6A-61EE-7F0C-0AB0-E8ABCD941168}"/>
              </a:ext>
              <a:ext uri="{C183D7F6-B498-43B3-948B-1728B52AA6E4}">
                <adec:decorative xmlns:adec="http://schemas.microsoft.com/office/drawing/2017/decorative" val="1"/>
              </a:ext>
            </a:extLst>
          </p:cNvPr>
          <p:cNvCxnSpPr>
            <a:cxnSpLocks/>
          </p:cNvCxnSpPr>
          <p:nvPr/>
        </p:nvCxnSpPr>
        <p:spPr>
          <a:xfrm>
            <a:off x="4774116" y="3772403"/>
            <a:ext cx="2417298" cy="9352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43EA663-9CA8-D275-4965-67C59B4B27A6}"/>
              </a:ext>
              <a:ext uri="{C183D7F6-B498-43B3-948B-1728B52AA6E4}">
                <adec:decorative xmlns:adec="http://schemas.microsoft.com/office/drawing/2017/decorative" val="1"/>
              </a:ext>
            </a:extLst>
          </p:cNvPr>
          <p:cNvGrpSpPr/>
          <p:nvPr/>
        </p:nvGrpSpPr>
        <p:grpSpPr>
          <a:xfrm>
            <a:off x="7714216" y="116732"/>
            <a:ext cx="3824945" cy="6255251"/>
            <a:chOff x="7714216" y="209868"/>
            <a:chExt cx="4149725" cy="6956817"/>
          </a:xfrm>
        </p:grpSpPr>
        <p:pic>
          <p:nvPicPr>
            <p:cNvPr id="18" name="Picture 17" descr="Credits and Tuition listing Resident credits, Online credits, Clock hours, and Tution &amp; Fees amount.">
              <a:extLst>
                <a:ext uri="{FF2B5EF4-FFF2-40B4-BE49-F238E27FC236}">
                  <a16:creationId xmlns:a16="http://schemas.microsoft.com/office/drawing/2014/main" id="{52E5B53C-8C5E-13D7-4795-875F51F663BD}"/>
                </a:ext>
              </a:extLst>
            </p:cNvPr>
            <p:cNvPicPr>
              <a:picLocks noChangeAspect="1"/>
            </p:cNvPicPr>
            <p:nvPr/>
          </p:nvPicPr>
          <p:blipFill>
            <a:blip r:embed="rId2"/>
            <a:stretch>
              <a:fillRect/>
            </a:stretch>
          </p:blipFill>
          <p:spPr>
            <a:xfrm>
              <a:off x="7733699" y="3987387"/>
              <a:ext cx="4130241" cy="3179298"/>
            </a:xfrm>
            <a:prstGeom prst="rect">
              <a:avLst/>
            </a:prstGeom>
            <a:ln>
              <a:solidFill>
                <a:schemeClr val="bg1">
                  <a:lumMod val="65000"/>
                </a:schemeClr>
              </a:solidFill>
            </a:ln>
          </p:spPr>
        </p:pic>
        <p:pic>
          <p:nvPicPr>
            <p:cNvPr id="17" name="Picture 16" descr="Add NCD Enrollment Information&#10;for Ashley Brown such as Training facility, Enrollment name, Begin date, and End date.&#10;">
              <a:extLst>
                <a:ext uri="{FF2B5EF4-FFF2-40B4-BE49-F238E27FC236}">
                  <a16:creationId xmlns:a16="http://schemas.microsoft.com/office/drawing/2014/main" id="{A951A1C8-C246-B828-068D-EDAAB11A46EB}"/>
                </a:ext>
              </a:extLst>
            </p:cNvPr>
            <p:cNvPicPr>
              <a:picLocks noChangeAspect="1"/>
            </p:cNvPicPr>
            <p:nvPr/>
          </p:nvPicPr>
          <p:blipFill>
            <a:blip r:embed="rId3"/>
            <a:stretch>
              <a:fillRect/>
            </a:stretch>
          </p:blipFill>
          <p:spPr>
            <a:xfrm>
              <a:off x="7714216" y="209868"/>
              <a:ext cx="4149725" cy="3814445"/>
            </a:xfrm>
            <a:prstGeom prst="rect">
              <a:avLst/>
            </a:prstGeom>
            <a:ln>
              <a:solidFill>
                <a:schemeClr val="bg1">
                  <a:lumMod val="65000"/>
                </a:schemeClr>
              </a:solidFill>
            </a:ln>
          </p:spPr>
        </p:pic>
      </p:grpSp>
      <p:sp>
        <p:nvSpPr>
          <p:cNvPr id="44" name="Title 1">
            <a:extLst>
              <a:ext uri="{FF2B5EF4-FFF2-40B4-BE49-F238E27FC236}">
                <a16:creationId xmlns:a16="http://schemas.microsoft.com/office/drawing/2014/main" id="{5F2369ED-C0CD-494B-D5DE-F74D29CD27BE}"/>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NCD: EM View </a:t>
            </a:r>
            <a:r>
              <a:rPr lang="en-US" sz="2800" baseline="0" dirty="0">
                <a:solidFill>
                  <a:srgbClr val="002060"/>
                </a:solidFill>
                <a:latin typeface="Arial"/>
                <a:cs typeface="Calibri"/>
              </a:rPr>
              <a:t>of Adding an Enrollment </a:t>
            </a:r>
            <a:br>
              <a:rPr lang="en-US" sz="2800" baseline="0" dirty="0">
                <a:latin typeface="Arial"/>
              </a:rPr>
            </a:br>
            <a:r>
              <a:rPr lang="en-US" sz="2800" baseline="0" dirty="0">
                <a:solidFill>
                  <a:schemeClr val="bg1"/>
                </a:solidFill>
                <a:latin typeface="Arial"/>
                <a:cs typeface="Calibri"/>
              </a:rPr>
              <a:t>(continued 1)</a:t>
            </a:r>
            <a:r>
              <a:rPr lang="en-US" sz="3200" dirty="0">
                <a:solidFill>
                  <a:schemeClr val="bg1"/>
                </a:solidFill>
                <a:latin typeface="Calibri"/>
                <a:cs typeface="Calibri"/>
              </a:rPr>
              <a:t> </a:t>
            </a:r>
            <a:endPar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p:txBody>
      </p:sp>
      <p:sp>
        <p:nvSpPr>
          <p:cNvPr id="24" name="TextBox 23" descr="Screenshot outlining how to add an enrollment for an NCD institution.&#10;&#10;2.&#10;SCOs select the calendar icon to select the appropriate begin and end dates for student courses. SCOs also use preset enrollment dates to automatically fill in the begin and end dates.&#10;">
            <a:extLst>
              <a:ext uri="{FF2B5EF4-FFF2-40B4-BE49-F238E27FC236}">
                <a16:creationId xmlns:a16="http://schemas.microsoft.com/office/drawing/2014/main" id="{47B00737-71EF-4BE0-92B6-81237C428A31}"/>
              </a:ext>
            </a:extLst>
          </p:cNvPr>
          <p:cNvSpPr txBox="1"/>
          <p:nvPr/>
        </p:nvSpPr>
        <p:spPr>
          <a:xfrm>
            <a:off x="848641" y="877266"/>
            <a:ext cx="4151728" cy="1870438"/>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2.</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r>
              <a:rPr lang="en-US" sz="1600" b="1">
                <a:solidFill>
                  <a:srgbClr val="002060"/>
                </a:solidFill>
                <a:latin typeface="Arial"/>
                <a:cs typeface="Calibri"/>
              </a:rPr>
              <a:t>Select the calendar icon to select the appropriate begin and end dates for student courses. SCOs may use preset enrollment dates to automatically fill in the begin and end dates.</a:t>
            </a:r>
          </a:p>
        </p:txBody>
      </p:sp>
      <p:grpSp>
        <p:nvGrpSpPr>
          <p:cNvPr id="9" name="Group 8" descr="Green circle with a &quot;2&quot; in the middle.">
            <a:extLst>
              <a:ext uri="{FF2B5EF4-FFF2-40B4-BE49-F238E27FC236}">
                <a16:creationId xmlns:a16="http://schemas.microsoft.com/office/drawing/2014/main" id="{654D3666-F5F6-D450-70F6-C6A48DA65193}"/>
              </a:ext>
            </a:extLst>
          </p:cNvPr>
          <p:cNvGrpSpPr/>
          <p:nvPr/>
        </p:nvGrpSpPr>
        <p:grpSpPr>
          <a:xfrm>
            <a:off x="7015747" y="2619937"/>
            <a:ext cx="436999" cy="436999"/>
            <a:chOff x="10349594" y="-524906"/>
            <a:chExt cx="436999" cy="436999"/>
          </a:xfrm>
        </p:grpSpPr>
        <p:sp>
          <p:nvSpPr>
            <p:cNvPr id="10" name="Oval 9">
              <a:extLst>
                <a:ext uri="{FF2B5EF4-FFF2-40B4-BE49-F238E27FC236}">
                  <a16:creationId xmlns:a16="http://schemas.microsoft.com/office/drawing/2014/main" id="{6C3E5911-E634-8A62-9890-73B6297F180C}"/>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1" name="Graphic 10" descr="Badge with solid fill">
              <a:extLst>
                <a:ext uri="{FF2B5EF4-FFF2-40B4-BE49-F238E27FC236}">
                  <a16:creationId xmlns:a16="http://schemas.microsoft.com/office/drawing/2014/main" id="{21A904DF-B579-7927-01B2-56D30A83E4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sp>
        <p:nvSpPr>
          <p:cNvPr id="26" name="TextBox 25">
            <a:extLst>
              <a:ext uri="{FF2B5EF4-FFF2-40B4-BE49-F238E27FC236}">
                <a16:creationId xmlns:a16="http://schemas.microsoft.com/office/drawing/2014/main" id="{DCE022CD-495B-496C-9B16-D3E2584F7169}"/>
              </a:ext>
            </a:extLst>
          </p:cNvPr>
          <p:cNvSpPr txBox="1"/>
          <p:nvPr/>
        </p:nvSpPr>
        <p:spPr>
          <a:xfrm>
            <a:off x="848641" y="3019086"/>
            <a:ext cx="4151728" cy="1360523"/>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3</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Type the numerical values for the type of credit or clock hours.</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12" name="Group 11" descr="Green circle with a &quot;3&quot; in the middle.">
            <a:extLst>
              <a:ext uri="{FF2B5EF4-FFF2-40B4-BE49-F238E27FC236}">
                <a16:creationId xmlns:a16="http://schemas.microsoft.com/office/drawing/2014/main" id="{7FFB1137-6784-EF71-AF57-7AC1EAE7C2D0}"/>
              </a:ext>
            </a:extLst>
          </p:cNvPr>
          <p:cNvGrpSpPr/>
          <p:nvPr/>
        </p:nvGrpSpPr>
        <p:grpSpPr>
          <a:xfrm>
            <a:off x="7141792" y="4651088"/>
            <a:ext cx="436999" cy="436999"/>
            <a:chOff x="8612692" y="-402419"/>
            <a:chExt cx="436999" cy="436999"/>
          </a:xfrm>
        </p:grpSpPr>
        <p:sp>
          <p:nvSpPr>
            <p:cNvPr id="13" name="Oval 12">
              <a:extLst>
                <a:ext uri="{FF2B5EF4-FFF2-40B4-BE49-F238E27FC236}">
                  <a16:creationId xmlns:a16="http://schemas.microsoft.com/office/drawing/2014/main" id="{791768E5-D5E6-7D5B-5C15-1BFE09E6C44A}"/>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adge 3 with solid fill">
              <a:extLst>
                <a:ext uri="{FF2B5EF4-FFF2-40B4-BE49-F238E27FC236}">
                  <a16:creationId xmlns:a16="http://schemas.microsoft.com/office/drawing/2014/main" id="{2EFD002F-F47D-B38B-725A-B6363F7EC5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sp>
        <p:nvSpPr>
          <p:cNvPr id="27" name="TextBox 26">
            <a:extLst>
              <a:ext uri="{FF2B5EF4-FFF2-40B4-BE49-F238E27FC236}">
                <a16:creationId xmlns:a16="http://schemas.microsoft.com/office/drawing/2014/main" id="{6E872206-ED06-4979-A20E-BBF544E962CA}"/>
              </a:ext>
            </a:extLst>
          </p:cNvPr>
          <p:cNvSpPr txBox="1"/>
          <p:nvPr/>
        </p:nvSpPr>
        <p:spPr>
          <a:xfrm>
            <a:off x="848641" y="4626927"/>
            <a:ext cx="4151728" cy="139336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4</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Type the tuition and fees in EM when required.</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23" name="Group 22" descr="Green circle with a &quot;4&quot; in the middle.">
            <a:extLst>
              <a:ext uri="{FF2B5EF4-FFF2-40B4-BE49-F238E27FC236}">
                <a16:creationId xmlns:a16="http://schemas.microsoft.com/office/drawing/2014/main" id="{20555730-8998-D032-C9FB-C23EED3317DD}"/>
              </a:ext>
            </a:extLst>
          </p:cNvPr>
          <p:cNvGrpSpPr/>
          <p:nvPr/>
        </p:nvGrpSpPr>
        <p:grpSpPr>
          <a:xfrm>
            <a:off x="7260283" y="5801794"/>
            <a:ext cx="436999" cy="436999"/>
            <a:chOff x="6941171" y="-523481"/>
            <a:chExt cx="436999" cy="436999"/>
          </a:xfrm>
        </p:grpSpPr>
        <p:sp>
          <p:nvSpPr>
            <p:cNvPr id="25" name="Oval 24">
              <a:extLst>
                <a:ext uri="{FF2B5EF4-FFF2-40B4-BE49-F238E27FC236}">
                  <a16:creationId xmlns:a16="http://schemas.microsoft.com/office/drawing/2014/main" id="{9AD4FBAC-E1F7-6BF1-3025-0C112DD998DB}"/>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0CC2471-B78A-D140-D25C-2E6722CC4538}"/>
                </a:ext>
              </a:extLst>
            </p:cNvPr>
            <p:cNvGrpSpPr/>
            <p:nvPr/>
          </p:nvGrpSpPr>
          <p:grpSpPr>
            <a:xfrm>
              <a:off x="6941171" y="-523481"/>
              <a:ext cx="436999" cy="436999"/>
              <a:chOff x="6941171" y="-523481"/>
              <a:chExt cx="436999" cy="436999"/>
            </a:xfrm>
          </p:grpSpPr>
          <p:sp>
            <p:nvSpPr>
              <p:cNvPr id="30" name="Oval 29">
                <a:extLst>
                  <a:ext uri="{FF2B5EF4-FFF2-40B4-BE49-F238E27FC236}">
                    <a16:creationId xmlns:a16="http://schemas.microsoft.com/office/drawing/2014/main" id="{B7719931-34B0-7A3B-7177-69360296311B}"/>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Badge 4 with solid fill">
                <a:extLst>
                  <a:ext uri="{FF2B5EF4-FFF2-40B4-BE49-F238E27FC236}">
                    <a16:creationId xmlns:a16="http://schemas.microsoft.com/office/drawing/2014/main" id="{4245AC0B-D155-9C91-875F-B8D81C7C64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1171" y="-523481"/>
                <a:ext cx="436999" cy="436999"/>
              </a:xfrm>
              <a:prstGeom prst="rect">
                <a:avLst/>
              </a:prstGeom>
            </p:spPr>
          </p:pic>
        </p:grpSp>
      </p:grpSp>
      <p:sp>
        <p:nvSpPr>
          <p:cNvPr id="40" name="Rectangle: Rounded Corners 3" descr="Return to table of contents button.">
            <a:hlinkClick r:id="rId11" action="ppaction://hlinksldjump"/>
            <a:extLst>
              <a:ext uri="{FF2B5EF4-FFF2-40B4-BE49-F238E27FC236}">
                <a16:creationId xmlns:a16="http://schemas.microsoft.com/office/drawing/2014/main" id="{F79ADD8B-446B-26CA-BAEE-B9D42D3A2E1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7" name="Rectangle: Rounded Corners 3" descr="Return to Start of NCD button.">
            <a:hlinkClick r:id="rId12" action="ppaction://hlinksldjump"/>
            <a:extLst>
              <a:ext uri="{FF2B5EF4-FFF2-40B4-BE49-F238E27FC236}">
                <a16:creationId xmlns:a16="http://schemas.microsoft.com/office/drawing/2014/main" id="{4E25F115-370A-FEBB-EE92-245DEC5707A2}"/>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11"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5A61AB39-91AF-2894-B7E3-CE1A4AF0FC80}"/>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8" name="Right Brace 7">
            <a:extLst>
              <a:ext uri="{FF2B5EF4-FFF2-40B4-BE49-F238E27FC236}">
                <a16:creationId xmlns:a16="http://schemas.microsoft.com/office/drawing/2014/main" id="{FA449481-7823-20C9-B80D-0B5DBEBDCE6E}"/>
              </a:ext>
              <a:ext uri="{C183D7F6-B498-43B3-948B-1728B52AA6E4}">
                <adec:decorative xmlns:adec="http://schemas.microsoft.com/office/drawing/2017/decorative" val="1"/>
              </a:ext>
            </a:extLst>
          </p:cNvPr>
          <p:cNvSpPr/>
          <p:nvPr/>
        </p:nvSpPr>
        <p:spPr>
          <a:xfrm flipH="1">
            <a:off x="7527938" y="4054650"/>
            <a:ext cx="274320" cy="173434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ight Brace 4">
            <a:extLst>
              <a:ext uri="{FF2B5EF4-FFF2-40B4-BE49-F238E27FC236}">
                <a16:creationId xmlns:a16="http://schemas.microsoft.com/office/drawing/2014/main" id="{B9172CB2-D634-AE16-ADB0-23FCF1A9A254}"/>
              </a:ext>
              <a:ext uri="{C183D7F6-B498-43B3-948B-1728B52AA6E4}">
                <adec:decorative xmlns:adec="http://schemas.microsoft.com/office/drawing/2017/decorative" val="1"/>
              </a:ext>
            </a:extLst>
          </p:cNvPr>
          <p:cNvSpPr/>
          <p:nvPr/>
        </p:nvSpPr>
        <p:spPr>
          <a:xfrm flipH="1">
            <a:off x="7489388" y="2402014"/>
            <a:ext cx="282451" cy="107728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7A3B84CF-DCB2-CF78-B5A5-F4214EBA0164}"/>
              </a:ext>
              <a:ext uri="{C183D7F6-B498-43B3-948B-1728B52AA6E4}">
                <adec:decorative xmlns:adec="http://schemas.microsoft.com/office/drawing/2017/decorative" val="1"/>
              </a:ext>
            </a:extLst>
          </p:cNvPr>
          <p:cNvPicPr>
            <a:picLocks noChangeAspect="1"/>
          </p:cNvPicPr>
          <p:nvPr/>
        </p:nvPicPr>
        <p:blipFill rotWithShape="1">
          <a:blip r:embed="rId13"/>
          <a:srcRect l="3904" t="19300"/>
          <a:stretch/>
        </p:blipFill>
        <p:spPr>
          <a:xfrm>
            <a:off x="7759807" y="620343"/>
            <a:ext cx="968763" cy="134967"/>
          </a:xfrm>
          <a:prstGeom prst="rect">
            <a:avLst/>
          </a:prstGeom>
        </p:spPr>
      </p:pic>
    </p:spTree>
    <p:extLst>
      <p:ext uri="{BB962C8B-B14F-4D97-AF65-F5344CB8AC3E}">
        <p14:creationId xmlns:p14="http://schemas.microsoft.com/office/powerpoint/2010/main" val="3117913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EC7B49-BA68-A545-F882-473052C3FE0D}"/>
              </a:ext>
              <a:ext uri="{C183D7F6-B498-43B3-948B-1728B52AA6E4}">
                <adec:decorative xmlns:adec="http://schemas.microsoft.com/office/drawing/2017/decorative" val="1"/>
              </a:ext>
            </a:extLst>
          </p:cNvPr>
          <p:cNvGrpSpPr/>
          <p:nvPr/>
        </p:nvGrpSpPr>
        <p:grpSpPr>
          <a:xfrm>
            <a:off x="8272279" y="47551"/>
            <a:ext cx="3772408" cy="6318950"/>
            <a:chOff x="8085848" y="166428"/>
            <a:chExt cx="3772408" cy="6382951"/>
          </a:xfrm>
        </p:grpSpPr>
        <p:pic>
          <p:nvPicPr>
            <p:cNvPr id="8" name="Picture 6">
              <a:extLst>
                <a:ext uri="{FF2B5EF4-FFF2-40B4-BE49-F238E27FC236}">
                  <a16:creationId xmlns:a16="http://schemas.microsoft.com/office/drawing/2014/main" id="{63184176-EB4A-CA8E-DA2A-75C9A656D7C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027" b="-325"/>
            <a:stretch/>
          </p:blipFill>
          <p:spPr bwMode="auto">
            <a:xfrm>
              <a:off x="8085848" y="166428"/>
              <a:ext cx="3772408" cy="138557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29664D5-C01C-F325-F523-75FFF68D525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153" y="1415404"/>
              <a:ext cx="3766103" cy="513397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48" name="Title 1">
            <a:extLst>
              <a:ext uri="{FF2B5EF4-FFF2-40B4-BE49-F238E27FC236}">
                <a16:creationId xmlns:a16="http://schemas.microsoft.com/office/drawing/2014/main" id="{F30731D1-A6E0-D9C9-B66A-EE50ABA78BBB}"/>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NCD: EM View </a:t>
            </a:r>
            <a:r>
              <a:rPr lang="en-US" sz="2800" baseline="0" dirty="0">
                <a:solidFill>
                  <a:srgbClr val="002060"/>
                </a:solidFill>
                <a:latin typeface="Arial"/>
                <a:cs typeface="Calibri"/>
              </a:rPr>
              <a:t>of Adding an Enrollment </a:t>
            </a:r>
            <a:br>
              <a:rPr lang="en-US" sz="2800" baseline="0" dirty="0">
                <a:latin typeface="Arial"/>
              </a:rPr>
            </a:br>
            <a:r>
              <a:rPr lang="en-US" sz="2800" baseline="0" dirty="0">
                <a:solidFill>
                  <a:schemeClr val="bg1"/>
                </a:solidFill>
                <a:latin typeface="Arial"/>
                <a:cs typeface="Calibri"/>
              </a:rPr>
              <a:t>(continued 2)</a:t>
            </a:r>
            <a:r>
              <a:rPr lang="en-US" sz="3200" dirty="0">
                <a:solidFill>
                  <a:schemeClr val="bg1"/>
                </a:solidFill>
                <a:latin typeface="Calibri"/>
                <a:cs typeface="Calibri"/>
              </a:rPr>
              <a:t> </a:t>
            </a:r>
            <a:endPar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p:txBody>
      </p:sp>
      <p:sp>
        <p:nvSpPr>
          <p:cNvPr id="19" name="TextBox 18" descr="Screenshot outlining how to add an enrollment for an NCD institution.&#10;&#10;Screenshot outlining how to add an enrollment for an NCD institution.">
            <a:extLst>
              <a:ext uri="{FF2B5EF4-FFF2-40B4-BE49-F238E27FC236}">
                <a16:creationId xmlns:a16="http://schemas.microsoft.com/office/drawing/2014/main" id="{E8B64B0D-A8CE-492C-91BE-B48C903DD28B}"/>
              </a:ext>
            </a:extLst>
          </p:cNvPr>
          <p:cNvSpPr txBox="1"/>
          <p:nvPr/>
        </p:nvSpPr>
        <p:spPr>
          <a:xfrm>
            <a:off x="855143" y="996230"/>
            <a:ext cx="4151728" cy="126551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Select the “Vacation period” button and populate the necessary data. Preset vacation dates can be selected in EM.</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12" name="Straight Arrow Connector 11" descr="Arrow pointing to circle &quot;5&quot;. ">
            <a:extLst>
              <a:ext uri="{FF2B5EF4-FFF2-40B4-BE49-F238E27FC236}">
                <a16:creationId xmlns:a16="http://schemas.microsoft.com/office/drawing/2014/main" id="{E84C42DB-97DB-30BE-A70A-4DBCCC80C57D}"/>
              </a:ext>
            </a:extLst>
          </p:cNvPr>
          <p:cNvCxnSpPr>
            <a:cxnSpLocks/>
            <a:stCxn id="19" idx="3"/>
            <a:endCxn id="29" idx="1"/>
          </p:cNvCxnSpPr>
          <p:nvPr/>
        </p:nvCxnSpPr>
        <p:spPr>
          <a:xfrm flipV="1">
            <a:off x="5006871" y="933316"/>
            <a:ext cx="2415537" cy="69567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descr="Green circle with a &quot;5&quot; in the middle.">
            <a:extLst>
              <a:ext uri="{FF2B5EF4-FFF2-40B4-BE49-F238E27FC236}">
                <a16:creationId xmlns:a16="http://schemas.microsoft.com/office/drawing/2014/main" id="{6D9B541A-6AA9-DDD7-7517-A0424B1770B7}"/>
              </a:ext>
            </a:extLst>
          </p:cNvPr>
          <p:cNvGrpSpPr/>
          <p:nvPr/>
        </p:nvGrpSpPr>
        <p:grpSpPr>
          <a:xfrm>
            <a:off x="7422408" y="714816"/>
            <a:ext cx="436999" cy="436999"/>
            <a:chOff x="8112325" y="-568256"/>
            <a:chExt cx="436999" cy="436999"/>
          </a:xfrm>
        </p:grpSpPr>
        <p:sp>
          <p:nvSpPr>
            <p:cNvPr id="27" name="TextBox 26">
              <a:extLst>
                <a:ext uri="{FF2B5EF4-FFF2-40B4-BE49-F238E27FC236}">
                  <a16:creationId xmlns:a16="http://schemas.microsoft.com/office/drawing/2014/main" id="{829AB516-20FA-2701-AFA2-9850749433A6}"/>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28" name="Oval 27">
              <a:extLst>
                <a:ext uri="{FF2B5EF4-FFF2-40B4-BE49-F238E27FC236}">
                  <a16:creationId xmlns:a16="http://schemas.microsoft.com/office/drawing/2014/main" id="{F3AB0CF9-4C75-6CE4-8345-9F4B37B5227D}"/>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Badge 5 with solid fill">
              <a:extLst>
                <a:ext uri="{FF2B5EF4-FFF2-40B4-BE49-F238E27FC236}">
                  <a16:creationId xmlns:a16="http://schemas.microsoft.com/office/drawing/2014/main" id="{D4C59DE8-73F3-B2CD-5F12-274643D7B0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2325" y="-568256"/>
              <a:ext cx="436999" cy="436999"/>
            </a:xfrm>
            <a:prstGeom prst="rect">
              <a:avLst/>
            </a:prstGeom>
          </p:spPr>
        </p:pic>
      </p:grpSp>
      <p:sp>
        <p:nvSpPr>
          <p:cNvPr id="15" name="TextBox 14">
            <a:extLst>
              <a:ext uri="{FF2B5EF4-FFF2-40B4-BE49-F238E27FC236}">
                <a16:creationId xmlns:a16="http://schemas.microsoft.com/office/drawing/2014/main" id="{EDA6C756-C286-A434-323F-4322EE5728B2}"/>
              </a:ext>
            </a:extLst>
          </p:cNvPr>
          <p:cNvSpPr txBox="1"/>
          <p:nvPr/>
        </p:nvSpPr>
        <p:spPr>
          <a:xfrm>
            <a:off x="315320" y="2429007"/>
            <a:ext cx="5171245" cy="217924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R="0" lvl="0" algn="ctr" defTabSz="914400" rtl="0" eaLnBrk="1" fontAlgn="auto" latinLnBrk="0" hangingPunct="1">
              <a:lnSpc>
                <a:spcPct val="100000"/>
              </a:lnSpc>
              <a:spcBef>
                <a:spcPts val="0"/>
              </a:spcBef>
              <a:spcAft>
                <a:spcPts val="0"/>
              </a:spcAft>
              <a:buClrTx/>
              <a:buSzTx/>
              <a:tabLst/>
              <a:defRPr/>
            </a:pPr>
            <a:r>
              <a:rPr lang="en-US" sz="1600" b="1">
                <a:solidFill>
                  <a:srgbClr val="002060"/>
                </a:solidFill>
                <a:latin typeface="Arial"/>
                <a:cs typeface="Calibri"/>
              </a:rPr>
              <a:t>6.</a:t>
            </a:r>
          </a:p>
          <a:p>
            <a:pPr algn="ctr">
              <a:defRPr/>
            </a:pPr>
            <a:r>
              <a:rPr lang="en-US" sz="1600" b="1">
                <a:solidFill>
                  <a:srgbClr val="002060"/>
                </a:solidFill>
                <a:latin typeface="Arial"/>
                <a:cs typeface="Calibri"/>
              </a:rPr>
              <a:t>Add a VBA remark if needed. The selection of some VBA remarks require providing additional information. </a:t>
            </a:r>
            <a:endParaRPr lang="en-US" sz="1600" b="1">
              <a:solidFill>
                <a:srgbClr val="002060"/>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en-US" sz="1600" b="1" kern="1200">
              <a:solidFill>
                <a:srgbClr val="002060"/>
              </a:solidFill>
              <a:effectLst/>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1">
                <a:solidFill>
                  <a:srgbClr val="002060"/>
                </a:solidFill>
                <a:latin typeface="Arial"/>
                <a:cs typeface="Calibri"/>
              </a:rPr>
              <a:t>U</a:t>
            </a:r>
            <a:r>
              <a:rPr lang="en-US" sz="1600" b="1" kern="1200">
                <a:solidFill>
                  <a:srgbClr val="002060"/>
                </a:solidFill>
                <a:effectLst/>
                <a:latin typeface="Arial"/>
                <a:cs typeface="Calibri"/>
              </a:rPr>
              <a:t>se the "Notes" section to capture student and school specific information. Notes are not sent to VA </a:t>
            </a:r>
            <a:r>
              <a:rPr lang="en-US" sz="1600" b="1">
                <a:solidFill>
                  <a:srgbClr val="002060"/>
                </a:solidFill>
                <a:latin typeface="Arial"/>
                <a:cs typeface="Calibri"/>
              </a:rPr>
              <a:t>with the enrollment but can be reviewed by VA, if necessary.</a:t>
            </a:r>
            <a:endParaRPr lang="en-US" sz="1600" b="1" kern="1200">
              <a:solidFill>
                <a:srgbClr val="002060"/>
              </a:solidFill>
              <a:effectLst/>
              <a:latin typeface="Arial"/>
              <a:cs typeface="Calibri"/>
            </a:endParaRPr>
          </a:p>
        </p:txBody>
      </p:sp>
      <p:cxnSp>
        <p:nvCxnSpPr>
          <p:cNvPr id="37" name="Straight Arrow Connector 36" descr="Arrow pointing to circle &quot;6&quot;.">
            <a:extLst>
              <a:ext uri="{FF2B5EF4-FFF2-40B4-BE49-F238E27FC236}">
                <a16:creationId xmlns:a16="http://schemas.microsoft.com/office/drawing/2014/main" id="{4B9CA6E0-3146-1542-7779-0EC84AADA3F7}"/>
              </a:ext>
            </a:extLst>
          </p:cNvPr>
          <p:cNvCxnSpPr>
            <a:cxnSpLocks/>
          </p:cNvCxnSpPr>
          <p:nvPr/>
        </p:nvCxnSpPr>
        <p:spPr>
          <a:xfrm>
            <a:off x="5617366" y="3253541"/>
            <a:ext cx="1797093"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descr="Green circle with a &quot;6&quot; in the middle.">
            <a:extLst>
              <a:ext uri="{FF2B5EF4-FFF2-40B4-BE49-F238E27FC236}">
                <a16:creationId xmlns:a16="http://schemas.microsoft.com/office/drawing/2014/main" id="{420B541A-A137-FE2F-766C-7C6EFF85FC1F}"/>
              </a:ext>
            </a:extLst>
          </p:cNvPr>
          <p:cNvGrpSpPr/>
          <p:nvPr/>
        </p:nvGrpSpPr>
        <p:grpSpPr>
          <a:xfrm>
            <a:off x="7414459" y="3026945"/>
            <a:ext cx="436999" cy="436999"/>
            <a:chOff x="5731220" y="-598616"/>
            <a:chExt cx="436999" cy="436999"/>
          </a:xfrm>
        </p:grpSpPr>
        <p:sp>
          <p:nvSpPr>
            <p:cNvPr id="10" name="Oval 9">
              <a:extLst>
                <a:ext uri="{FF2B5EF4-FFF2-40B4-BE49-F238E27FC236}">
                  <a16:creationId xmlns:a16="http://schemas.microsoft.com/office/drawing/2014/main" id="{88CF6E73-9D33-BBE9-08F1-6B119EBEFD30}"/>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dge 6 with solid fill">
              <a:extLst>
                <a:ext uri="{FF2B5EF4-FFF2-40B4-BE49-F238E27FC236}">
                  <a16:creationId xmlns:a16="http://schemas.microsoft.com/office/drawing/2014/main" id="{52740783-DB2A-50D7-4287-F5DCBB8019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1220" y="-598616"/>
              <a:ext cx="436999" cy="436999"/>
            </a:xfrm>
            <a:prstGeom prst="rect">
              <a:avLst/>
            </a:prstGeom>
          </p:spPr>
        </p:pic>
      </p:grpSp>
      <p:sp>
        <p:nvSpPr>
          <p:cNvPr id="38" name="TextBox 37">
            <a:extLst>
              <a:ext uri="{FF2B5EF4-FFF2-40B4-BE49-F238E27FC236}">
                <a16:creationId xmlns:a16="http://schemas.microsoft.com/office/drawing/2014/main" id="{81BC3CCF-A2F8-96CB-B973-9576CB77A450}"/>
              </a:ext>
            </a:extLst>
          </p:cNvPr>
          <p:cNvSpPr txBox="1"/>
          <p:nvPr/>
        </p:nvSpPr>
        <p:spPr>
          <a:xfrm>
            <a:off x="855143" y="4682102"/>
            <a:ext cx="4151728" cy="129801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7.</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Select the “Submit enrollment” button to transmit the enrollment to VA or select the “Save as draft” button.</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4279"/>
              </a:solidFill>
              <a:effectLst/>
              <a:uLnTx/>
              <a:uFillTx/>
              <a:latin typeface="Calibri" panose="020F0502020204030204" pitchFamily="34" charset="0"/>
              <a:ea typeface="+mn-ea"/>
              <a:cs typeface="Calibri" panose="020F0502020204030204" pitchFamily="34" charset="0"/>
            </a:endParaRPr>
          </a:p>
        </p:txBody>
      </p:sp>
      <p:cxnSp>
        <p:nvCxnSpPr>
          <p:cNvPr id="4" name="Straight Arrow Connector 3" descr="Arrow pointing to circle &quot;7&quot;.">
            <a:extLst>
              <a:ext uri="{FF2B5EF4-FFF2-40B4-BE49-F238E27FC236}">
                <a16:creationId xmlns:a16="http://schemas.microsoft.com/office/drawing/2014/main" id="{12B7BD7C-22CF-AF46-C0ED-A1129D680C3C}"/>
              </a:ext>
            </a:extLst>
          </p:cNvPr>
          <p:cNvCxnSpPr>
            <a:cxnSpLocks/>
            <a:stCxn id="38" idx="3"/>
          </p:cNvCxnSpPr>
          <p:nvPr/>
        </p:nvCxnSpPr>
        <p:spPr>
          <a:xfrm>
            <a:off x="5006871" y="5331109"/>
            <a:ext cx="2991444" cy="51308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descr="Green circle with a &quot;7&quot; in the middle.">
            <a:extLst>
              <a:ext uri="{FF2B5EF4-FFF2-40B4-BE49-F238E27FC236}">
                <a16:creationId xmlns:a16="http://schemas.microsoft.com/office/drawing/2014/main" id="{EDCCF518-9421-004B-348D-078C56CD872E}"/>
              </a:ext>
            </a:extLst>
          </p:cNvPr>
          <p:cNvGrpSpPr/>
          <p:nvPr/>
        </p:nvGrpSpPr>
        <p:grpSpPr>
          <a:xfrm>
            <a:off x="7998315" y="5701835"/>
            <a:ext cx="434308" cy="434308"/>
            <a:chOff x="4071485" y="-579295"/>
            <a:chExt cx="434308" cy="434308"/>
          </a:xfrm>
        </p:grpSpPr>
        <p:sp>
          <p:nvSpPr>
            <p:cNvPr id="32" name="Oval 31">
              <a:extLst>
                <a:ext uri="{FF2B5EF4-FFF2-40B4-BE49-F238E27FC236}">
                  <a16:creationId xmlns:a16="http://schemas.microsoft.com/office/drawing/2014/main" id="{D87C2CEF-BB03-B3FE-AAA0-A5E8C4F4AF0D}"/>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Badge 7 with solid fill">
              <a:hlinkClick r:id="rId9" action="ppaction://hlinksldjump"/>
              <a:extLst>
                <a:ext uri="{FF2B5EF4-FFF2-40B4-BE49-F238E27FC236}">
                  <a16:creationId xmlns:a16="http://schemas.microsoft.com/office/drawing/2014/main" id="{0C0C63F4-7AEA-58B7-E675-71916529D7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1485" y="-579295"/>
              <a:ext cx="434308" cy="434308"/>
            </a:xfrm>
            <a:prstGeom prst="rect">
              <a:avLst/>
            </a:prstGeom>
          </p:spPr>
        </p:pic>
      </p:grpSp>
      <p:sp>
        <p:nvSpPr>
          <p:cNvPr id="44" name="Rectangle: Rounded Corners 3" descr="Return to table of contents button.">
            <a:hlinkClick r:id="rId12" action="ppaction://hlinksldjump"/>
            <a:extLst>
              <a:ext uri="{FF2B5EF4-FFF2-40B4-BE49-F238E27FC236}">
                <a16:creationId xmlns:a16="http://schemas.microsoft.com/office/drawing/2014/main" id="{CCDEF9D0-2B3E-95DD-CF93-71C95F1FC546}"/>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7" name="Rectangle: Rounded Corners 3" descr="Return to Start of NCD button.">
            <a:hlinkClick r:id="rId13" action="ppaction://hlinksldjump"/>
            <a:extLst>
              <a:ext uri="{FF2B5EF4-FFF2-40B4-BE49-F238E27FC236}">
                <a16:creationId xmlns:a16="http://schemas.microsoft.com/office/drawing/2014/main" id="{AEA5E119-273E-F402-8C14-9BF4D424EB15}"/>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1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F930A20-53AC-AAB5-BEF9-035CE6880EB3}"/>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D75C724-FDF8-CBED-1C05-C150DA01A51D}"/>
              </a:ext>
              <a:ext uri="{C183D7F6-B498-43B3-948B-1728B52AA6E4}">
                <adec:decorative xmlns:adec="http://schemas.microsoft.com/office/drawing/2017/decorative" val="1"/>
              </a:ext>
            </a:extLst>
          </p:cNvPr>
          <p:cNvSpPr/>
          <p:nvPr/>
        </p:nvSpPr>
        <p:spPr>
          <a:xfrm>
            <a:off x="8334654" y="6070991"/>
            <a:ext cx="1892680" cy="27432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Right Brace 39">
            <a:extLst>
              <a:ext uri="{FF2B5EF4-FFF2-40B4-BE49-F238E27FC236}">
                <a16:creationId xmlns:a16="http://schemas.microsoft.com/office/drawing/2014/main" id="{F231EF84-BA7C-D8A1-0B0D-F1ACEAF4FA89}"/>
              </a:ext>
              <a:ext uri="{C183D7F6-B498-43B3-948B-1728B52AA6E4}">
                <adec:decorative xmlns:adec="http://schemas.microsoft.com/office/drawing/2017/decorative" val="1"/>
              </a:ext>
            </a:extLst>
          </p:cNvPr>
          <p:cNvSpPr/>
          <p:nvPr/>
        </p:nvSpPr>
        <p:spPr>
          <a:xfrm rot="10800000">
            <a:off x="7874537" y="1741534"/>
            <a:ext cx="397742" cy="3647660"/>
          </a:xfrm>
          <a:prstGeom prst="rightBrace">
            <a:avLst>
              <a:gd name="adj1" fmla="val 8333"/>
              <a:gd name="adj2" fmla="val 59704"/>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Right Brace 33">
            <a:extLst>
              <a:ext uri="{FF2B5EF4-FFF2-40B4-BE49-F238E27FC236}">
                <a16:creationId xmlns:a16="http://schemas.microsoft.com/office/drawing/2014/main" id="{740B2CAC-68A1-0FA0-C736-DBBBA0AE879B}"/>
              </a:ext>
              <a:ext uri="{C183D7F6-B498-43B3-948B-1728B52AA6E4}">
                <adec:decorative xmlns:adec="http://schemas.microsoft.com/office/drawing/2017/decorative" val="1"/>
              </a:ext>
            </a:extLst>
          </p:cNvPr>
          <p:cNvSpPr/>
          <p:nvPr/>
        </p:nvSpPr>
        <p:spPr>
          <a:xfrm rot="10800000">
            <a:off x="7860016" y="374070"/>
            <a:ext cx="397742" cy="107728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401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p:txBody>
          <a:bodyPr/>
          <a:lstStyle/>
          <a:p>
            <a:pPr algn="ctr">
              <a:spcAft>
                <a:spcPts val="600"/>
              </a:spcAft>
            </a:pPr>
            <a:r>
              <a:rPr lang="en-US">
                <a:latin typeface="Arial"/>
                <a:cs typeface="Calibri"/>
              </a:rPr>
              <a:t>Enrollment Manager Terminology</a:t>
            </a:r>
            <a:endParaRPr lang="en-US" b="1">
              <a:latin typeface="Arial"/>
              <a:cs typeface="Calibri"/>
            </a:endParaRPr>
          </a:p>
        </p:txBody>
      </p:sp>
    </p:spTree>
    <p:extLst>
      <p:ext uri="{BB962C8B-B14F-4D97-AF65-F5344CB8AC3E}">
        <p14:creationId xmlns:p14="http://schemas.microsoft.com/office/powerpoint/2010/main" val="837352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3752C3B-73AB-31D6-FFC5-DE2269D2E720}"/>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NCD: EM View </a:t>
            </a:r>
            <a:r>
              <a:rPr lang="en-US" sz="2800" baseline="0">
                <a:solidFill>
                  <a:srgbClr val="002060"/>
                </a:solidFill>
                <a:latin typeface="Arial"/>
                <a:cs typeface="Calibri"/>
              </a:rPr>
              <a:t>of Adding an Enrollment (continued 3)</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4" name="TextBox 3">
            <a:extLst>
              <a:ext uri="{FF2B5EF4-FFF2-40B4-BE49-F238E27FC236}">
                <a16:creationId xmlns:a16="http://schemas.microsoft.com/office/drawing/2014/main" id="{224537AA-D2BF-BBD7-552B-7DC4545CAD4F}"/>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2060"/>
                </a:solidFill>
                <a:latin typeface="Arial"/>
                <a:cs typeface="Calibri"/>
              </a:rPr>
              <a:t>A Success banner displays once the enrollment has been successfully submitted.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pSp>
        <p:nvGrpSpPr>
          <p:cNvPr id="8" name="Group 7" descr="Screenshot of a student profile that has the Success! banner on the top displaying that the enrollment has been added. ">
            <a:extLst>
              <a:ext uri="{FF2B5EF4-FFF2-40B4-BE49-F238E27FC236}">
                <a16:creationId xmlns:a16="http://schemas.microsoft.com/office/drawing/2014/main" id="{70D57707-053F-4B6A-9EEC-1A221BB13007}"/>
              </a:ext>
            </a:extLst>
          </p:cNvPr>
          <p:cNvGrpSpPr/>
          <p:nvPr/>
        </p:nvGrpSpPr>
        <p:grpSpPr>
          <a:xfrm>
            <a:off x="2191512" y="1019556"/>
            <a:ext cx="7808976" cy="4818888"/>
            <a:chOff x="2191512" y="1600200"/>
            <a:chExt cx="7808976" cy="4663440"/>
          </a:xfrm>
        </p:grpSpPr>
        <p:pic>
          <p:nvPicPr>
            <p:cNvPr id="6" name="Picture 5" descr="Image of the terminated enrollment. The &quot;Amend&quot; button is no longer visible. ">
              <a:extLst>
                <a:ext uri="{FF2B5EF4-FFF2-40B4-BE49-F238E27FC236}">
                  <a16:creationId xmlns:a16="http://schemas.microsoft.com/office/drawing/2014/main" id="{469B3DF1-5427-4753-A5A7-821B2182A765}"/>
                </a:ext>
              </a:extLst>
            </p:cNvPr>
            <p:cNvPicPr>
              <a:picLocks noChangeAspect="1"/>
            </p:cNvPicPr>
            <p:nvPr/>
          </p:nvPicPr>
          <p:blipFill rotWithShape="1">
            <a:blip r:embed="rId2"/>
            <a:srcRect t="17921" r="373"/>
            <a:stretch/>
          </p:blipFill>
          <p:spPr bwMode="auto">
            <a:xfrm>
              <a:off x="2191512" y="1600200"/>
              <a:ext cx="7808976" cy="4663440"/>
            </a:xfrm>
            <a:prstGeom prst="rect">
              <a:avLst/>
            </a:prstGeom>
            <a:ln>
              <a:solidFill>
                <a:schemeClr val="tx1"/>
              </a:solidFill>
            </a:ln>
            <a:extLst>
              <a:ext uri="{53640926-AAD7-44D8-BBD7-CCE9431645EC}">
                <a14:shadowObscured xmlns:a14="http://schemas.microsoft.com/office/drawing/2010/main"/>
              </a:ext>
            </a:extLst>
          </p:spPr>
        </p:pic>
        <p:pic>
          <p:nvPicPr>
            <p:cNvPr id="7" name="Picture 6" descr="Screenshot of the Enrollment Manager dashboard. Rectangle highlights the confirmation message of the submitted enrollment.">
              <a:extLst>
                <a:ext uri="{FF2B5EF4-FFF2-40B4-BE49-F238E27FC236}">
                  <a16:creationId xmlns:a16="http://schemas.microsoft.com/office/drawing/2014/main" id="{91E47B3D-0455-42D5-9D7B-AEF3757F0AE3}"/>
                </a:ext>
              </a:extLst>
            </p:cNvPr>
            <p:cNvPicPr>
              <a:picLocks noChangeAspect="1"/>
            </p:cNvPicPr>
            <p:nvPr/>
          </p:nvPicPr>
          <p:blipFill rotWithShape="1">
            <a:blip r:embed="rId3"/>
            <a:srcRect l="8456" t="31504" r="16430" b="64838"/>
            <a:stretch/>
          </p:blipFill>
          <p:spPr bwMode="auto">
            <a:xfrm>
              <a:off x="2525728" y="2212169"/>
              <a:ext cx="6082748" cy="170833"/>
            </a:xfrm>
            <a:prstGeom prst="rect">
              <a:avLst/>
            </a:prstGeom>
            <a:ln>
              <a:noFill/>
            </a:ln>
            <a:extLst>
              <a:ext uri="{53640926-AAD7-44D8-BBD7-CCE9431645EC}">
                <a14:shadowObscured xmlns:a14="http://schemas.microsoft.com/office/drawing/2010/main"/>
              </a:ext>
            </a:extLst>
          </p:spPr>
        </p:pic>
      </p:grpSp>
      <p:sp>
        <p:nvSpPr>
          <p:cNvPr id="2" name="Rectangle: Rounded Corners 3" descr="Return to table of contents button.">
            <a:hlinkClick r:id="rId4" action="ppaction://hlinksldjump"/>
            <a:extLst>
              <a:ext uri="{FF2B5EF4-FFF2-40B4-BE49-F238E27FC236}">
                <a16:creationId xmlns:a16="http://schemas.microsoft.com/office/drawing/2014/main" id="{F9EF1909-0AEA-96D6-5477-BCF6607DE52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1" name="Rectangle: Rounded Corners 3" descr="Return to Start of NCD button.">
            <a:hlinkClick r:id="rId5" action="ppaction://hlinksldjump"/>
            <a:extLst>
              <a:ext uri="{FF2B5EF4-FFF2-40B4-BE49-F238E27FC236}">
                <a16:creationId xmlns:a16="http://schemas.microsoft.com/office/drawing/2014/main" id="{0E2828AC-30DB-E830-6AAE-9A771CC233E8}"/>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F930A20-53AC-AAB5-BEF9-035CE6880EB3}"/>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90468CCD-CD0B-B9F3-36FE-C2BBB95DF0D3}"/>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34006" t="48736" r="49144" b="45248"/>
          <a:stretch/>
        </p:blipFill>
        <p:spPr>
          <a:xfrm>
            <a:off x="4954772" y="3566836"/>
            <a:ext cx="1471013" cy="295426"/>
          </a:xfrm>
          <a:prstGeom prst="rect">
            <a:avLst/>
          </a:prstGeom>
        </p:spPr>
      </p:pic>
      <p:pic>
        <p:nvPicPr>
          <p:cNvPr id="9" name="Picture 8">
            <a:extLst>
              <a:ext uri="{FF2B5EF4-FFF2-40B4-BE49-F238E27FC236}">
                <a16:creationId xmlns:a16="http://schemas.microsoft.com/office/drawing/2014/main" id="{59D47D57-EA5E-F09D-28A4-7E86478193F4}"/>
              </a:ext>
              <a:ext uri="{C183D7F6-B498-43B3-948B-1728B52AA6E4}">
                <adec:decorative xmlns:adec="http://schemas.microsoft.com/office/drawing/2017/decorative" val="1"/>
              </a:ext>
            </a:extLst>
          </p:cNvPr>
          <p:cNvPicPr>
            <a:picLocks noChangeAspect="1"/>
          </p:cNvPicPr>
          <p:nvPr/>
        </p:nvPicPr>
        <p:blipFill rotWithShape="1">
          <a:blip r:embed="rId7"/>
          <a:srcRect l="3904" t="19300"/>
          <a:stretch/>
        </p:blipFill>
        <p:spPr>
          <a:xfrm>
            <a:off x="2525728" y="2406930"/>
            <a:ext cx="2413671" cy="336270"/>
          </a:xfrm>
          <a:prstGeom prst="rect">
            <a:avLst/>
          </a:prstGeom>
        </p:spPr>
      </p:pic>
    </p:spTree>
    <p:extLst>
      <p:ext uri="{BB962C8B-B14F-4D97-AF65-F5344CB8AC3E}">
        <p14:creationId xmlns:p14="http://schemas.microsoft.com/office/powerpoint/2010/main" val="2043662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1768475" y="2016125"/>
            <a:ext cx="8655050" cy="2825750"/>
          </a:xfrm>
        </p:spPr>
        <p:txBody>
          <a:bodyPr anchor="ctr"/>
          <a:lstStyle/>
          <a:p>
            <a:pPr algn="ctr">
              <a:spcAft>
                <a:spcPts val="600"/>
              </a:spcAft>
            </a:pPr>
            <a:r>
              <a:rPr lang="en-US" sz="4000" b="1">
                <a:solidFill>
                  <a:schemeClr val="tx1"/>
                </a:solidFill>
                <a:latin typeface="Arial"/>
                <a:cs typeface="Calibri"/>
              </a:rPr>
              <a:t>NCD</a:t>
            </a:r>
            <a:br>
              <a:rPr lang="en-US" sz="4000" b="1">
                <a:latin typeface="Arial"/>
              </a:rPr>
            </a:br>
            <a:r>
              <a:rPr lang="en-US" sz="4000" b="1">
                <a:solidFill>
                  <a:schemeClr val="tx1"/>
                </a:solidFill>
                <a:latin typeface="Arial"/>
                <a:cs typeface="Calibri"/>
              </a:rPr>
              <a:t>VA Form 22-1999b – </a:t>
            </a:r>
            <a:br>
              <a:rPr lang="en-US" sz="4000" b="1">
                <a:latin typeface="Arial"/>
              </a:rPr>
            </a:br>
            <a:r>
              <a:rPr lang="en-US" sz="4000" b="1">
                <a:solidFill>
                  <a:schemeClr val="tx1"/>
                </a:solidFill>
                <a:latin typeface="Arial"/>
                <a:cs typeface="Calibri"/>
              </a:rPr>
              <a:t>Notice of Change in Student Status</a:t>
            </a:r>
          </a:p>
        </p:txBody>
      </p:sp>
      <p:sp>
        <p:nvSpPr>
          <p:cNvPr id="4" name="Rectangle: Rounded Corners 3" descr="Return to table of contents button.">
            <a:hlinkClick r:id="rId2" action="ppaction://hlinksldjump"/>
            <a:extLst>
              <a:ext uri="{FF2B5EF4-FFF2-40B4-BE49-F238E27FC236}">
                <a16:creationId xmlns:a16="http://schemas.microsoft.com/office/drawing/2014/main" id="{B4DC1ED2-0003-4689-01C2-3CD645752ED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Rounded Corners 3" descr="Return to Start of NCD button.">
            <a:hlinkClick r:id="rId3" action="ppaction://hlinksldjump"/>
            <a:extLst>
              <a:ext uri="{FF2B5EF4-FFF2-40B4-BE49-F238E27FC236}">
                <a16:creationId xmlns:a16="http://schemas.microsoft.com/office/drawing/2014/main" id="{732702DA-4F1F-CACF-E50D-3A9E591BADCC}"/>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4501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8769A11-A917-4104-8E64-152529716C18}"/>
              </a:ext>
            </a:extLst>
          </p:cNvPr>
          <p:cNvSpPr>
            <a:spLocks noGrp="1"/>
          </p:cNvSpPr>
          <p:nvPr>
            <p:ph type="title"/>
          </p:nvPr>
        </p:nvSpPr>
        <p:spPr>
          <a:xfrm>
            <a:off x="298174" y="139148"/>
            <a:ext cx="8935279" cy="363548"/>
          </a:xfrm>
        </p:spPr>
        <p:txBody>
          <a:bodyPr/>
          <a:lstStyle/>
          <a:p>
            <a:r>
              <a:rPr lang="en-US" sz="2800">
                <a:latin typeface="Arial"/>
                <a:cs typeface="Calibri"/>
              </a:rPr>
              <a:t>NCD: VA Form </a:t>
            </a:r>
            <a:r>
              <a:rPr lang="en-US" sz="2800" b="1">
                <a:latin typeface="Arial"/>
                <a:cs typeface="Calibri"/>
              </a:rPr>
              <a:t>22-1999b </a:t>
            </a:r>
            <a:r>
              <a:rPr lang="en-US" sz="2800">
                <a:latin typeface="Arial"/>
                <a:cs typeface="Calibri"/>
              </a:rPr>
              <a:t>vs EM Functionality</a:t>
            </a:r>
            <a:br>
              <a:rPr lang="en-US" sz="2800">
                <a:latin typeface="Arial"/>
              </a:rPr>
            </a:br>
            <a:br>
              <a:rPr lang="en-US" sz="2800">
                <a:latin typeface="Arial"/>
              </a:rPr>
            </a:br>
            <a:endParaRPr lang="en-US" sz="2800">
              <a:latin typeface="Arial"/>
            </a:endParaRPr>
          </a:p>
        </p:txBody>
      </p:sp>
      <p:sp>
        <p:nvSpPr>
          <p:cNvPr id="8" name="TextBox 7">
            <a:extLst>
              <a:ext uri="{FF2B5EF4-FFF2-40B4-BE49-F238E27FC236}">
                <a16:creationId xmlns:a16="http://schemas.microsoft.com/office/drawing/2014/main" id="{4A2A7881-F881-1C3C-1C7D-394809BEAD74}"/>
              </a:ext>
            </a:extLst>
          </p:cNvPr>
          <p:cNvSpPr txBox="1"/>
          <p:nvPr/>
        </p:nvSpPr>
        <p:spPr>
          <a:xfrm>
            <a:off x="298174" y="502696"/>
            <a:ext cx="11747776" cy="882594"/>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amend an enrollment. Begin with the table below to identify the task as it is completed using VA Form 22-1999b and how the task is completed in EM. Each numbered task aligns with the numbered items in the pages that follow.</a:t>
            </a:r>
            <a:r>
              <a:rPr lang="en-US" sz="2000">
                <a:solidFill>
                  <a:srgbClr val="002060"/>
                </a:solidFill>
                <a:latin typeface="Arial"/>
                <a:cs typeface="Calibri"/>
              </a:rPr>
              <a:t> </a:t>
            </a:r>
            <a:endParaRPr kumimoji="0" lang="en-US" sz="20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aphicFrame>
        <p:nvGraphicFramePr>
          <p:cNvPr id="7" name="Table 12">
            <a:extLst>
              <a:ext uri="{FF2B5EF4-FFF2-40B4-BE49-F238E27FC236}">
                <a16:creationId xmlns:a16="http://schemas.microsoft.com/office/drawing/2014/main" id="{4E4F512E-3980-4876-A51D-75BFF63350B9}"/>
              </a:ext>
            </a:extLst>
          </p:cNvPr>
          <p:cNvGraphicFramePr>
            <a:graphicFrameLocks noGrp="1"/>
          </p:cNvGraphicFramePr>
          <p:nvPr>
            <p:extLst>
              <p:ext uri="{D42A27DB-BD31-4B8C-83A1-F6EECF244321}">
                <p14:modId xmlns:p14="http://schemas.microsoft.com/office/powerpoint/2010/main" val="2753195990"/>
              </p:ext>
            </p:extLst>
          </p:nvPr>
        </p:nvGraphicFramePr>
        <p:xfrm>
          <a:off x="298174" y="1484515"/>
          <a:ext cx="11893825" cy="4815840"/>
        </p:xfrm>
        <a:graphic>
          <a:graphicData uri="http://schemas.openxmlformats.org/drawingml/2006/table">
            <a:tbl>
              <a:tblPr firstRow="1" bandRow="1">
                <a:tableStyleId>{5C22544A-7EE6-4342-B048-85BDC9FD1C3A}</a:tableStyleId>
              </a:tblPr>
              <a:tblGrid>
                <a:gridCol w="706000">
                  <a:extLst>
                    <a:ext uri="{9D8B030D-6E8A-4147-A177-3AD203B41FA5}">
                      <a16:colId xmlns:a16="http://schemas.microsoft.com/office/drawing/2014/main" val="1838318737"/>
                    </a:ext>
                  </a:extLst>
                </a:gridCol>
                <a:gridCol w="2028847">
                  <a:extLst>
                    <a:ext uri="{9D8B030D-6E8A-4147-A177-3AD203B41FA5}">
                      <a16:colId xmlns:a16="http://schemas.microsoft.com/office/drawing/2014/main" val="2694484242"/>
                    </a:ext>
                  </a:extLst>
                </a:gridCol>
                <a:gridCol w="3152022">
                  <a:extLst>
                    <a:ext uri="{9D8B030D-6E8A-4147-A177-3AD203B41FA5}">
                      <a16:colId xmlns:a16="http://schemas.microsoft.com/office/drawing/2014/main" val="2888116487"/>
                    </a:ext>
                  </a:extLst>
                </a:gridCol>
                <a:gridCol w="6006956">
                  <a:extLst>
                    <a:ext uri="{9D8B030D-6E8A-4147-A177-3AD203B41FA5}">
                      <a16:colId xmlns:a16="http://schemas.microsoft.com/office/drawing/2014/main" val="134663572"/>
                    </a:ext>
                  </a:extLst>
                </a:gridCol>
              </a:tblGrid>
              <a:tr h="254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VA Form 22-1999b</a:t>
                      </a:r>
                    </a:p>
                  </a:txBody>
                  <a:tcPr anchor="ctr">
                    <a:solidFill>
                      <a:srgbClr val="004279"/>
                    </a:solidFill>
                  </a:tcPr>
                </a:tc>
                <a:tc>
                  <a:txBody>
                    <a:bodyPr/>
                    <a:lstStyle/>
                    <a:p>
                      <a:pPr algn="ctr"/>
                      <a:r>
                        <a:rPr lang="en-US" sz="1600">
                          <a:solidFill>
                            <a:schemeClr val="bg1"/>
                          </a:solidFill>
                          <a:latin typeface="Arial"/>
                          <a:cs typeface="Calibri"/>
                        </a:rPr>
                        <a:t>EM – NCD</a:t>
                      </a:r>
                    </a:p>
                  </a:txBody>
                  <a:tcPr anchor="ctr">
                    <a:solidFill>
                      <a:srgbClr val="004279"/>
                    </a:solidFill>
                  </a:tcPr>
                </a:tc>
                <a:extLst>
                  <a:ext uri="{0D108BD9-81ED-4DB2-BD59-A6C34878D82A}">
                    <a16:rowId xmlns:a16="http://schemas.microsoft.com/office/drawing/2014/main" val="1574270989"/>
                  </a:ext>
                </a:extLst>
              </a:tr>
              <a:tr h="554742">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 student’s name after a student is created. The student’s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2535984882"/>
                  </a:ext>
                </a:extLst>
              </a:tr>
              <a:tr h="554742">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Termination Information/</a:t>
                      </a:r>
                      <a:endParaRPr lang="en-US"/>
                    </a:p>
                    <a:p>
                      <a:pPr lvl="0" algn="ctr">
                        <a:buNone/>
                      </a:pPr>
                      <a:r>
                        <a:rPr lang="en-US" sz="1200" b="1">
                          <a:solidFill>
                            <a:srgbClr val="002060"/>
                          </a:solidFill>
                          <a:latin typeface="Arial"/>
                          <a:cs typeface="Calibri"/>
                        </a:rPr>
                        <a:t>Amendment Reason</a:t>
                      </a:r>
                    </a:p>
                  </a:txBody>
                  <a:tcPr anchor="ctr">
                    <a:solidFill>
                      <a:schemeClr val="bg1">
                        <a:lumMod val="95000"/>
                      </a:schemeClr>
                    </a:solidFill>
                  </a:tcPr>
                </a:tc>
                <a:tc>
                  <a:txBody>
                    <a:bodyPr/>
                    <a:lstStyle/>
                    <a:p>
                      <a:r>
                        <a:rPr lang="en-US" sz="1200" b="1">
                          <a:solidFill>
                            <a:srgbClr val="002060"/>
                          </a:solidFill>
                          <a:latin typeface="Arial"/>
                          <a:cs typeface="Calibri"/>
                        </a:rPr>
                        <a:t>Termination: </a:t>
                      </a:r>
                      <a:r>
                        <a:rPr lang="en-US" sz="1200">
                          <a:solidFill>
                            <a:srgbClr val="002060"/>
                          </a:solidFill>
                          <a:latin typeface="Arial"/>
                          <a:cs typeface="Calibri"/>
                        </a:rPr>
                        <a:t>SCOs wrote a student’s termination information and selected the adjustment reason checkbox and enters the last date of attendance in the Termination section. Other sections require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Adjustment: </a:t>
                      </a:r>
                      <a:r>
                        <a:rPr lang="en-US" sz="1200">
                          <a:solidFill>
                            <a:srgbClr val="002060"/>
                          </a:solidFill>
                          <a:latin typeface="Arial"/>
                          <a:cs typeface="Calibri"/>
                        </a:rPr>
                        <a:t>SCOs selected the appropriate reason checkbox and provides an effective date in the Adjustment section</a:t>
                      </a:r>
                      <a:r>
                        <a:rPr lang="en-US" sz="1200">
                          <a:solidFill>
                            <a:srgbClr val="002060"/>
                          </a:solidFill>
                          <a:latin typeface="+mn-lt"/>
                          <a:cs typeface="Calibri"/>
                        </a:rPr>
                        <a:t>. Other sections require completion.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 selects the “Amend” button on the enrollment. </a:t>
                      </a:r>
                    </a:p>
                    <a:p>
                      <a:pPr marL="0" marR="0" lvl="0" indent="0" algn="l" rtl="0" eaLnBrk="1" fontAlgn="auto" latinLnBrk="0" hangingPunct="1">
                        <a:lnSpc>
                          <a:spcPct val="100000"/>
                        </a:lnSpc>
                        <a:spcBef>
                          <a:spcPts val="0"/>
                        </a:spcBef>
                        <a:spcAft>
                          <a:spcPts val="0"/>
                        </a:spcAft>
                        <a:buClrTx/>
                        <a:buSzTx/>
                        <a:buFontTx/>
                        <a:buNone/>
                      </a:pPr>
                      <a:r>
                        <a:rPr lang="en-US" sz="1200" b="1">
                          <a:solidFill>
                            <a:srgbClr val="002060"/>
                          </a:solidFill>
                          <a:latin typeface="Arial"/>
                          <a:cs typeface="Calibri"/>
                        </a:rPr>
                        <a:t>Termination: </a:t>
                      </a:r>
                      <a:r>
                        <a:rPr lang="en-US" sz="1200" b="0">
                          <a:solidFill>
                            <a:srgbClr val="002060"/>
                          </a:solidFill>
                          <a:latin typeface="Arial"/>
                          <a:cs typeface="Calibri"/>
                        </a:rPr>
                        <a:t>SCOs se</a:t>
                      </a:r>
                      <a:r>
                        <a:rPr lang="en-US" sz="1200" b="0" noProof="0">
                          <a:solidFill>
                            <a:srgbClr val="002060"/>
                          </a:solidFill>
                          <a:latin typeface="Arial"/>
                          <a:cs typeface="Calibri"/>
                        </a:rPr>
                        <a:t>lect </a:t>
                      </a:r>
                      <a:r>
                        <a:rPr lang="en-US" sz="1200" noProof="0">
                          <a:solidFill>
                            <a:srgbClr val="002060"/>
                          </a:solidFill>
                          <a:latin typeface="Arial"/>
                          <a:cs typeface="Calibri"/>
                        </a:rPr>
                        <a:t>the “Termination” box on the Amend enrollment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a:solidFill>
                            <a:srgbClr val="002060"/>
                          </a:solidFill>
                          <a:latin typeface="Arial"/>
                          <a:cs typeface="Calibri"/>
                        </a:rPr>
                        <a:t>Graduation: </a:t>
                      </a:r>
                      <a:r>
                        <a:rPr lang="en-US" sz="1200" b="0" noProof="0">
                          <a:solidFill>
                            <a:srgbClr val="002060"/>
                          </a:solidFill>
                          <a:latin typeface="Arial"/>
                          <a:cs typeface="Calibri"/>
                        </a:rPr>
                        <a:t>SCOs select </a:t>
                      </a:r>
                      <a:r>
                        <a:rPr lang="en-US" sz="1200" noProof="0">
                          <a:solidFill>
                            <a:srgbClr val="002060"/>
                          </a:solidFill>
                          <a:latin typeface="Arial"/>
                          <a:cs typeface="Calibri"/>
                        </a:rPr>
                        <a:t>the “Graduation/End of Term of Course” box on the Amend enrollment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a:solidFill>
                            <a:srgbClr val="002060"/>
                          </a:solidFill>
                          <a:latin typeface="Arial"/>
                          <a:cs typeface="Calibri"/>
                        </a:rPr>
                        <a:t>Amend: </a:t>
                      </a:r>
                      <a:r>
                        <a:rPr lang="en-US" sz="1200" b="0" noProof="0">
                          <a:solidFill>
                            <a:srgbClr val="002060"/>
                          </a:solidFill>
                          <a:latin typeface="Arial"/>
                          <a:cs typeface="Calibri"/>
                        </a:rPr>
                        <a:t>SCOs</a:t>
                      </a:r>
                      <a:r>
                        <a:rPr lang="en-US" sz="1200" b="1" noProof="0">
                          <a:solidFill>
                            <a:srgbClr val="002060"/>
                          </a:solidFill>
                          <a:latin typeface="Arial"/>
                          <a:cs typeface="Calibri"/>
                        </a:rPr>
                        <a:t> </a:t>
                      </a:r>
                      <a:r>
                        <a:rPr lang="en-US" sz="1200" noProof="0">
                          <a:solidFill>
                            <a:srgbClr val="002060"/>
                          </a:solidFill>
                          <a:latin typeface="Arial"/>
                          <a:cs typeface="Calibri"/>
                        </a:rPr>
                        <a:t>make the appropriate </a:t>
                      </a:r>
                      <a:r>
                        <a:rPr lang="en-US" sz="1200" noProof="0">
                          <a:solidFill>
                            <a:srgbClr val="002060"/>
                          </a:solidFill>
                          <a:latin typeface="+mn-lt"/>
                          <a:cs typeface="Calibri"/>
                        </a:rPr>
                        <a:t>updates to otherwise amend an enrollment. </a:t>
                      </a:r>
                      <a:endParaRPr lang="en-US" sz="1200" noProof="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noProof="0">
                        <a:solidFill>
                          <a:srgbClr val="00206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These changes trigger new fields to appear. SCOs select the appropriate “Amendment Reason” from the dropdown. Depending on the selected reason, the SCO may need to provide more information (e.g., Amendment effective date).</a:t>
                      </a:r>
                    </a:p>
                  </a:txBody>
                  <a:tcPr anchor="ctr">
                    <a:solidFill>
                      <a:schemeClr val="bg1">
                        <a:lumMod val="95000"/>
                      </a:schemeClr>
                    </a:solidFill>
                  </a:tcPr>
                </a:tc>
                <a:extLst>
                  <a:ext uri="{0D108BD9-81ED-4DB2-BD59-A6C34878D82A}">
                    <a16:rowId xmlns:a16="http://schemas.microsoft.com/office/drawing/2014/main" val="3326370765"/>
                  </a:ext>
                </a:extLst>
              </a:tr>
              <a:tr h="392942">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Credit or Clock Hours Adjustment</a:t>
                      </a:r>
                    </a:p>
                  </a:txBody>
                  <a:tcPr anchor="ctr">
                    <a:solidFill>
                      <a:srgbClr val="C7D7EB"/>
                    </a:solidFill>
                  </a:tcPr>
                </a:tc>
                <a:tc>
                  <a:txBody>
                    <a:bodyPr/>
                    <a:lstStyle/>
                    <a:p>
                      <a:r>
                        <a:rPr lang="en-US" sz="1200" b="0">
                          <a:solidFill>
                            <a:srgbClr val="002060"/>
                          </a:solidFill>
                          <a:latin typeface="Arial"/>
                          <a:cs typeface="Calibri"/>
                        </a:rPr>
                        <a:t>SCOs wrote the updated numerical values in the credit or clock hours section.</a:t>
                      </a:r>
                    </a:p>
                  </a:txBody>
                  <a:tcPr anchor="ctr">
                    <a:solidFill>
                      <a:srgbClr val="C7D7EB"/>
                    </a:solidFill>
                  </a:tcPr>
                </a:tc>
                <a:tc>
                  <a:txBody>
                    <a:bodyPr/>
                    <a:lstStyle/>
                    <a:p>
                      <a:r>
                        <a:rPr lang="en-US" sz="1200" b="0">
                          <a:solidFill>
                            <a:srgbClr val="002060"/>
                          </a:solidFill>
                          <a:latin typeface="Arial"/>
                          <a:cs typeface="Calibri"/>
                        </a:rPr>
                        <a:t>SCOs increase or decrease the numerical values in the “Credits and tuition section” in EM.</a:t>
                      </a:r>
                    </a:p>
                  </a:txBody>
                  <a:tcPr anchor="ctr">
                    <a:solidFill>
                      <a:srgbClr val="C7D7EB"/>
                    </a:solidFill>
                  </a:tcPr>
                </a:tc>
                <a:extLst>
                  <a:ext uri="{0D108BD9-81ED-4DB2-BD59-A6C34878D82A}">
                    <a16:rowId xmlns:a16="http://schemas.microsoft.com/office/drawing/2014/main" val="1335723679"/>
                  </a:ext>
                </a:extLst>
              </a:tr>
              <a:tr h="483470">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student.</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SCOs add a VBA remark if needed. The selection of some VBA remarks require providing additional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002060"/>
                          </a:solidFill>
                          <a:effectLst/>
                          <a:latin typeface="Arial"/>
                          <a:ea typeface="+mn-ea"/>
                          <a:cs typeface="Calibri"/>
                        </a:rPr>
                        <a:t>SCOs should use the "Notes" section to capture student and school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1467988917"/>
                  </a:ext>
                </a:extLst>
              </a:tr>
              <a:tr h="392942">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SCO Certification </a:t>
                      </a:r>
                    </a:p>
                  </a:txBody>
                  <a:tcPr anchor="ctr">
                    <a:solidFill>
                      <a:srgbClr val="C7D7EB"/>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rgbClr val="002060"/>
                          </a:solidFill>
                          <a:latin typeface="Arial"/>
                          <a:cs typeface="Calibri"/>
                        </a:rPr>
                        <a:t>SCOs certified enrollment by signing and then submitting the completed form to VA. </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“Submit amendment” button to transmit the amendment to VA or select the “Save as draft” button.</a:t>
                      </a:r>
                    </a:p>
                  </a:txBody>
                  <a:tcPr anchor="ctr">
                    <a:solidFill>
                      <a:srgbClr val="C7D7EB"/>
                    </a:solidFill>
                  </a:tcPr>
                </a:tc>
                <a:extLst>
                  <a:ext uri="{0D108BD9-81ED-4DB2-BD59-A6C34878D82A}">
                    <a16:rowId xmlns:a16="http://schemas.microsoft.com/office/drawing/2014/main" val="115359269"/>
                  </a:ext>
                </a:extLst>
              </a:tr>
            </a:tbl>
          </a:graphicData>
        </a:graphic>
      </p:graphicFrame>
      <p:sp>
        <p:nvSpPr>
          <p:cNvPr id="2" name="Rectangle: Rounded Corners 3" descr="Return to table of contents button.">
            <a:hlinkClick r:id="rId2" action="ppaction://hlinksldjump"/>
            <a:extLst>
              <a:ext uri="{FF2B5EF4-FFF2-40B4-BE49-F238E27FC236}">
                <a16:creationId xmlns:a16="http://schemas.microsoft.com/office/drawing/2014/main" id="{490DD754-7FEA-5F85-4B4E-81E18AD14DBE}"/>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NCD button.">
            <a:hlinkClick r:id="rId3" action="ppaction://hlinksldjump"/>
            <a:extLst>
              <a:ext uri="{FF2B5EF4-FFF2-40B4-BE49-F238E27FC236}">
                <a16:creationId xmlns:a16="http://schemas.microsoft.com/office/drawing/2014/main" id="{76F079A4-D978-D041-16EE-31E64285CC9F}"/>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C5DA89A3-CBFF-0B26-16DA-07097A1277CA}"/>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0020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043EE5-6126-9112-F673-11CD9EE67176}"/>
              </a:ext>
              <a:ext uri="{C183D7F6-B498-43B3-948B-1728B52AA6E4}">
                <adec:decorative xmlns:adec="http://schemas.microsoft.com/office/drawing/2017/decorative" val="1"/>
              </a:ext>
            </a:extLst>
          </p:cNvPr>
          <p:cNvSpPr/>
          <p:nvPr/>
        </p:nvSpPr>
        <p:spPr>
          <a:xfrm>
            <a:off x="9417377" y="4391465"/>
            <a:ext cx="2541522" cy="333201"/>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9FDE1C8A-2162-49CC-B347-05A8ED860959}"/>
              </a:ext>
              <a:ext uri="{C183D7F6-B498-43B3-948B-1728B52AA6E4}">
                <adec:decorative xmlns:adec="http://schemas.microsoft.com/office/drawing/2017/decorative" val="1"/>
              </a:ext>
            </a:extLst>
          </p:cNvPr>
          <p:cNvPicPr>
            <a:picLocks noChangeAspect="1"/>
          </p:cNvPicPr>
          <p:nvPr/>
        </p:nvPicPr>
        <p:blipFill rotWithShape="1">
          <a:blip r:embed="rId3"/>
          <a:srcRect l="30484" t="10609" r="31614" b="5233"/>
          <a:stretch/>
        </p:blipFill>
        <p:spPr>
          <a:xfrm>
            <a:off x="6313848" y="96024"/>
            <a:ext cx="5645054" cy="61164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7BE282B-2C3C-9C7B-F3F3-61B16581DD59}"/>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AFC05F69-F714-7056-7669-7CED7595B515}"/>
              </a:ext>
              <a:ext uri="{C183D7F6-B498-43B3-948B-1728B52AA6E4}">
                <adec:decorative xmlns:adec="http://schemas.microsoft.com/office/drawing/2017/decorative" val="1"/>
              </a:ext>
            </a:extLst>
          </p:cNvPr>
          <p:cNvSpPr/>
          <p:nvPr/>
        </p:nvSpPr>
        <p:spPr>
          <a:xfrm>
            <a:off x="6313848" y="5623873"/>
            <a:ext cx="5645052" cy="560889"/>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F3AC71B3-786C-4A6D-8864-383FBDB8A54F}"/>
              </a:ext>
              <a:ext uri="{C183D7F6-B498-43B3-948B-1728B52AA6E4}">
                <adec:decorative xmlns:adec="http://schemas.microsoft.com/office/drawing/2017/decorative" val="1"/>
              </a:ext>
            </a:extLst>
          </p:cNvPr>
          <p:cNvSpPr/>
          <p:nvPr/>
        </p:nvSpPr>
        <p:spPr>
          <a:xfrm>
            <a:off x="6313845" y="284701"/>
            <a:ext cx="3335981" cy="605391"/>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CC57B6AF-4ECA-42D0-B12F-AFD562F9F8FE}"/>
              </a:ext>
              <a:ext uri="{C183D7F6-B498-43B3-948B-1728B52AA6E4}">
                <adec:decorative xmlns:adec="http://schemas.microsoft.com/office/drawing/2017/decorative" val="1"/>
              </a:ext>
            </a:extLst>
          </p:cNvPr>
          <p:cNvSpPr/>
          <p:nvPr/>
        </p:nvSpPr>
        <p:spPr>
          <a:xfrm>
            <a:off x="6313846" y="5143054"/>
            <a:ext cx="5645052" cy="37685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9968C906-4FFF-49B5-3EAF-8558528F5E52}"/>
              </a:ext>
              <a:ext uri="{C183D7F6-B498-43B3-948B-1728B52AA6E4}">
                <adec:decorative xmlns:adec="http://schemas.microsoft.com/office/drawing/2017/decorative" val="1"/>
              </a:ext>
            </a:extLst>
          </p:cNvPr>
          <p:cNvSpPr/>
          <p:nvPr/>
        </p:nvSpPr>
        <p:spPr>
          <a:xfrm>
            <a:off x="6313845" y="4816353"/>
            <a:ext cx="5645053" cy="28613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E70448E3-6495-C00E-FE62-7DF40314A38A}"/>
              </a:ext>
              <a:ext uri="{C183D7F6-B498-43B3-948B-1728B52AA6E4}">
                <adec:decorative xmlns:adec="http://schemas.microsoft.com/office/drawing/2017/decorative" val="1"/>
              </a:ext>
            </a:extLst>
          </p:cNvPr>
          <p:cNvSpPr/>
          <p:nvPr/>
        </p:nvSpPr>
        <p:spPr>
          <a:xfrm>
            <a:off x="6313849" y="909627"/>
            <a:ext cx="5645053" cy="138372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E459A8F5-6618-8540-601C-F5FE64D7EFB8}"/>
              </a:ext>
              <a:ext uri="{C183D7F6-B498-43B3-948B-1728B52AA6E4}">
                <adec:decorative xmlns:adec="http://schemas.microsoft.com/office/drawing/2017/decorative" val="1"/>
              </a:ext>
            </a:extLst>
          </p:cNvPr>
          <p:cNvSpPr/>
          <p:nvPr/>
        </p:nvSpPr>
        <p:spPr>
          <a:xfrm>
            <a:off x="6313848" y="2397320"/>
            <a:ext cx="5645053" cy="1932201"/>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itle 1">
            <a:extLst>
              <a:ext uri="{FF2B5EF4-FFF2-40B4-BE49-F238E27FC236}">
                <a16:creationId xmlns:a16="http://schemas.microsoft.com/office/drawing/2014/main" id="{A781B08D-9231-4DF9-BA02-F5CC7D6AC5CE}"/>
              </a:ext>
            </a:extLst>
          </p:cNvPr>
          <p:cNvSpPr>
            <a:spLocks noGrp="1"/>
          </p:cNvSpPr>
          <p:nvPr>
            <p:ph type="title"/>
          </p:nvPr>
        </p:nvSpPr>
        <p:spPr>
          <a:xfrm>
            <a:off x="292223" y="139148"/>
            <a:ext cx="11430000" cy="394280"/>
          </a:xfrm>
        </p:spPr>
        <p:txBody>
          <a:bodyPr/>
          <a:lstStyle/>
          <a:p>
            <a:r>
              <a:rPr lang="en-US" sz="2800">
                <a:solidFill>
                  <a:srgbClr val="002060"/>
                </a:solidFill>
                <a:latin typeface="Arial"/>
                <a:cs typeface="Calibri"/>
              </a:rPr>
              <a:t>NCD: VA Form </a:t>
            </a:r>
            <a:r>
              <a:rPr lang="en-US" sz="2800" b="1" kern="1200">
                <a:solidFill>
                  <a:srgbClr val="002060"/>
                </a:solidFill>
                <a:latin typeface="Arial"/>
                <a:ea typeface="+mn-ea"/>
                <a:cs typeface="Calibri"/>
              </a:rPr>
              <a:t>22-1999b</a:t>
            </a:r>
            <a:endParaRPr lang="en-US" sz="2800">
              <a:solidFill>
                <a:srgbClr val="002060"/>
              </a:solidFill>
              <a:latin typeface="Arial"/>
              <a:cs typeface="Calibri"/>
            </a:endParaRPr>
          </a:p>
        </p:txBody>
      </p:sp>
      <p:sp>
        <p:nvSpPr>
          <p:cNvPr id="24" name="TextBox 23">
            <a:extLst>
              <a:ext uri="{FF2B5EF4-FFF2-40B4-BE49-F238E27FC236}">
                <a16:creationId xmlns:a16="http://schemas.microsoft.com/office/drawing/2014/main" id="{402BEAA6-04DF-4CFA-86C1-5D5E196BED38}"/>
              </a:ext>
            </a:extLst>
          </p:cNvPr>
          <p:cNvSpPr txBox="1"/>
          <p:nvPr/>
        </p:nvSpPr>
        <p:spPr>
          <a:xfrm>
            <a:off x="298546" y="718274"/>
            <a:ext cx="5797454" cy="122373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solidFill>
                  <a:srgbClr val="002060"/>
                </a:solidFill>
                <a:effectLst/>
                <a:uLnTx/>
                <a:uFillTx/>
                <a:latin typeface="Arial"/>
                <a:cs typeface="Calibri"/>
              </a:rPr>
              <a:t>This image represents the fields completed by SCOs when submitting paper adjustments (any change in student status) for Non-College Degree programs.</a:t>
            </a:r>
            <a:endParaRPr lang="en-US" b="0" i="0" u="none" strike="noStrike" kern="1200" cap="none" spc="0" normalizeH="0" baseline="0" noProof="0">
              <a:ln>
                <a:noFill/>
              </a:ln>
              <a:solidFill>
                <a:srgbClr val="002060"/>
              </a:solidFill>
              <a:effectLst/>
              <a:uLnTx/>
              <a:uFillTx/>
              <a:latin typeface="Arial"/>
              <a:cs typeface="Calibri"/>
            </a:endParaRPr>
          </a:p>
        </p:txBody>
      </p:sp>
      <p:sp>
        <p:nvSpPr>
          <p:cNvPr id="4" name="TextBox 3">
            <a:extLst>
              <a:ext uri="{FF2B5EF4-FFF2-40B4-BE49-F238E27FC236}">
                <a16:creationId xmlns:a16="http://schemas.microsoft.com/office/drawing/2014/main" id="{14B81B2D-A619-3C95-A3A2-EA9020EE2D0E}"/>
              </a:ext>
            </a:extLst>
          </p:cNvPr>
          <p:cNvSpPr txBox="1"/>
          <p:nvPr/>
        </p:nvSpPr>
        <p:spPr>
          <a:xfrm>
            <a:off x="362380" y="1779365"/>
            <a:ext cx="5733620" cy="4262111"/>
          </a:xfrm>
          <a:prstGeom prst="rect">
            <a:avLst/>
          </a:prstGeom>
          <a:noFill/>
        </p:spPr>
        <p:txBody>
          <a:bodyPr wrap="square" lIns="0" tIns="0" rIns="0" bIns="0" rtlCol="0" anchor="t">
            <a:noAutofit/>
          </a:bodyPr>
          <a:lstStyle/>
          <a:p>
            <a:pPr defTabSz="228600">
              <a:spcAft>
                <a:spcPts val="1200"/>
              </a:spcAft>
            </a:pPr>
            <a:r>
              <a:rPr lang="en-US" sz="1700" noProof="0">
                <a:solidFill>
                  <a:srgbClr val="002060"/>
                </a:solidFill>
                <a:latin typeface="Arial"/>
                <a:cs typeface="Calibri"/>
              </a:rPr>
              <a:t>Please note the following while reviewing this form:</a:t>
            </a:r>
            <a:r>
              <a:rPr lang="en-US" sz="1700">
                <a:solidFill>
                  <a:srgbClr val="002060"/>
                </a:solidFill>
                <a:latin typeface="Arial"/>
                <a:cs typeface="Calibri"/>
              </a:rPr>
              <a:t> </a:t>
            </a:r>
            <a:endParaRPr lang="en-US" sz="1700" noProof="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sz="1700" b="1" noProof="0">
                <a:solidFill>
                  <a:srgbClr val="002060"/>
                </a:solidFill>
                <a:latin typeface="Arial"/>
                <a:cs typeface="Calibri"/>
              </a:rPr>
              <a:t>“CTRL” + select </a:t>
            </a:r>
            <a:r>
              <a:rPr lang="en-US" sz="1700" noProof="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sz="1700" b="1" i="0" u="none" strike="noStrike" kern="1200" cap="none" spc="0" normalizeH="0" baseline="0" noProof="0">
                <a:ln>
                  <a:noFill/>
                </a:ln>
                <a:solidFill>
                  <a:srgbClr val="002060"/>
                </a:solidFill>
                <a:effectLst/>
                <a:uLnTx/>
                <a:uFillTx/>
                <a:latin typeface="Arial"/>
                <a:cs typeface="Calibri"/>
              </a:rPr>
              <a:t>VA File Numbers </a:t>
            </a:r>
            <a:r>
              <a:rPr kumimoji="0" lang="en-US" sz="1700" b="0" i="0" u="none" strike="noStrike" kern="1200" cap="none" spc="0" normalizeH="0" baseline="0" noProof="0">
                <a:ln>
                  <a:noFill/>
                </a:ln>
                <a:solidFill>
                  <a:srgbClr val="002060"/>
                </a:solidFill>
                <a:effectLst/>
                <a:uLnTx/>
                <a:uFillTx/>
                <a:latin typeface="Arial"/>
                <a:ea typeface="MS Mincho"/>
                <a:cs typeface="Calibri"/>
              </a:rPr>
              <a:t>(Box 2 on 22-1999b)</a:t>
            </a:r>
            <a:r>
              <a:rPr kumimoji="0" lang="en-US" sz="1700" b="1" i="0" u="none" strike="noStrike" kern="1200" cap="none" spc="0" normalizeH="0" baseline="0" noProof="0">
                <a:ln>
                  <a:noFill/>
                </a:ln>
                <a:solidFill>
                  <a:srgbClr val="002060"/>
                </a:solidFill>
                <a:effectLst/>
                <a:uLnTx/>
                <a:uFillTx/>
                <a:latin typeface="Arial"/>
                <a:cs typeface="Calibri"/>
              </a:rPr>
              <a:t> </a:t>
            </a:r>
            <a:r>
              <a:rPr kumimoji="0" lang="en-US" sz="1700" b="0" i="0" u="none" strike="noStrike" kern="1200" cap="none" spc="0" normalizeH="0" baseline="0" noProof="0">
                <a:ln>
                  <a:noFill/>
                </a:ln>
                <a:solidFill>
                  <a:srgbClr val="002060"/>
                </a:solidFill>
                <a:effectLst/>
                <a:uLnTx/>
                <a:uFillTx/>
                <a:latin typeface="Arial"/>
                <a:cs typeface="Calibri"/>
              </a:rPr>
              <a:t>are only </a:t>
            </a:r>
            <a:r>
              <a:rPr kumimoji="0" lang="en-US" sz="1700"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sz="170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1700">
                <a:solidFill>
                  <a:srgbClr val="002060"/>
                </a:solidFill>
                <a:latin typeface="Arial"/>
                <a:cs typeface="Calibri"/>
              </a:rPr>
              <a:t> </a:t>
            </a:r>
            <a:endParaRPr lang="en-US" sz="17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1700" b="0" i="0" u="none" strike="noStrike" kern="1200" cap="none" spc="0" normalizeH="0" baseline="0" noProof="0">
                <a:ln>
                  <a:noFill/>
                </a:ln>
                <a:solidFill>
                  <a:srgbClr val="002060"/>
                </a:solidFill>
                <a:effectLst/>
                <a:uLnTx/>
                <a:uFillTx/>
                <a:latin typeface="Arial"/>
                <a:ea typeface="MS Mincho"/>
                <a:cs typeface="Calibri"/>
              </a:rPr>
              <a:t>(Box 4 on 22-1999b)</a:t>
            </a:r>
            <a:r>
              <a:rPr kumimoji="0" lang="en-US" sz="1700" b="1" i="0" u="none" strike="noStrike" kern="1200" cap="none" spc="0" normalizeH="0" baseline="0" noProof="0">
                <a:ln>
                  <a:noFill/>
                </a:ln>
                <a:solidFill>
                  <a:srgbClr val="002060"/>
                </a:solidFill>
                <a:effectLst/>
                <a:uLnTx/>
                <a:uFillTx/>
                <a:latin typeface="Arial"/>
                <a:ea typeface="MS Mincho"/>
                <a:cs typeface="Calibri"/>
              </a:rPr>
              <a:t> </a:t>
            </a:r>
            <a:r>
              <a:rPr kumimoji="0" lang="en-US" sz="1700"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sz="1700" b="0" i="0" u="none" strike="noStrike" kern="1200" cap="none" spc="0" normalizeH="0" baseline="0" noProof="0">
              <a:ln>
                <a:noFill/>
              </a:ln>
              <a:solidFill>
                <a:srgbClr val="002060"/>
              </a:solidFill>
              <a:effectLst/>
              <a:uLnTx/>
              <a:uFillTx/>
              <a:latin typeface="Arial"/>
              <a:ea typeface="MS Mincho"/>
              <a:cs typeface="Calibri"/>
            </a:endParaRPr>
          </a:p>
          <a:p>
            <a:pPr marL="342900" indent="-342900" defTabSz="228600">
              <a:spcAft>
                <a:spcPts val="1200"/>
              </a:spcAft>
              <a:buFont typeface="Arial" panose="020B0604020202020204" pitchFamily="34" charset="0"/>
              <a:buChar char="•"/>
            </a:pPr>
            <a:r>
              <a:rPr lang="en-US" sz="1600">
                <a:solidFill>
                  <a:srgbClr val="002060"/>
                </a:solidFill>
                <a:latin typeface="Arial"/>
                <a:ea typeface="MS Mincho"/>
                <a:cs typeface="Calibri"/>
              </a:rPr>
              <a:t>If an SCO is </a:t>
            </a:r>
            <a:r>
              <a:rPr lang="en-US" sz="1600" b="1">
                <a:solidFill>
                  <a:srgbClr val="002060"/>
                </a:solidFill>
                <a:latin typeface="Arial"/>
                <a:ea typeface="MS Mincho"/>
                <a:cs typeface="Calibri"/>
              </a:rPr>
              <a:t>ending an enrollment for a student that has subsequent future enrollments </a:t>
            </a:r>
            <a:r>
              <a:rPr lang="en-US" sz="1600">
                <a:solidFill>
                  <a:srgbClr val="002060"/>
                </a:solidFill>
                <a:latin typeface="Arial"/>
                <a:ea typeface="MS Mincho"/>
                <a:cs typeface="Calibri"/>
              </a:rPr>
              <a:t>(Box 9 on 22-1999b), an automatic prompt is triggered in EM asking if these enrollments should also end. </a:t>
            </a:r>
            <a:endParaRPr lang="en-US" sz="1700">
              <a:solidFill>
                <a:srgbClr val="002060"/>
              </a:solidFill>
              <a:latin typeface="Arial"/>
              <a:ea typeface="MS Mincho"/>
              <a:cs typeface="Calibri" panose="020F0502020204030204" pitchFamily="34" charset="0"/>
            </a:endParaRPr>
          </a:p>
          <a:p>
            <a:pPr defTabSz="228600">
              <a:spcAft>
                <a:spcPts val="1200"/>
              </a:spcAft>
            </a:pPr>
            <a:endParaRPr kumimoji="0" lang="en-US" sz="1700" b="0" i="0" u="none" strike="noStrike" kern="1200" cap="none" spc="0" normalizeH="0" baseline="0" noProof="0">
              <a:ln>
                <a:noFill/>
              </a:ln>
              <a:effectLst/>
              <a:highlight>
                <a:srgbClr val="FFFF00"/>
              </a:highlight>
              <a:uLnTx/>
              <a:uFillTx/>
              <a:latin typeface="Calibri" panose="020F0502020204030204" pitchFamily="34" charset="0"/>
              <a:ea typeface="MS Mincho"/>
              <a:cs typeface="Calibri" panose="020F0502020204030204" pitchFamily="34" charset="0"/>
            </a:endParaRPr>
          </a:p>
        </p:txBody>
      </p:sp>
      <p:grpSp>
        <p:nvGrpSpPr>
          <p:cNvPr id="2" name="Group 1" descr="Paper 22-1999b Form with highlighted fields. Fields are highlighted to align with Enrollment Manager actions and sections by the callout circles wiht the numbers 1,2,3,4,and 5.&#10;&#10;The first one is a green circle with a &quot;1&quot; in the middle.">
            <a:extLst>
              <a:ext uri="{FF2B5EF4-FFF2-40B4-BE49-F238E27FC236}">
                <a16:creationId xmlns:a16="http://schemas.microsoft.com/office/drawing/2014/main" id="{2F8A4E4C-21CA-AE59-DAAC-1FFFA171F330}"/>
              </a:ext>
            </a:extLst>
          </p:cNvPr>
          <p:cNvGrpSpPr/>
          <p:nvPr/>
        </p:nvGrpSpPr>
        <p:grpSpPr>
          <a:xfrm>
            <a:off x="7970060" y="362318"/>
            <a:ext cx="434307" cy="434307"/>
            <a:chOff x="8554625" y="-545463"/>
            <a:chExt cx="434307" cy="434307"/>
          </a:xfrm>
        </p:grpSpPr>
        <p:sp>
          <p:nvSpPr>
            <p:cNvPr id="3" name="Oval 2">
              <a:extLst>
                <a:ext uri="{FF2B5EF4-FFF2-40B4-BE49-F238E27FC236}">
                  <a16:creationId xmlns:a16="http://schemas.microsoft.com/office/drawing/2014/main" id="{C278C4F1-E6AF-EE35-3136-9793EAC3A052}"/>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1 with solid fill">
              <a:hlinkClick r:id="rId4" action="ppaction://hlinksldjump"/>
              <a:extLst>
                <a:ext uri="{FF2B5EF4-FFF2-40B4-BE49-F238E27FC236}">
                  <a16:creationId xmlns:a16="http://schemas.microsoft.com/office/drawing/2014/main" id="{FCB47F36-494D-C3D0-E69C-F096BE84CB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grpSp>
        <p:nvGrpSpPr>
          <p:cNvPr id="10" name="Group 9" descr="Green circle with a &quot;2&quot; in the middle.">
            <a:extLst>
              <a:ext uri="{FF2B5EF4-FFF2-40B4-BE49-F238E27FC236}">
                <a16:creationId xmlns:a16="http://schemas.microsoft.com/office/drawing/2014/main" id="{91D61CCA-4DE4-63B7-C98E-4C826D60C98C}"/>
              </a:ext>
            </a:extLst>
          </p:cNvPr>
          <p:cNvGrpSpPr/>
          <p:nvPr/>
        </p:nvGrpSpPr>
        <p:grpSpPr>
          <a:xfrm>
            <a:off x="9137282" y="1390781"/>
            <a:ext cx="436999" cy="436999"/>
            <a:chOff x="10349594" y="-524906"/>
            <a:chExt cx="436999" cy="436999"/>
          </a:xfrm>
        </p:grpSpPr>
        <p:sp>
          <p:nvSpPr>
            <p:cNvPr id="13" name="Oval 12">
              <a:extLst>
                <a:ext uri="{FF2B5EF4-FFF2-40B4-BE49-F238E27FC236}">
                  <a16:creationId xmlns:a16="http://schemas.microsoft.com/office/drawing/2014/main" id="{0EB62328-286F-8AF7-173D-2C23CD9E487F}"/>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Badge with solid fill">
              <a:hlinkClick r:id="rId7" action="ppaction://hlinksldjump"/>
              <a:extLst>
                <a:ext uri="{FF2B5EF4-FFF2-40B4-BE49-F238E27FC236}">
                  <a16:creationId xmlns:a16="http://schemas.microsoft.com/office/drawing/2014/main" id="{F1103A97-57F4-272B-4D6A-D3583B0C3F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46" name="Group 45" descr="Second green circle with a &quot;2&quot; in the middle. This section aligns differently in EM. ">
            <a:extLst>
              <a:ext uri="{FF2B5EF4-FFF2-40B4-BE49-F238E27FC236}">
                <a16:creationId xmlns:a16="http://schemas.microsoft.com/office/drawing/2014/main" id="{EA3288C5-6CE5-8F88-4E27-78045ED69F5C}"/>
              </a:ext>
            </a:extLst>
          </p:cNvPr>
          <p:cNvGrpSpPr/>
          <p:nvPr/>
        </p:nvGrpSpPr>
        <p:grpSpPr>
          <a:xfrm>
            <a:off x="10875015" y="4778016"/>
            <a:ext cx="436999" cy="436999"/>
            <a:chOff x="10349594" y="-524906"/>
            <a:chExt cx="436999" cy="436999"/>
          </a:xfrm>
        </p:grpSpPr>
        <p:sp>
          <p:nvSpPr>
            <p:cNvPr id="47" name="Oval 46">
              <a:extLst>
                <a:ext uri="{FF2B5EF4-FFF2-40B4-BE49-F238E27FC236}">
                  <a16:creationId xmlns:a16="http://schemas.microsoft.com/office/drawing/2014/main" id="{91F96871-8E9D-8D3E-DBC0-F15C539BE1A1}"/>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hlinkClick r:id="rId10" action="ppaction://hlinksldjump"/>
              <a:extLst>
                <a:ext uri="{FF2B5EF4-FFF2-40B4-BE49-F238E27FC236}">
                  <a16:creationId xmlns:a16="http://schemas.microsoft.com/office/drawing/2014/main" id="{52CF823B-BDFF-33C8-9DBF-9A41D84996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40" name="Group 39" descr="Green circle with a &quot;3&quot; in the middle.">
            <a:extLst>
              <a:ext uri="{FF2B5EF4-FFF2-40B4-BE49-F238E27FC236}">
                <a16:creationId xmlns:a16="http://schemas.microsoft.com/office/drawing/2014/main" id="{3916616C-831C-B7E9-70FF-0487CEF3D2FD}"/>
              </a:ext>
            </a:extLst>
          </p:cNvPr>
          <p:cNvGrpSpPr/>
          <p:nvPr/>
        </p:nvGrpSpPr>
        <p:grpSpPr>
          <a:xfrm>
            <a:off x="8780388" y="3059704"/>
            <a:ext cx="436999" cy="436999"/>
            <a:chOff x="8612692" y="-402419"/>
            <a:chExt cx="436999" cy="436999"/>
          </a:xfrm>
        </p:grpSpPr>
        <p:sp>
          <p:nvSpPr>
            <p:cNvPr id="41" name="Oval 40">
              <a:extLst>
                <a:ext uri="{FF2B5EF4-FFF2-40B4-BE49-F238E27FC236}">
                  <a16:creationId xmlns:a16="http://schemas.microsoft.com/office/drawing/2014/main" id="{7E5F209E-6E8D-2E27-A6B6-7E8FB6D63F87}"/>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Badge 3 with solid fill">
              <a:hlinkClick r:id="rId7" action="ppaction://hlinksldjump"/>
              <a:extLst>
                <a:ext uri="{FF2B5EF4-FFF2-40B4-BE49-F238E27FC236}">
                  <a16:creationId xmlns:a16="http://schemas.microsoft.com/office/drawing/2014/main" id="{4711EAB6-4364-DCE6-C6B7-B9ED8D6523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2692" y="-402419"/>
              <a:ext cx="436999" cy="436999"/>
            </a:xfrm>
            <a:prstGeom prst="rect">
              <a:avLst/>
            </a:prstGeom>
          </p:spPr>
        </p:pic>
      </p:grpSp>
      <p:grpSp>
        <p:nvGrpSpPr>
          <p:cNvPr id="15" name="Group 14" descr="Green circle with a &quot;3&quot; in the middle.">
            <a:extLst>
              <a:ext uri="{FF2B5EF4-FFF2-40B4-BE49-F238E27FC236}">
                <a16:creationId xmlns:a16="http://schemas.microsoft.com/office/drawing/2014/main" id="{D9320E3B-4EC1-921F-7B89-633A0D25A57B}"/>
              </a:ext>
            </a:extLst>
          </p:cNvPr>
          <p:cNvGrpSpPr/>
          <p:nvPr/>
        </p:nvGrpSpPr>
        <p:grpSpPr>
          <a:xfrm>
            <a:off x="11253898" y="4774774"/>
            <a:ext cx="436999" cy="436999"/>
            <a:chOff x="8612692" y="-402419"/>
            <a:chExt cx="436999" cy="436999"/>
          </a:xfrm>
        </p:grpSpPr>
        <p:sp>
          <p:nvSpPr>
            <p:cNvPr id="17" name="Oval 16">
              <a:extLst>
                <a:ext uri="{FF2B5EF4-FFF2-40B4-BE49-F238E27FC236}">
                  <a16:creationId xmlns:a16="http://schemas.microsoft.com/office/drawing/2014/main" id="{DF9E6C46-4EAB-BA39-44AD-CD0AE876BDF9}"/>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adge 3 with solid fill">
              <a:hlinkClick r:id="rId13" action="ppaction://hlinksldjump"/>
              <a:extLst>
                <a:ext uri="{FF2B5EF4-FFF2-40B4-BE49-F238E27FC236}">
                  <a16:creationId xmlns:a16="http://schemas.microsoft.com/office/drawing/2014/main" id="{4B7F346D-ECF9-EFCE-646F-D83219848A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12692" y="-402419"/>
              <a:ext cx="436999" cy="436999"/>
            </a:xfrm>
            <a:prstGeom prst="rect">
              <a:avLst/>
            </a:prstGeom>
          </p:spPr>
        </p:pic>
      </p:grpSp>
      <p:grpSp>
        <p:nvGrpSpPr>
          <p:cNvPr id="28" name="Group 27" descr="Green circle with a &quot;4&quot; in the middle.">
            <a:extLst>
              <a:ext uri="{FF2B5EF4-FFF2-40B4-BE49-F238E27FC236}">
                <a16:creationId xmlns:a16="http://schemas.microsoft.com/office/drawing/2014/main" id="{CF6244E4-451C-306F-5AE1-17414BAC8494}"/>
              </a:ext>
            </a:extLst>
          </p:cNvPr>
          <p:cNvGrpSpPr/>
          <p:nvPr/>
        </p:nvGrpSpPr>
        <p:grpSpPr>
          <a:xfrm>
            <a:off x="9260051" y="5095187"/>
            <a:ext cx="436999" cy="436999"/>
            <a:chOff x="6941171" y="-523481"/>
            <a:chExt cx="436999" cy="436999"/>
          </a:xfrm>
        </p:grpSpPr>
        <p:sp>
          <p:nvSpPr>
            <p:cNvPr id="29" name="Oval 28">
              <a:extLst>
                <a:ext uri="{FF2B5EF4-FFF2-40B4-BE49-F238E27FC236}">
                  <a16:creationId xmlns:a16="http://schemas.microsoft.com/office/drawing/2014/main" id="{C9F78F6A-EF54-3F0B-52F5-B4054FE2CDD6}"/>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2A1E138-BEDE-56B8-FCDD-0245E4E7A341}"/>
                </a:ext>
              </a:extLst>
            </p:cNvPr>
            <p:cNvGrpSpPr/>
            <p:nvPr/>
          </p:nvGrpSpPr>
          <p:grpSpPr>
            <a:xfrm>
              <a:off x="6941171" y="-523481"/>
              <a:ext cx="436999" cy="436999"/>
              <a:chOff x="6941171" y="-523481"/>
              <a:chExt cx="436999" cy="436999"/>
            </a:xfrm>
          </p:grpSpPr>
          <p:sp>
            <p:nvSpPr>
              <p:cNvPr id="31" name="Oval 30">
                <a:extLst>
                  <a:ext uri="{FF2B5EF4-FFF2-40B4-BE49-F238E27FC236}">
                    <a16:creationId xmlns:a16="http://schemas.microsoft.com/office/drawing/2014/main" id="{3CB37345-8818-18AD-8037-9B867B7BEEDB}"/>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Badge 4 with solid fill">
                <a:hlinkClick r:id="rId10" action="ppaction://hlinksldjump"/>
                <a:extLst>
                  <a:ext uri="{FF2B5EF4-FFF2-40B4-BE49-F238E27FC236}">
                    <a16:creationId xmlns:a16="http://schemas.microsoft.com/office/drawing/2014/main" id="{48255DED-5E4F-8E58-A77E-847354DF6E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41171" y="-523481"/>
                <a:ext cx="436999" cy="436999"/>
              </a:xfrm>
              <a:prstGeom prst="rect">
                <a:avLst/>
              </a:prstGeom>
            </p:spPr>
          </p:pic>
        </p:grpSp>
      </p:grpSp>
      <p:grpSp>
        <p:nvGrpSpPr>
          <p:cNvPr id="49" name="Group 48" descr="Green circle with a &quot;5&quot; in the middle.">
            <a:extLst>
              <a:ext uri="{FF2B5EF4-FFF2-40B4-BE49-F238E27FC236}">
                <a16:creationId xmlns:a16="http://schemas.microsoft.com/office/drawing/2014/main" id="{1904CB6B-5D3D-D02B-21EF-9A3DA3804C69}"/>
              </a:ext>
            </a:extLst>
          </p:cNvPr>
          <p:cNvGrpSpPr/>
          <p:nvPr/>
        </p:nvGrpSpPr>
        <p:grpSpPr>
          <a:xfrm>
            <a:off x="9491707" y="5685817"/>
            <a:ext cx="436999" cy="436999"/>
            <a:chOff x="8112325" y="-568256"/>
            <a:chExt cx="436999" cy="436999"/>
          </a:xfrm>
        </p:grpSpPr>
        <p:sp>
          <p:nvSpPr>
            <p:cNvPr id="50" name="TextBox 49">
              <a:extLst>
                <a:ext uri="{FF2B5EF4-FFF2-40B4-BE49-F238E27FC236}">
                  <a16:creationId xmlns:a16="http://schemas.microsoft.com/office/drawing/2014/main" id="{23FBCB5D-ADB0-A781-E1C6-D2944773E9CF}"/>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51" name="Oval 50">
              <a:extLst>
                <a:ext uri="{FF2B5EF4-FFF2-40B4-BE49-F238E27FC236}">
                  <a16:creationId xmlns:a16="http://schemas.microsoft.com/office/drawing/2014/main" id="{FE78220C-C899-D1AB-1D0B-CA9D2B8DFBD0}"/>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Badge 5 with solid fill">
              <a:hlinkClick r:id="rId10" action="ppaction://hlinksldjump"/>
              <a:extLst>
                <a:ext uri="{FF2B5EF4-FFF2-40B4-BE49-F238E27FC236}">
                  <a16:creationId xmlns:a16="http://schemas.microsoft.com/office/drawing/2014/main" id="{778A8D19-4CD2-B872-731A-2D0C878736C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12325" y="-568256"/>
              <a:ext cx="436999" cy="436999"/>
            </a:xfrm>
            <a:prstGeom prst="rect">
              <a:avLst/>
            </a:prstGeom>
          </p:spPr>
        </p:pic>
      </p:grpSp>
      <p:sp>
        <p:nvSpPr>
          <p:cNvPr id="53" name="Rectangle: Rounded Corners 3" descr="Return to table of contents button.">
            <a:hlinkClick r:id="rId19" action="ppaction://hlinksldjump"/>
            <a:extLst>
              <a:ext uri="{FF2B5EF4-FFF2-40B4-BE49-F238E27FC236}">
                <a16:creationId xmlns:a16="http://schemas.microsoft.com/office/drawing/2014/main" id="{87F3AC0C-8FA1-9403-2C52-3C1C870A2BDE}"/>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9"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4" name="Rectangle: Rounded Corners 3" descr="Return to Start of NCD button.">
            <a:hlinkClick r:id="rId20" action="ppaction://hlinksldjump"/>
            <a:extLst>
              <a:ext uri="{FF2B5EF4-FFF2-40B4-BE49-F238E27FC236}">
                <a16:creationId xmlns:a16="http://schemas.microsoft.com/office/drawing/2014/main" id="{7977E7AE-6718-7C81-88CE-E13394F1526D}"/>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19"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1052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E0250B0-4C5D-8547-57AB-8A534B6510A1}"/>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NCD: EM View </a:t>
            </a:r>
            <a:r>
              <a:rPr lang="en-US" sz="2800" baseline="0">
                <a:solidFill>
                  <a:srgbClr val="002060"/>
                </a:solidFill>
                <a:latin typeface="Arial"/>
                <a:cs typeface="Calibri"/>
              </a:rPr>
              <a:t>of Amending an Enrollment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5" name="TextBox 4">
            <a:extLst>
              <a:ext uri="{FF2B5EF4-FFF2-40B4-BE49-F238E27FC236}">
                <a16:creationId xmlns:a16="http://schemas.microsoft.com/office/drawing/2014/main" id="{6C8BFF49-836C-19A8-181E-99A522F0CA4B}"/>
              </a:ext>
            </a:extLst>
          </p:cNvPr>
          <p:cNvSpPr txBox="1"/>
          <p:nvPr/>
        </p:nvSpPr>
        <p:spPr>
          <a:xfrm>
            <a:off x="298174" y="583624"/>
            <a:ext cx="11202880" cy="403828"/>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a:endParaRPr>
          </a:p>
        </p:txBody>
      </p:sp>
      <p:sp>
        <p:nvSpPr>
          <p:cNvPr id="18" name="TextBox 17">
            <a:extLst>
              <a:ext uri="{FF2B5EF4-FFF2-40B4-BE49-F238E27FC236}">
                <a16:creationId xmlns:a16="http://schemas.microsoft.com/office/drawing/2014/main" id="{718A55E5-4570-5FC0-86DF-409EE74AB2B7}"/>
              </a:ext>
            </a:extLst>
          </p:cNvPr>
          <p:cNvSpPr txBox="1"/>
          <p:nvPr/>
        </p:nvSpPr>
        <p:spPr>
          <a:xfrm>
            <a:off x="417250" y="1491449"/>
            <a:ext cx="4151728" cy="776472"/>
          </a:xfrm>
          <a:prstGeom prst="rect">
            <a:avLst/>
          </a:prstGeom>
          <a:noFill/>
        </p:spPr>
        <p:txBody>
          <a:bodyPr wrap="square" lIns="0" tIns="0" rIns="0" bIns="0" rtlCol="0">
            <a:noAutofit/>
          </a:bodyPr>
          <a:lstStyle/>
          <a:p>
            <a:pPr algn="l" defTabSz="228600">
              <a:spcAft>
                <a:spcPts val="1200"/>
              </a:spcAft>
            </a:pPr>
            <a:r>
              <a:rPr kumimoji="0" lang="en-US" sz="2000" b="0" i="0" u="none" strike="noStrike" kern="1200" cap="none" spc="0" normalizeH="0" baseline="0" noProof="0">
                <a:ln>
                  <a:noFill/>
                </a:ln>
                <a:solidFill>
                  <a:srgbClr val="002060"/>
                </a:solidFill>
                <a:effectLst/>
                <a:uLnTx/>
                <a:uFillTx/>
                <a:latin typeface="Arial"/>
                <a:cs typeface="Calibri"/>
              </a:rPr>
              <a:t>To amend an enrollment for a student, select the “</a:t>
            </a:r>
            <a:r>
              <a:rPr kumimoji="0" lang="en-US" sz="2000" b="1" i="0" u="none" strike="noStrike" kern="1200" cap="none" spc="0" normalizeH="0" baseline="0" noProof="0">
                <a:ln>
                  <a:noFill/>
                </a:ln>
                <a:solidFill>
                  <a:srgbClr val="002060"/>
                </a:solidFill>
                <a:effectLst/>
                <a:uLnTx/>
                <a:uFillTx/>
                <a:latin typeface="Arial"/>
                <a:cs typeface="Calibri"/>
              </a:rPr>
              <a:t>Amend</a:t>
            </a:r>
            <a:r>
              <a:rPr kumimoji="0" lang="en-US" sz="2000" b="0" i="0" u="none" strike="noStrike" kern="1200" cap="none" spc="0" normalizeH="0" baseline="0" noProof="0">
                <a:ln>
                  <a:noFill/>
                </a:ln>
                <a:solidFill>
                  <a:srgbClr val="002060"/>
                </a:solidFill>
                <a:effectLst/>
                <a:uLnTx/>
                <a:uFillTx/>
                <a:latin typeface="Arial"/>
                <a:cs typeface="Calibri"/>
              </a:rPr>
              <a:t>” button.</a:t>
            </a:r>
            <a:endParaRPr lang="en-US" sz="2000" noProof="0"/>
          </a:p>
        </p:txBody>
      </p:sp>
      <p:sp>
        <p:nvSpPr>
          <p:cNvPr id="13" name="TextBox 12" descr="EM's view of the Student Profile. The student's name is at the top, and there are 6 tabs: Enrollments, Student Info, Programs, Benefits, Notes, and History. The contact information is in the bottom right corner. There is a highlight box around the Amend button on the enrollment. &#10;&#10;1.&#10;Located at the top of the screen, EM automatically populates the student’s name after a student is created. &#10;&#10;The student’s address is located on the right-hand bottom side of the screen.&#10;">
            <a:extLst>
              <a:ext uri="{FF2B5EF4-FFF2-40B4-BE49-F238E27FC236}">
                <a16:creationId xmlns:a16="http://schemas.microsoft.com/office/drawing/2014/main" id="{93AD16A8-D2E7-4917-AB63-76CBAC57DC0E}"/>
              </a:ext>
            </a:extLst>
          </p:cNvPr>
          <p:cNvSpPr txBox="1"/>
          <p:nvPr/>
        </p:nvSpPr>
        <p:spPr>
          <a:xfrm>
            <a:off x="342431" y="2426349"/>
            <a:ext cx="4151728" cy="253396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1.</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Located at the top of the screen, EM displays the student’s name once the student is created and/or found in EM and you navigate to that Student’s 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The student’s address </a:t>
            </a:r>
            <a:r>
              <a:rPr lang="en-US" sz="1600" b="1">
                <a:solidFill>
                  <a:srgbClr val="002060"/>
                </a:solidFill>
                <a:latin typeface="Arial"/>
                <a:cs typeface="Calibri"/>
              </a:rPr>
              <a:t>is located</a:t>
            </a:r>
            <a:r>
              <a:rPr kumimoji="0" lang="en-US" sz="1600" b="1" i="0" u="none" strike="noStrike" kern="1200" cap="none" spc="0" normalizeH="0" baseline="0" noProof="0">
                <a:ln>
                  <a:noFill/>
                </a:ln>
                <a:solidFill>
                  <a:srgbClr val="002060"/>
                </a:solidFill>
                <a:effectLst/>
                <a:uLnTx/>
                <a:uFillTx/>
                <a:latin typeface="Arial"/>
                <a:cs typeface="Calibri"/>
              </a:rPr>
              <a:t> on the right-hand bottom side of the screen.</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15" name="Straight Arrow Connector 14">
            <a:extLst>
              <a:ext uri="{FF2B5EF4-FFF2-40B4-BE49-F238E27FC236}">
                <a16:creationId xmlns:a16="http://schemas.microsoft.com/office/drawing/2014/main" id="{A6B5FD23-8F4F-490D-1EF9-8D51691EF77E}"/>
              </a:ext>
              <a:ext uri="{C183D7F6-B498-43B3-948B-1728B52AA6E4}">
                <adec:decorative xmlns:adec="http://schemas.microsoft.com/office/drawing/2017/decorative" val="1"/>
              </a:ext>
            </a:extLst>
          </p:cNvPr>
          <p:cNvCxnSpPr>
            <a:cxnSpLocks/>
          </p:cNvCxnSpPr>
          <p:nvPr/>
        </p:nvCxnSpPr>
        <p:spPr>
          <a:xfrm flipV="1">
            <a:off x="4299732" y="2267921"/>
            <a:ext cx="1174464" cy="132066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descr="Green circle with a &quot;1&quot; in the middle.">
            <a:extLst>
              <a:ext uri="{FF2B5EF4-FFF2-40B4-BE49-F238E27FC236}">
                <a16:creationId xmlns:a16="http://schemas.microsoft.com/office/drawing/2014/main" id="{2C2A283C-67D4-2C32-7F96-C326F4F3B939}"/>
              </a:ext>
              <a:ext uri="{C183D7F6-B498-43B3-948B-1728B52AA6E4}">
                <adec:decorative xmlns:adec="http://schemas.microsoft.com/office/drawing/2017/decorative" val="0"/>
              </a:ext>
            </a:extLst>
          </p:cNvPr>
          <p:cNvGrpSpPr/>
          <p:nvPr/>
        </p:nvGrpSpPr>
        <p:grpSpPr>
          <a:xfrm>
            <a:off x="5415655" y="1920110"/>
            <a:ext cx="434307" cy="434307"/>
            <a:chOff x="8554625" y="-545463"/>
            <a:chExt cx="434307" cy="434307"/>
          </a:xfrm>
        </p:grpSpPr>
        <p:sp>
          <p:nvSpPr>
            <p:cNvPr id="3" name="Oval 2">
              <a:extLst>
                <a:ext uri="{FF2B5EF4-FFF2-40B4-BE49-F238E27FC236}">
                  <a16:creationId xmlns:a16="http://schemas.microsoft.com/office/drawing/2014/main" id="{A7B569CB-17F2-4F81-821E-8B3C9B35AA16}"/>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adge 1 with solid fill">
              <a:hlinkClick r:id="" action="ppaction://noaction"/>
              <a:extLst>
                <a:ext uri="{FF2B5EF4-FFF2-40B4-BE49-F238E27FC236}">
                  <a16:creationId xmlns:a16="http://schemas.microsoft.com/office/drawing/2014/main" id="{0935C063-3DBA-5804-1C8D-8D38DCE8B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sp>
        <p:nvSpPr>
          <p:cNvPr id="14" name="Rectangle: Rounded Corners 3" descr="Return to table of contents button.">
            <a:hlinkClick r:id="rId5" action="ppaction://hlinksldjump"/>
            <a:extLst>
              <a:ext uri="{FF2B5EF4-FFF2-40B4-BE49-F238E27FC236}">
                <a16:creationId xmlns:a16="http://schemas.microsoft.com/office/drawing/2014/main" id="{F8644302-0DE1-EB16-3C93-04F70EA08DC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NCD button.">
            <a:hlinkClick r:id="rId6" action="ppaction://hlinksldjump"/>
            <a:extLst>
              <a:ext uri="{FF2B5EF4-FFF2-40B4-BE49-F238E27FC236}">
                <a16:creationId xmlns:a16="http://schemas.microsoft.com/office/drawing/2014/main" id="{C5ABF04D-96D6-8B75-3991-0A0FFA606EE7}"/>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FD1553F5-9901-940D-A954-A7FE91A8AAB9}"/>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11" name="Picture 2">
            <a:extLst>
              <a:ext uri="{FF2B5EF4-FFF2-40B4-BE49-F238E27FC236}">
                <a16:creationId xmlns:a16="http://schemas.microsoft.com/office/drawing/2014/main" id="{93184F5B-1E26-AA10-5329-4153E0DD68D3}"/>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420" y="1913608"/>
            <a:ext cx="6235603" cy="36646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EC4A6B-B6AD-AAE3-3B63-24632DB211CC}"/>
              </a:ext>
              <a:ext uri="{C183D7F6-B498-43B3-948B-1728B52AA6E4}">
                <adec:decorative xmlns:adec="http://schemas.microsoft.com/office/drawing/2017/decorative" val="1"/>
              </a:ext>
            </a:extLst>
          </p:cNvPr>
          <p:cNvSpPr/>
          <p:nvPr/>
        </p:nvSpPr>
        <p:spPr>
          <a:xfrm>
            <a:off x="9491663" y="4558402"/>
            <a:ext cx="516731" cy="2365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7EE99C61-A070-28CD-4CAF-3A0FBD2FFD7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394308" y="4502624"/>
            <a:ext cx="703076" cy="351538"/>
          </a:xfrm>
          <a:prstGeom prst="rect">
            <a:avLst/>
          </a:prstGeom>
        </p:spPr>
      </p:pic>
      <p:pic>
        <p:nvPicPr>
          <p:cNvPr id="10" name="Picture 9">
            <a:extLst>
              <a:ext uri="{FF2B5EF4-FFF2-40B4-BE49-F238E27FC236}">
                <a16:creationId xmlns:a16="http://schemas.microsoft.com/office/drawing/2014/main" id="{67755D75-119D-4202-5418-58E5DA63EEBA}"/>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34006" t="48736" r="49144" b="45248"/>
          <a:stretch/>
        </p:blipFill>
        <p:spPr>
          <a:xfrm>
            <a:off x="7965797" y="2928254"/>
            <a:ext cx="1314449" cy="263983"/>
          </a:xfrm>
          <a:prstGeom prst="rect">
            <a:avLst/>
          </a:prstGeom>
        </p:spPr>
      </p:pic>
      <p:sp>
        <p:nvSpPr>
          <p:cNvPr id="12" name="Rectangle 11">
            <a:extLst>
              <a:ext uri="{FF2B5EF4-FFF2-40B4-BE49-F238E27FC236}">
                <a16:creationId xmlns:a16="http://schemas.microsoft.com/office/drawing/2014/main" id="{34BD9B2E-970B-D6EE-99F1-B6154D0F6BEE}"/>
              </a:ext>
              <a:ext uri="{C183D7F6-B498-43B3-948B-1728B52AA6E4}">
                <adec:decorative xmlns:adec="http://schemas.microsoft.com/office/drawing/2017/decorative" val="1"/>
              </a:ext>
            </a:extLst>
          </p:cNvPr>
          <p:cNvSpPr/>
          <p:nvPr/>
        </p:nvSpPr>
        <p:spPr>
          <a:xfrm>
            <a:off x="9491663" y="4585280"/>
            <a:ext cx="493871" cy="18278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18CE1BA-F1E6-F5BF-8B4A-F57F4DF5A83E}"/>
              </a:ext>
              <a:ext uri="{C183D7F6-B498-43B3-948B-1728B52AA6E4}">
                <adec:decorative xmlns:adec="http://schemas.microsoft.com/office/drawing/2017/decorative" val="1"/>
              </a:ext>
            </a:extLst>
          </p:cNvPr>
          <p:cNvPicPr>
            <a:picLocks noChangeAspect="1"/>
          </p:cNvPicPr>
          <p:nvPr/>
        </p:nvPicPr>
        <p:blipFill rotWithShape="1">
          <a:blip r:embed="rId10"/>
          <a:srcRect l="3904" t="19300"/>
          <a:stretch/>
        </p:blipFill>
        <p:spPr>
          <a:xfrm>
            <a:off x="5859382" y="1989875"/>
            <a:ext cx="2115836" cy="294776"/>
          </a:xfrm>
          <a:prstGeom prst="rect">
            <a:avLst/>
          </a:prstGeom>
        </p:spPr>
      </p:pic>
    </p:spTree>
    <p:extLst>
      <p:ext uri="{BB962C8B-B14F-4D97-AF65-F5344CB8AC3E}">
        <p14:creationId xmlns:p14="http://schemas.microsoft.com/office/powerpoint/2010/main" val="3493828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B3AB1D44-6192-926B-C14B-F05EE3ECB887}"/>
              </a:ext>
              <a:ext uri="{C183D7F6-B498-43B3-948B-1728B52AA6E4}">
                <adec:decorative xmlns:adec="http://schemas.microsoft.com/office/drawing/2017/decorative" val="1"/>
              </a:ext>
            </a:extLst>
          </p:cNvPr>
          <p:cNvCxnSpPr>
            <a:cxnSpLocks/>
          </p:cNvCxnSpPr>
          <p:nvPr/>
        </p:nvCxnSpPr>
        <p:spPr>
          <a:xfrm>
            <a:off x="6313845" y="3948133"/>
            <a:ext cx="1574664" cy="30741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F5F7732F-4E8F-D05C-81C6-7ECCA469A5A9}"/>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4279"/>
                </a:solidFill>
                <a:effectLst/>
                <a:uLnTx/>
                <a:uFillTx/>
                <a:latin typeface="Arial"/>
                <a:cs typeface="Calibri"/>
              </a:rPr>
              <a:t>NCD: EM View </a:t>
            </a:r>
            <a:r>
              <a:rPr lang="en-US" sz="2800" baseline="0" dirty="0">
                <a:latin typeface="Arial"/>
                <a:cs typeface="Calibri"/>
              </a:rPr>
              <a:t>of Amending an Enrollment </a:t>
            </a:r>
            <a:br>
              <a:rPr lang="en-US" sz="2800" baseline="0" dirty="0">
                <a:latin typeface="Arial"/>
              </a:rPr>
            </a:br>
            <a:r>
              <a:rPr lang="en-US" sz="2800" baseline="0" dirty="0">
                <a:solidFill>
                  <a:schemeClr val="bg1"/>
                </a:solidFill>
                <a:latin typeface="Arial"/>
                <a:cs typeface="Calibri"/>
              </a:rPr>
              <a:t>(continued 1)</a:t>
            </a:r>
            <a:r>
              <a:rPr lang="en-US" sz="3200" dirty="0">
                <a:solidFill>
                  <a:schemeClr val="bg1"/>
                </a:solidFill>
                <a:latin typeface="Calibri"/>
                <a:cs typeface="Calibri"/>
              </a:rPr>
              <a:t> </a:t>
            </a:r>
            <a:endPar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3" action="ppaction://hlinksldjump">
                <a:extLst>
                  <a:ext uri="{A12FA001-AC4F-418D-AE19-62706E023703}">
                    <ahyp:hlinkClr xmlns:ahyp="http://schemas.microsoft.com/office/drawing/2018/hyperlinkcolor" val="tx"/>
                  </a:ext>
                </a:extLst>
              </a:hlinkClick>
            </a:endParaRPr>
          </a:p>
        </p:txBody>
      </p:sp>
      <p:sp>
        <p:nvSpPr>
          <p:cNvPr id="29" name="TextBox 28" descr="Screenshot outlining the steps that need to be completed to amend an enrollment for an IHL institution.&#10;&#10;2.&#10;SCOs submitting termination information for a student must select the “Termination” box in EM. If submitting a Graduation/End of Term of Course, select the “Graduation/End of Term of Course” box.&#10;">
            <a:extLst>
              <a:ext uri="{FF2B5EF4-FFF2-40B4-BE49-F238E27FC236}">
                <a16:creationId xmlns:a16="http://schemas.microsoft.com/office/drawing/2014/main" id="{0BA2B443-F9D6-F739-EF6C-D00628610AE4}"/>
              </a:ext>
            </a:extLst>
          </p:cNvPr>
          <p:cNvSpPr txBox="1"/>
          <p:nvPr/>
        </p:nvSpPr>
        <p:spPr>
          <a:xfrm>
            <a:off x="350677" y="1195525"/>
            <a:ext cx="6265276" cy="295585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2</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a:t>
            </a:r>
          </a:p>
          <a:p>
            <a:pPr marL="285750" marR="0" lvl="0" indent="-285750" algn="ctr"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a:cs typeface="Calibri"/>
              </a:rPr>
              <a:t> “Termination” check box if the student </a:t>
            </a:r>
            <a:r>
              <a:rPr lang="en-US" sz="1600" b="1">
                <a:solidFill>
                  <a:srgbClr val="002060"/>
                </a:solidFill>
                <a:latin typeface="Arial"/>
                <a:cs typeface="Calibri"/>
              </a:rPr>
              <a:t>has</a:t>
            </a:r>
            <a:r>
              <a:rPr kumimoji="0" lang="en-US" sz="1600" b="1" i="0" u="none" strike="noStrike" kern="1200" cap="none" spc="0" normalizeH="0" baseline="0" noProof="0">
                <a:ln>
                  <a:noFill/>
                </a:ln>
                <a:solidFill>
                  <a:srgbClr val="002060"/>
                </a:solidFill>
                <a:effectLst/>
                <a:uLnTx/>
                <a:uFillTx/>
                <a:latin typeface="Arial"/>
                <a:cs typeface="Calibri"/>
              </a:rPr>
              <a:t> withdrawn (shown in the example). All values in section 3 will zero out and become non-editable. </a:t>
            </a:r>
          </a:p>
          <a:p>
            <a:pPr marL="285750" indent="-285750" algn="ctr" defTabSz="228600">
              <a:buFont typeface="Arial" panose="020B0604020202020204" pitchFamily="34" charset="0"/>
              <a:buChar char="•"/>
              <a:defRPr/>
            </a:pPr>
            <a:r>
              <a:rPr kumimoji="0" lang="en-US" sz="1600" b="1" i="0" u="none" strike="noStrike" kern="1200" cap="none" spc="0" normalizeH="0" baseline="0" noProof="0">
                <a:ln>
                  <a:noFill/>
                </a:ln>
                <a:solidFill>
                  <a:srgbClr val="002060"/>
                </a:solidFill>
                <a:effectLst/>
                <a:uLnTx/>
                <a:uFillTx/>
                <a:latin typeface="Arial"/>
                <a:cs typeface="Calibri"/>
              </a:rPr>
              <a:t>“Graduation/End of Term or Course” check box if the student has graduated or completed their program. All values in section 3 become non-editable.</a:t>
            </a:r>
          </a:p>
          <a:p>
            <a:pPr marL="285750" marR="0" lvl="0" indent="-285750" algn="ctr"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srgbClr val="002060"/>
                </a:solidFill>
                <a:latin typeface="Arial"/>
                <a:cs typeface="Calibri"/>
              </a:rPr>
              <a:t>Select neither to amend different components of the enrollment. This keeps the fields in Step 3 editable. </a:t>
            </a:r>
          </a:p>
        </p:txBody>
      </p:sp>
      <p:grpSp>
        <p:nvGrpSpPr>
          <p:cNvPr id="5" name="Group 4" descr="Green circle with a &quot;2&quot; in the middle.">
            <a:extLst>
              <a:ext uri="{FF2B5EF4-FFF2-40B4-BE49-F238E27FC236}">
                <a16:creationId xmlns:a16="http://schemas.microsoft.com/office/drawing/2014/main" id="{D52F29F1-1080-B846-B136-BE680B66D928}"/>
              </a:ext>
            </a:extLst>
          </p:cNvPr>
          <p:cNvGrpSpPr/>
          <p:nvPr/>
        </p:nvGrpSpPr>
        <p:grpSpPr>
          <a:xfrm>
            <a:off x="7838115" y="4044071"/>
            <a:ext cx="436999" cy="436999"/>
            <a:chOff x="10349594" y="-524906"/>
            <a:chExt cx="436999" cy="436999"/>
          </a:xfrm>
        </p:grpSpPr>
        <p:sp>
          <p:nvSpPr>
            <p:cNvPr id="6" name="Oval 5">
              <a:extLst>
                <a:ext uri="{FF2B5EF4-FFF2-40B4-BE49-F238E27FC236}">
                  <a16:creationId xmlns:a16="http://schemas.microsoft.com/office/drawing/2014/main" id="{3D35D9DA-2261-035E-AFCF-82B4EE293507}"/>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dge with solid fill">
              <a:extLst>
                <a:ext uri="{FF2B5EF4-FFF2-40B4-BE49-F238E27FC236}">
                  <a16:creationId xmlns:a16="http://schemas.microsoft.com/office/drawing/2014/main" id="{BF578538-A186-6D34-39A6-AEAB4438E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9594" y="-524906"/>
              <a:ext cx="436999" cy="436999"/>
            </a:xfrm>
            <a:prstGeom prst="rect">
              <a:avLst/>
            </a:prstGeom>
          </p:spPr>
        </p:pic>
      </p:grpSp>
      <p:pic>
        <p:nvPicPr>
          <p:cNvPr id="26" name="Picture 25" descr="Screen of Enrollment Manager Amend NCD enrollment page. ">
            <a:extLst>
              <a:ext uri="{FF2B5EF4-FFF2-40B4-BE49-F238E27FC236}">
                <a16:creationId xmlns:a16="http://schemas.microsoft.com/office/drawing/2014/main" id="{5FF0105E-D3F6-CC5B-8C00-AD6BAF7DF7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114" y="301958"/>
            <a:ext cx="3757389" cy="6010160"/>
          </a:xfrm>
          <a:prstGeom prst="rect">
            <a:avLst/>
          </a:prstGeom>
          <a:ln>
            <a:solidFill>
              <a:schemeClr val="bg1">
                <a:lumMod val="65000"/>
              </a:schemeClr>
            </a:solidFill>
          </a:ln>
        </p:spPr>
      </p:pic>
      <p:sp>
        <p:nvSpPr>
          <p:cNvPr id="30" name="TextBox 29">
            <a:extLst>
              <a:ext uri="{FF2B5EF4-FFF2-40B4-BE49-F238E27FC236}">
                <a16:creationId xmlns:a16="http://schemas.microsoft.com/office/drawing/2014/main" id="{60C19669-9EF5-8BA6-254E-DFB0206CE85F}"/>
              </a:ext>
            </a:extLst>
          </p:cNvPr>
          <p:cNvSpPr txBox="1"/>
          <p:nvPr/>
        </p:nvSpPr>
        <p:spPr>
          <a:xfrm>
            <a:off x="1339817" y="4384483"/>
            <a:ext cx="4151728" cy="159358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3</a:t>
            </a:r>
            <a:r>
              <a:rPr kumimoji="0" lang="en-US" sz="1600" b="1" u="none" strike="noStrike" kern="1200" cap="none" spc="0" normalizeH="0" baseline="0" noProof="0">
                <a:ln>
                  <a:noFill/>
                </a:ln>
                <a:solidFill>
                  <a:srgbClr val="002060"/>
                </a:solidFill>
                <a:effectLst/>
                <a:uLnTx/>
                <a:uFillTx/>
                <a:latin typeface="Arial"/>
                <a:cs typeface="Calibri"/>
              </a:rPr>
              <a:t>.</a:t>
            </a:r>
            <a:endParaRPr lang="en-US" sz="1600" b="1"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a:ln>
                  <a:noFill/>
                </a:ln>
                <a:solidFill>
                  <a:srgbClr val="002060"/>
                </a:solidFill>
                <a:effectLst/>
                <a:uLnTx/>
                <a:uFillTx/>
                <a:latin typeface="Arial"/>
                <a:cs typeface="Calibri"/>
              </a:rPr>
              <a:t>Increase or decrease the numerical values in the “Credits and tuition section” if you are not terminating </a:t>
            </a:r>
            <a:r>
              <a:rPr lang="en-US" sz="1600" b="1">
                <a:solidFill>
                  <a:srgbClr val="002060"/>
                </a:solidFill>
                <a:latin typeface="Arial"/>
                <a:cs typeface="Calibri"/>
              </a:rPr>
              <a:t>the enrollment or graduating the student.</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21" name="Straight Arrow Connector 20">
            <a:extLst>
              <a:ext uri="{FF2B5EF4-FFF2-40B4-BE49-F238E27FC236}">
                <a16:creationId xmlns:a16="http://schemas.microsoft.com/office/drawing/2014/main" id="{F8C17203-A920-8DC9-E539-1DDC6F2A0BD4}"/>
              </a:ext>
              <a:ext uri="{C183D7F6-B498-43B3-948B-1728B52AA6E4}">
                <adec:decorative xmlns:adec="http://schemas.microsoft.com/office/drawing/2017/decorative" val="1"/>
              </a:ext>
            </a:extLst>
          </p:cNvPr>
          <p:cNvCxnSpPr>
            <a:cxnSpLocks/>
          </p:cNvCxnSpPr>
          <p:nvPr/>
        </p:nvCxnSpPr>
        <p:spPr>
          <a:xfrm>
            <a:off x="4838083" y="5326973"/>
            <a:ext cx="2545113"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descr="Green circle with a &quot;3&quot; in the middle.">
            <a:extLst>
              <a:ext uri="{FF2B5EF4-FFF2-40B4-BE49-F238E27FC236}">
                <a16:creationId xmlns:a16="http://schemas.microsoft.com/office/drawing/2014/main" id="{4378C3EB-3DC5-1202-EF85-71EB81806A08}"/>
              </a:ext>
            </a:extLst>
          </p:cNvPr>
          <p:cNvGrpSpPr/>
          <p:nvPr/>
        </p:nvGrpSpPr>
        <p:grpSpPr>
          <a:xfrm>
            <a:off x="7383196" y="5095197"/>
            <a:ext cx="436999" cy="436999"/>
            <a:chOff x="8612692" y="-402419"/>
            <a:chExt cx="436999" cy="436999"/>
          </a:xfrm>
        </p:grpSpPr>
        <p:sp>
          <p:nvSpPr>
            <p:cNvPr id="9" name="Oval 8">
              <a:extLst>
                <a:ext uri="{FF2B5EF4-FFF2-40B4-BE49-F238E27FC236}">
                  <a16:creationId xmlns:a16="http://schemas.microsoft.com/office/drawing/2014/main" id="{C7F779A8-766E-AA6F-297F-44E7F7655329}"/>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adge 3 with solid fill">
              <a:extLst>
                <a:ext uri="{FF2B5EF4-FFF2-40B4-BE49-F238E27FC236}">
                  <a16:creationId xmlns:a16="http://schemas.microsoft.com/office/drawing/2014/main" id="{542DDDC5-CCB9-4039-9C12-D2D7AAC86B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sp>
        <p:nvSpPr>
          <p:cNvPr id="11" name="Left Brace 10">
            <a:extLst>
              <a:ext uri="{FF2B5EF4-FFF2-40B4-BE49-F238E27FC236}">
                <a16:creationId xmlns:a16="http://schemas.microsoft.com/office/drawing/2014/main" id="{F5B8C369-843A-0A00-4427-C69F04987BCE}"/>
              </a:ext>
              <a:ext uri="{C183D7F6-B498-43B3-948B-1728B52AA6E4}">
                <adec:decorative xmlns:adec="http://schemas.microsoft.com/office/drawing/2017/decorative" val="1"/>
              </a:ext>
            </a:extLst>
          </p:cNvPr>
          <p:cNvSpPr/>
          <p:nvPr/>
        </p:nvSpPr>
        <p:spPr>
          <a:xfrm>
            <a:off x="7826168" y="4562475"/>
            <a:ext cx="448946" cy="1672224"/>
          </a:xfrm>
          <a:prstGeom prst="leftBrace">
            <a:avLst>
              <a:gd name="adj1" fmla="val 8333"/>
              <a:gd name="adj2" fmla="val 4673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3" descr="Return to table of contents button.">
            <a:hlinkClick r:id="rId9" action="ppaction://hlinksldjump"/>
            <a:extLst>
              <a:ext uri="{FF2B5EF4-FFF2-40B4-BE49-F238E27FC236}">
                <a16:creationId xmlns:a16="http://schemas.microsoft.com/office/drawing/2014/main" id="{6425889D-1353-DCD2-79D0-2F8E45FD40B2}"/>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2" name="Rectangle: Rounded Corners 3" descr="Return to Start of NCD button.">
            <a:hlinkClick r:id="rId10" action="ppaction://hlinksldjump"/>
            <a:extLst>
              <a:ext uri="{FF2B5EF4-FFF2-40B4-BE49-F238E27FC236}">
                <a16:creationId xmlns:a16="http://schemas.microsoft.com/office/drawing/2014/main" id="{39DAFAF8-C4D0-611C-D5D0-D47EBD5BF0A2}"/>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9"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5645B91C-C1C3-0536-EA9B-B6F0B9CF2C0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7E881151-5544-01D8-085B-1263ED5FA0FD}"/>
              </a:ext>
              <a:ext uri="{C183D7F6-B498-43B3-948B-1728B52AA6E4}">
                <adec:decorative xmlns:adec="http://schemas.microsoft.com/office/drawing/2017/decorative" val="1"/>
              </a:ext>
            </a:extLst>
          </p:cNvPr>
          <p:cNvPicPr>
            <a:picLocks noChangeAspect="1"/>
          </p:cNvPicPr>
          <p:nvPr/>
        </p:nvPicPr>
        <p:blipFill rotWithShape="1">
          <a:blip r:embed="rId11"/>
          <a:srcRect l="3904" t="19300"/>
          <a:stretch/>
        </p:blipFill>
        <p:spPr>
          <a:xfrm>
            <a:off x="8385355" y="1154377"/>
            <a:ext cx="990103" cy="137940"/>
          </a:xfrm>
          <a:prstGeom prst="rect">
            <a:avLst/>
          </a:prstGeom>
        </p:spPr>
      </p:pic>
    </p:spTree>
    <p:extLst>
      <p:ext uri="{BB962C8B-B14F-4D97-AF65-F5344CB8AC3E}">
        <p14:creationId xmlns:p14="http://schemas.microsoft.com/office/powerpoint/2010/main" val="1909842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5A830255-2C42-1045-5EE9-9CE8DA273FC5}"/>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NCD: EM View </a:t>
            </a:r>
            <a:r>
              <a:rPr lang="en-US" sz="2800" baseline="0" dirty="0">
                <a:solidFill>
                  <a:srgbClr val="002060"/>
                </a:solidFill>
                <a:latin typeface="Arial"/>
                <a:cs typeface="Calibri"/>
              </a:rPr>
              <a:t>of Amending an Enrollment </a:t>
            </a:r>
            <a:br>
              <a:rPr lang="en-US" sz="2800" baseline="0" dirty="0">
                <a:latin typeface="Arial"/>
              </a:rPr>
            </a:br>
            <a:r>
              <a:rPr lang="en-US" sz="2800" baseline="0" dirty="0">
                <a:solidFill>
                  <a:schemeClr val="bg1"/>
                </a:solidFill>
                <a:latin typeface="Arial"/>
                <a:cs typeface="Calibri"/>
              </a:rPr>
              <a:t>(continued 2)</a:t>
            </a:r>
            <a:r>
              <a:rPr lang="en-US" sz="3200" dirty="0">
                <a:solidFill>
                  <a:schemeClr val="bg1"/>
                </a:solidFill>
                <a:latin typeface="Calibri"/>
                <a:cs typeface="Calibri"/>
              </a:rPr>
              <a:t> </a:t>
            </a:r>
            <a:endParaRPr kumimoji="0" lang="en-US" sz="32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hlinkClick r:id="rId3" action="ppaction://hlinksldjump">
                <a:extLst>
                  <a:ext uri="{A12FA001-AC4F-418D-AE19-62706E023703}">
                    <ahyp:hlinkClr xmlns:ahyp="http://schemas.microsoft.com/office/drawing/2018/hyperlinkcolor" val="tx"/>
                  </a:ext>
                </a:extLst>
              </a:hlinkClick>
            </a:endParaRPr>
          </a:p>
        </p:txBody>
      </p:sp>
      <p:sp>
        <p:nvSpPr>
          <p:cNvPr id="22" name="TextBox 21" descr="Arrow pointing to the Amednment Reason dropdown. ">
            <a:extLst>
              <a:ext uri="{FF2B5EF4-FFF2-40B4-BE49-F238E27FC236}">
                <a16:creationId xmlns:a16="http://schemas.microsoft.com/office/drawing/2014/main" id="{9E504912-7F83-4725-8048-852F20C5DD85}"/>
              </a:ext>
            </a:extLst>
          </p:cNvPr>
          <p:cNvSpPr txBox="1"/>
          <p:nvPr/>
        </p:nvSpPr>
        <p:spPr>
          <a:xfrm>
            <a:off x="329785" y="530984"/>
            <a:ext cx="3922938" cy="412535"/>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Arial"/>
                <a:cs typeface="Calibri"/>
              </a:rPr>
              <a:t>Note: The steps are not out of order. Please continue completing the actions as shown.</a:t>
            </a:r>
          </a:p>
        </p:txBody>
      </p:sp>
      <p:grpSp>
        <p:nvGrpSpPr>
          <p:cNvPr id="9" name="Group 8">
            <a:extLst>
              <a:ext uri="{FF2B5EF4-FFF2-40B4-BE49-F238E27FC236}">
                <a16:creationId xmlns:a16="http://schemas.microsoft.com/office/drawing/2014/main" id="{0DE90F19-F574-C439-998B-ADD4C5154427}"/>
              </a:ext>
              <a:ext uri="{C183D7F6-B498-43B3-948B-1728B52AA6E4}">
                <adec:decorative xmlns:adec="http://schemas.microsoft.com/office/drawing/2017/decorative" val="1"/>
              </a:ext>
            </a:extLst>
          </p:cNvPr>
          <p:cNvGrpSpPr/>
          <p:nvPr/>
        </p:nvGrpSpPr>
        <p:grpSpPr>
          <a:xfrm>
            <a:off x="8100577" y="137079"/>
            <a:ext cx="3942823" cy="6177685"/>
            <a:chOff x="7600949" y="308482"/>
            <a:chExt cx="3999172" cy="6192523"/>
          </a:xfrm>
        </p:grpSpPr>
        <p:grpSp>
          <p:nvGrpSpPr>
            <p:cNvPr id="6" name="Group 5">
              <a:extLst>
                <a:ext uri="{FF2B5EF4-FFF2-40B4-BE49-F238E27FC236}">
                  <a16:creationId xmlns:a16="http://schemas.microsoft.com/office/drawing/2014/main" id="{6E5AD2B1-7A95-BA88-DEF2-330F8725DE67}"/>
                </a:ext>
              </a:extLst>
            </p:cNvPr>
            <p:cNvGrpSpPr/>
            <p:nvPr/>
          </p:nvGrpSpPr>
          <p:grpSpPr>
            <a:xfrm>
              <a:off x="7612912" y="308482"/>
              <a:ext cx="3987209" cy="5496894"/>
              <a:chOff x="7333999" y="-189359"/>
              <a:chExt cx="4523869" cy="6738738"/>
            </a:xfrm>
          </p:grpSpPr>
          <p:pic>
            <p:nvPicPr>
              <p:cNvPr id="3" name="Picture 2">
                <a:extLst>
                  <a:ext uri="{FF2B5EF4-FFF2-40B4-BE49-F238E27FC236}">
                    <a16:creationId xmlns:a16="http://schemas.microsoft.com/office/drawing/2014/main" id="{8E75478C-E960-E94B-9505-8DCA327709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057"/>
              <a:stretch/>
            </p:blipFill>
            <p:spPr bwMode="auto">
              <a:xfrm>
                <a:off x="7333999" y="-189359"/>
                <a:ext cx="4523869" cy="178525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0A2073A-5CA1-C34E-1AF2-BD071BD9F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079"/>
              <a:stretch/>
            </p:blipFill>
            <p:spPr bwMode="auto">
              <a:xfrm>
                <a:off x="7333999" y="1462602"/>
                <a:ext cx="4523869" cy="508677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E832121F-13EB-6028-2D41-9ADA9196515E}"/>
                </a:ext>
              </a:extLst>
            </p:cNvPr>
            <p:cNvPicPr>
              <a:picLocks noChangeAspect="1"/>
            </p:cNvPicPr>
            <p:nvPr/>
          </p:nvPicPr>
          <p:blipFill>
            <a:blip r:embed="rId5"/>
            <a:stretch>
              <a:fillRect/>
            </a:stretch>
          </p:blipFill>
          <p:spPr>
            <a:xfrm>
              <a:off x="7600950" y="5762570"/>
              <a:ext cx="3999171" cy="738436"/>
            </a:xfrm>
            <a:prstGeom prst="rect">
              <a:avLst/>
            </a:prstGeom>
            <a:ln>
              <a:solidFill>
                <a:schemeClr val="bg1">
                  <a:lumMod val="65000"/>
                </a:schemeClr>
              </a:solidFill>
            </a:ln>
          </p:spPr>
        </p:pic>
      </p:grpSp>
      <p:sp>
        <p:nvSpPr>
          <p:cNvPr id="13" name="TextBox 12" descr="Screenshot outlining how to amend an enrollment for an IHL institution type.&#10;&#10;2.&#10;SCOs select the “Amendment Reason” dropdown menu to select the appropriate reason for amending. Then enter the Amendment effective date. ">
            <a:extLst>
              <a:ext uri="{FF2B5EF4-FFF2-40B4-BE49-F238E27FC236}">
                <a16:creationId xmlns:a16="http://schemas.microsoft.com/office/drawing/2014/main" id="{A2118A48-78D6-5101-465C-0E8D754DB53C}"/>
              </a:ext>
            </a:extLst>
          </p:cNvPr>
          <p:cNvSpPr txBox="1"/>
          <p:nvPr/>
        </p:nvSpPr>
        <p:spPr>
          <a:xfrm>
            <a:off x="531829" y="924400"/>
            <a:ext cx="6701178" cy="244890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2. and 3.</a:t>
            </a:r>
            <a:endParaRPr lang="en-US" sz="1600" b="1" i="0" u="none" strike="noStrike" kern="1200" cap="none" spc="0" normalizeH="0" baseline="0" noProof="0" dirty="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dirty="0">
                <a:ln>
                  <a:noFill/>
                </a:ln>
                <a:solidFill>
                  <a:srgbClr val="002060"/>
                </a:solidFill>
                <a:effectLst/>
                <a:uLnTx/>
                <a:uFillTx/>
                <a:latin typeface="Arial"/>
                <a:cs typeface="Calibri"/>
              </a:rPr>
              <a:t>Select the “Amendment Reason” dropdown menu to select the appropriate reason for amending. The options available differ based on inputs in step 2 and 3 of the previous slide. </a:t>
            </a:r>
            <a:r>
              <a:rPr lang="en-US" sz="1600" b="1" dirty="0">
                <a:solidFill>
                  <a:srgbClr val="002060"/>
                </a:solidFill>
                <a:latin typeface="Arial"/>
                <a:cs typeface="Calibri"/>
              </a:rPr>
              <a:t>Additional fields may appear based on the “Amendment Reason” selection. </a:t>
            </a:r>
          </a:p>
          <a:p>
            <a:pPr algn="ctr" defTabSz="228600">
              <a:defRPr/>
            </a:pPr>
            <a:endParaRPr kumimoji="0" lang="en-US" sz="1600" b="1" i="0" u="none" strike="noStrike" kern="1200" cap="none" spc="0" normalizeH="0" baseline="0" noProof="0" dirty="0">
              <a:ln>
                <a:noFill/>
              </a:ln>
              <a:solidFill>
                <a:srgbClr val="002060"/>
              </a:solidFill>
              <a:effectLst/>
              <a:uLnTx/>
              <a:uFillTx/>
              <a:latin typeface="Arial"/>
              <a:cs typeface="Calibri"/>
            </a:endParaRPr>
          </a:p>
          <a:p>
            <a:pPr algn="ctr" defTabSz="228600">
              <a:defRPr/>
            </a:pPr>
            <a:r>
              <a:rPr lang="en-US" sz="1600" b="1" dirty="0">
                <a:solidFill>
                  <a:srgbClr val="002060"/>
                </a:solidFill>
                <a:latin typeface="Arial"/>
                <a:cs typeface="Calibri"/>
              </a:rPr>
              <a:t>Then,</a:t>
            </a:r>
            <a:r>
              <a:rPr kumimoji="0" lang="en-US" sz="1600" b="1" i="0" u="none" strike="noStrike" kern="1200" cap="none" spc="0" normalizeH="0" baseline="0" noProof="0" dirty="0">
                <a:ln>
                  <a:noFill/>
                </a:ln>
                <a:solidFill>
                  <a:srgbClr val="002060"/>
                </a:solidFill>
                <a:effectLst/>
                <a:uLnTx/>
                <a:uFillTx/>
                <a:latin typeface="Arial"/>
                <a:cs typeface="Calibri"/>
              </a:rPr>
              <a:t> enter the Amendment effective date.</a:t>
            </a:r>
            <a:r>
              <a:rPr lang="en-US" sz="1600" b="1" dirty="0">
                <a:solidFill>
                  <a:srgbClr val="002060"/>
                </a:solidFill>
                <a:latin typeface="Arial"/>
                <a:cs typeface="Calibri"/>
              </a:rPr>
              <a:t> </a:t>
            </a:r>
          </a:p>
        </p:txBody>
      </p:sp>
      <p:cxnSp>
        <p:nvCxnSpPr>
          <p:cNvPr id="18" name="Straight Arrow Connector 17">
            <a:extLst>
              <a:ext uri="{FF2B5EF4-FFF2-40B4-BE49-F238E27FC236}">
                <a16:creationId xmlns:a16="http://schemas.microsoft.com/office/drawing/2014/main" id="{5E22ED7F-6303-8E66-4E86-7814B3FF991F}"/>
              </a:ext>
              <a:ext uri="{C183D7F6-B498-43B3-948B-1728B52AA6E4}">
                <adec:decorative xmlns:adec="http://schemas.microsoft.com/office/drawing/2017/decorative" val="1"/>
              </a:ext>
            </a:extLst>
          </p:cNvPr>
          <p:cNvCxnSpPr>
            <a:cxnSpLocks/>
          </p:cNvCxnSpPr>
          <p:nvPr/>
        </p:nvCxnSpPr>
        <p:spPr>
          <a:xfrm flipV="1">
            <a:off x="7126725" y="833627"/>
            <a:ext cx="405870" cy="3272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descr="Green circle with a &quot;2&quot; in the middle.">
            <a:extLst>
              <a:ext uri="{FF2B5EF4-FFF2-40B4-BE49-F238E27FC236}">
                <a16:creationId xmlns:a16="http://schemas.microsoft.com/office/drawing/2014/main" id="{5E5A6D1E-76E3-785E-B607-F18702FA9018}"/>
              </a:ext>
            </a:extLst>
          </p:cNvPr>
          <p:cNvGrpSpPr/>
          <p:nvPr/>
        </p:nvGrpSpPr>
        <p:grpSpPr>
          <a:xfrm>
            <a:off x="7415530" y="437929"/>
            <a:ext cx="436999" cy="436999"/>
            <a:chOff x="10349594" y="-524906"/>
            <a:chExt cx="436999" cy="436999"/>
          </a:xfrm>
        </p:grpSpPr>
        <p:sp>
          <p:nvSpPr>
            <p:cNvPr id="11" name="Oval 10">
              <a:extLst>
                <a:ext uri="{FF2B5EF4-FFF2-40B4-BE49-F238E27FC236}">
                  <a16:creationId xmlns:a16="http://schemas.microsoft.com/office/drawing/2014/main" id="{58702845-802E-39BE-2146-B06D988724FC}"/>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dge with solid fill">
              <a:extLst>
                <a:ext uri="{FF2B5EF4-FFF2-40B4-BE49-F238E27FC236}">
                  <a16:creationId xmlns:a16="http://schemas.microsoft.com/office/drawing/2014/main" id="{0CE76CD1-CA3E-87D8-8923-BD461BFD4A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9594" y="-524906"/>
              <a:ext cx="436999" cy="436999"/>
            </a:xfrm>
            <a:prstGeom prst="rect">
              <a:avLst/>
            </a:prstGeom>
          </p:spPr>
        </p:pic>
      </p:grpSp>
      <p:sp>
        <p:nvSpPr>
          <p:cNvPr id="24" name="Rectangle 23">
            <a:extLst>
              <a:ext uri="{FF2B5EF4-FFF2-40B4-BE49-F238E27FC236}">
                <a16:creationId xmlns:a16="http://schemas.microsoft.com/office/drawing/2014/main" id="{432C5697-7572-2B60-E970-40581A0736EE}"/>
              </a:ext>
            </a:extLst>
          </p:cNvPr>
          <p:cNvSpPr/>
          <p:nvPr/>
        </p:nvSpPr>
        <p:spPr>
          <a:xfrm>
            <a:off x="8249781" y="748669"/>
            <a:ext cx="2446793" cy="17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700">
                <a:solidFill>
                  <a:schemeClr val="tx1">
                    <a:lumMod val="65000"/>
                    <a:lumOff val="35000"/>
                  </a:schemeClr>
                </a:solidFill>
                <a:latin typeface="Myriad Pro"/>
              </a:rPr>
              <a:t>The withdrawal or interruption/NCD termination</a:t>
            </a:r>
          </a:p>
        </p:txBody>
      </p:sp>
      <p:grpSp>
        <p:nvGrpSpPr>
          <p:cNvPr id="4" name="Group 3" descr="Green circle with a &quot;3&quot; in the middle.">
            <a:extLst>
              <a:ext uri="{FF2B5EF4-FFF2-40B4-BE49-F238E27FC236}">
                <a16:creationId xmlns:a16="http://schemas.microsoft.com/office/drawing/2014/main" id="{90401D50-8A07-328C-BE05-C22881797BB9}"/>
              </a:ext>
            </a:extLst>
          </p:cNvPr>
          <p:cNvGrpSpPr/>
          <p:nvPr/>
        </p:nvGrpSpPr>
        <p:grpSpPr>
          <a:xfrm>
            <a:off x="7434647" y="815183"/>
            <a:ext cx="436999" cy="436999"/>
            <a:chOff x="8612692" y="-402419"/>
            <a:chExt cx="436999" cy="436999"/>
          </a:xfrm>
        </p:grpSpPr>
        <p:sp>
          <p:nvSpPr>
            <p:cNvPr id="14" name="Oval 13">
              <a:extLst>
                <a:ext uri="{FF2B5EF4-FFF2-40B4-BE49-F238E27FC236}">
                  <a16:creationId xmlns:a16="http://schemas.microsoft.com/office/drawing/2014/main" id="{DFD705AF-CD3C-0AD0-4684-F3CFC8760854}"/>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dge 3 with solid fill">
              <a:hlinkClick r:id="rId8" action="ppaction://hlinksldjump"/>
              <a:extLst>
                <a:ext uri="{FF2B5EF4-FFF2-40B4-BE49-F238E27FC236}">
                  <a16:creationId xmlns:a16="http://schemas.microsoft.com/office/drawing/2014/main" id="{A474A0C9-485B-819A-30DD-68927EBE2D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2692" y="-402419"/>
              <a:ext cx="436999" cy="436999"/>
            </a:xfrm>
            <a:prstGeom prst="rect">
              <a:avLst/>
            </a:prstGeom>
          </p:spPr>
        </p:pic>
      </p:grpSp>
      <p:sp>
        <p:nvSpPr>
          <p:cNvPr id="21" name="Right Brace 20">
            <a:extLst>
              <a:ext uri="{FF2B5EF4-FFF2-40B4-BE49-F238E27FC236}">
                <a16:creationId xmlns:a16="http://schemas.microsoft.com/office/drawing/2014/main" id="{87AE4E0C-C9D4-CE84-83EC-76BC5D6DB7C0}"/>
              </a:ext>
              <a:ext uri="{C183D7F6-B498-43B3-948B-1728B52AA6E4}">
                <adec:decorative xmlns:adec="http://schemas.microsoft.com/office/drawing/2017/decorative" val="1"/>
              </a:ext>
            </a:extLst>
          </p:cNvPr>
          <p:cNvSpPr/>
          <p:nvPr/>
        </p:nvSpPr>
        <p:spPr>
          <a:xfrm flipH="1">
            <a:off x="7812783" y="494544"/>
            <a:ext cx="397742" cy="986838"/>
          </a:xfrm>
          <a:prstGeom prst="rightBrace">
            <a:avLst>
              <a:gd name="adj1" fmla="val 8333"/>
              <a:gd name="adj2" fmla="val 10425"/>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44" name="Straight Arrow Connector 43">
            <a:extLst>
              <a:ext uri="{FF2B5EF4-FFF2-40B4-BE49-F238E27FC236}">
                <a16:creationId xmlns:a16="http://schemas.microsoft.com/office/drawing/2014/main" id="{26AE7400-F147-391F-6B8C-E892AC0ABE05}"/>
              </a:ext>
              <a:ext uri="{C183D7F6-B498-43B3-948B-1728B52AA6E4}">
                <adec:decorative xmlns:adec="http://schemas.microsoft.com/office/drawing/2017/decorative" val="1"/>
              </a:ext>
            </a:extLst>
          </p:cNvPr>
          <p:cNvCxnSpPr>
            <a:cxnSpLocks/>
          </p:cNvCxnSpPr>
          <p:nvPr/>
        </p:nvCxnSpPr>
        <p:spPr>
          <a:xfrm>
            <a:off x="4388433" y="3655801"/>
            <a:ext cx="2610458"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B027B9-24DE-DD52-241C-3006D1342303}"/>
              </a:ext>
            </a:extLst>
          </p:cNvPr>
          <p:cNvSpPr txBox="1"/>
          <p:nvPr/>
        </p:nvSpPr>
        <p:spPr>
          <a:xfrm>
            <a:off x="546555" y="3429060"/>
            <a:ext cx="6686452" cy="1627850"/>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060"/>
                </a:solidFill>
                <a:effectLst/>
                <a:uLnTx/>
                <a:uFillTx/>
                <a:latin typeface="Arial"/>
                <a:cs typeface="Calibri"/>
              </a:rPr>
              <a:t>4.</a:t>
            </a:r>
            <a:endParaRPr lang="en-US" sz="1500" b="1" i="0" u="none" strike="noStrike" kern="1200" cap="none" spc="0" normalizeH="0" baseline="0" noProof="0">
              <a:ln>
                <a:noFill/>
              </a:ln>
              <a:solidFill>
                <a:srgbClr val="002060"/>
              </a:solidFill>
              <a:effectLst/>
              <a:uLnTx/>
              <a:uFillTx/>
              <a:latin typeface="Arial"/>
              <a:cs typeface="Calibri"/>
            </a:endParaRPr>
          </a:p>
          <a:p>
            <a:pPr algn="ctr">
              <a:defRPr/>
            </a:pPr>
            <a:r>
              <a:rPr lang="en-US" sz="1400" b="1">
                <a:solidFill>
                  <a:srgbClr val="002060"/>
                </a:solidFill>
                <a:latin typeface="Arial"/>
                <a:cs typeface="Calibri"/>
              </a:rPr>
              <a:t>Add a VBA remark if needed. The selection of some VBA remarks require providing additional information. </a:t>
            </a:r>
            <a:endParaRPr lang="en-US" sz="1400" b="1">
              <a:solidFill>
                <a:srgbClr val="002060"/>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en-US" sz="1400" b="1" kern="1200">
              <a:solidFill>
                <a:srgbClr val="002060"/>
              </a:solidFill>
              <a:effectLst/>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b="1">
                <a:solidFill>
                  <a:srgbClr val="002060"/>
                </a:solidFill>
                <a:latin typeface="Arial"/>
                <a:cs typeface="Calibri"/>
              </a:rPr>
              <a:t>U</a:t>
            </a:r>
            <a:r>
              <a:rPr lang="en-US" sz="1400" b="1" kern="1200">
                <a:solidFill>
                  <a:srgbClr val="002060"/>
                </a:solidFill>
                <a:effectLst/>
                <a:latin typeface="Arial"/>
                <a:cs typeface="Calibri"/>
              </a:rPr>
              <a:t>se the "Notes" section to capture student and school specific information. Notes are not sent to VA </a:t>
            </a:r>
            <a:r>
              <a:rPr lang="en-US" sz="1400" b="1">
                <a:solidFill>
                  <a:srgbClr val="002060"/>
                </a:solidFill>
                <a:latin typeface="Arial"/>
                <a:cs typeface="Calibri"/>
              </a:rPr>
              <a:t>with the enrollment but can be reviewed by VA, if necessary.</a:t>
            </a:r>
            <a:endParaRPr lang="en-US" sz="1400" b="1" kern="1200">
              <a:solidFill>
                <a:srgbClr val="002060"/>
              </a:solidFill>
              <a:effectLst/>
              <a:latin typeface="Arial"/>
              <a:cs typeface="Calibri"/>
            </a:endParaRPr>
          </a:p>
        </p:txBody>
      </p:sp>
      <p:grpSp>
        <p:nvGrpSpPr>
          <p:cNvPr id="32" name="Group 31" descr="Green circle with a &quot;4&quot; in the middle.">
            <a:extLst>
              <a:ext uri="{FF2B5EF4-FFF2-40B4-BE49-F238E27FC236}">
                <a16:creationId xmlns:a16="http://schemas.microsoft.com/office/drawing/2014/main" id="{36D67464-0632-1310-5A9F-3D9601BCA70F}"/>
              </a:ext>
            </a:extLst>
          </p:cNvPr>
          <p:cNvGrpSpPr/>
          <p:nvPr/>
        </p:nvGrpSpPr>
        <p:grpSpPr>
          <a:xfrm>
            <a:off x="7378708" y="3456147"/>
            <a:ext cx="436999" cy="436999"/>
            <a:chOff x="6941171" y="-523481"/>
            <a:chExt cx="436999" cy="436999"/>
          </a:xfrm>
        </p:grpSpPr>
        <p:sp>
          <p:nvSpPr>
            <p:cNvPr id="35" name="Oval 34">
              <a:extLst>
                <a:ext uri="{FF2B5EF4-FFF2-40B4-BE49-F238E27FC236}">
                  <a16:creationId xmlns:a16="http://schemas.microsoft.com/office/drawing/2014/main" id="{DFDB9477-17B8-E5C5-71D9-5FC2BC0EB0AF}"/>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FED8958-D414-60E7-9852-06259EF32DC8}"/>
                </a:ext>
              </a:extLst>
            </p:cNvPr>
            <p:cNvGrpSpPr/>
            <p:nvPr/>
          </p:nvGrpSpPr>
          <p:grpSpPr>
            <a:xfrm>
              <a:off x="6941171" y="-523481"/>
              <a:ext cx="436999" cy="436999"/>
              <a:chOff x="6941171" y="-523481"/>
              <a:chExt cx="436999" cy="436999"/>
            </a:xfrm>
          </p:grpSpPr>
          <p:sp>
            <p:nvSpPr>
              <p:cNvPr id="37" name="Oval 36">
                <a:extLst>
                  <a:ext uri="{FF2B5EF4-FFF2-40B4-BE49-F238E27FC236}">
                    <a16:creationId xmlns:a16="http://schemas.microsoft.com/office/drawing/2014/main" id="{117831AB-524A-FD90-8475-0FC73947FAA8}"/>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Badge 4 with solid fill">
                <a:extLst>
                  <a:ext uri="{FF2B5EF4-FFF2-40B4-BE49-F238E27FC236}">
                    <a16:creationId xmlns:a16="http://schemas.microsoft.com/office/drawing/2014/main" id="{AF1971D9-A17E-70E0-6D78-7CF929FBFE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1171" y="-523481"/>
                <a:ext cx="436999" cy="436999"/>
              </a:xfrm>
              <a:prstGeom prst="rect">
                <a:avLst/>
              </a:prstGeom>
            </p:spPr>
          </p:pic>
        </p:grpSp>
      </p:grpSp>
      <p:sp>
        <p:nvSpPr>
          <p:cNvPr id="43" name="Left Brace 42">
            <a:extLst>
              <a:ext uri="{FF2B5EF4-FFF2-40B4-BE49-F238E27FC236}">
                <a16:creationId xmlns:a16="http://schemas.microsoft.com/office/drawing/2014/main" id="{637FE6E1-3F09-845B-A0D6-B5DC8045F917}"/>
              </a:ext>
              <a:ext uri="{C183D7F6-B498-43B3-948B-1728B52AA6E4}">
                <adec:decorative xmlns:adec="http://schemas.microsoft.com/office/drawing/2017/decorative" val="1"/>
              </a:ext>
            </a:extLst>
          </p:cNvPr>
          <p:cNvSpPr/>
          <p:nvPr/>
        </p:nvSpPr>
        <p:spPr>
          <a:xfrm>
            <a:off x="7809329" y="1901906"/>
            <a:ext cx="404650" cy="3676179"/>
          </a:xfrm>
          <a:prstGeom prst="leftBrace">
            <a:avLst>
              <a:gd name="adj1" fmla="val 8333"/>
              <a:gd name="adj2" fmla="val 4766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863E9589-159A-8A3F-410C-FECB85B51283}"/>
              </a:ext>
              <a:ext uri="{C183D7F6-B498-43B3-948B-1728B52AA6E4}">
                <adec:decorative xmlns:adec="http://schemas.microsoft.com/office/drawing/2017/decorative" val="1"/>
              </a:ext>
            </a:extLst>
          </p:cNvPr>
          <p:cNvCxnSpPr>
            <a:cxnSpLocks/>
            <a:endCxn id="42" idx="1"/>
          </p:cNvCxnSpPr>
          <p:nvPr/>
        </p:nvCxnSpPr>
        <p:spPr>
          <a:xfrm>
            <a:off x="4736127" y="5548717"/>
            <a:ext cx="3083744" cy="41906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31D9B4C-C0FD-B435-35B5-0E953A91E637}"/>
              </a:ext>
            </a:extLst>
          </p:cNvPr>
          <p:cNvSpPr txBox="1"/>
          <p:nvPr/>
        </p:nvSpPr>
        <p:spPr>
          <a:xfrm>
            <a:off x="562341" y="5132166"/>
            <a:ext cx="6670665" cy="113128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5.</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lang="en-US" sz="1600" b="1">
                <a:solidFill>
                  <a:srgbClr val="002060"/>
                </a:solidFill>
                <a:latin typeface="Arial"/>
                <a:cs typeface="Calibri"/>
              </a:rPr>
              <a:t>Select the “Submit amendment” button to transmit the amendment to VA or select the “Save as draft” button.</a:t>
            </a:r>
          </a:p>
        </p:txBody>
      </p:sp>
      <p:grpSp>
        <p:nvGrpSpPr>
          <p:cNvPr id="39" name="Group 38" descr="Green circle with a &quot;5&quot; in the middle.">
            <a:extLst>
              <a:ext uri="{FF2B5EF4-FFF2-40B4-BE49-F238E27FC236}">
                <a16:creationId xmlns:a16="http://schemas.microsoft.com/office/drawing/2014/main" id="{2EC93436-B3B9-3FA6-9AE1-582BD565CB07}"/>
              </a:ext>
            </a:extLst>
          </p:cNvPr>
          <p:cNvGrpSpPr/>
          <p:nvPr/>
        </p:nvGrpSpPr>
        <p:grpSpPr>
          <a:xfrm>
            <a:off x="7819871" y="5749284"/>
            <a:ext cx="436999" cy="436999"/>
            <a:chOff x="8112325" y="-568256"/>
            <a:chExt cx="436999" cy="436999"/>
          </a:xfrm>
        </p:grpSpPr>
        <p:sp>
          <p:nvSpPr>
            <p:cNvPr id="40" name="TextBox 39">
              <a:extLst>
                <a:ext uri="{FF2B5EF4-FFF2-40B4-BE49-F238E27FC236}">
                  <a16:creationId xmlns:a16="http://schemas.microsoft.com/office/drawing/2014/main" id="{C61DE8C9-1B57-FF38-66DE-DEBA5E2A18DE}"/>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algn="l" defTabSz="228600">
                <a:spcAft>
                  <a:spcPts val="1200"/>
                </a:spcAft>
              </a:pPr>
              <a:endParaRPr lang="en-US" noProof="0"/>
            </a:p>
          </p:txBody>
        </p:sp>
        <p:sp>
          <p:nvSpPr>
            <p:cNvPr id="41" name="Oval 40">
              <a:extLst>
                <a:ext uri="{FF2B5EF4-FFF2-40B4-BE49-F238E27FC236}">
                  <a16:creationId xmlns:a16="http://schemas.microsoft.com/office/drawing/2014/main" id="{57E2AC33-A4F4-A554-0AA8-2C899271AF2E}"/>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Badge 5 with solid fill">
              <a:extLst>
                <a:ext uri="{FF2B5EF4-FFF2-40B4-BE49-F238E27FC236}">
                  <a16:creationId xmlns:a16="http://schemas.microsoft.com/office/drawing/2014/main" id="{118C6634-3769-2CEB-21B8-ACCAA23158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12325" y="-568256"/>
              <a:ext cx="436999" cy="436999"/>
            </a:xfrm>
            <a:prstGeom prst="rect">
              <a:avLst/>
            </a:prstGeom>
          </p:spPr>
        </p:pic>
      </p:grpSp>
      <p:sp>
        <p:nvSpPr>
          <p:cNvPr id="47" name="Rectangle 46">
            <a:extLst>
              <a:ext uri="{FF2B5EF4-FFF2-40B4-BE49-F238E27FC236}">
                <a16:creationId xmlns:a16="http://schemas.microsoft.com/office/drawing/2014/main" id="{6DEC4A6B-B6AD-AAE3-3B63-24632DB211CC}"/>
              </a:ext>
              <a:ext uri="{C183D7F6-B498-43B3-948B-1728B52AA6E4}">
                <adec:decorative xmlns:adec="http://schemas.microsoft.com/office/drawing/2017/decorative" val="1"/>
              </a:ext>
            </a:extLst>
          </p:cNvPr>
          <p:cNvSpPr/>
          <p:nvPr/>
        </p:nvSpPr>
        <p:spPr>
          <a:xfrm>
            <a:off x="8214694" y="6037918"/>
            <a:ext cx="1045906" cy="23730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Rectangle: Rounded Corners 3" descr="Return to table of contents button.">
            <a:hlinkClick r:id="rId15" action="ppaction://hlinksldjump"/>
            <a:extLst>
              <a:ext uri="{FF2B5EF4-FFF2-40B4-BE49-F238E27FC236}">
                <a16:creationId xmlns:a16="http://schemas.microsoft.com/office/drawing/2014/main" id="{E017D434-C42D-DC70-6259-0D6807069F3B}"/>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5"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5" name="Rectangle: Rounded Corners 3" descr="Return to Start of NCD button.">
            <a:hlinkClick r:id="rId16" action="ppaction://hlinksldjump"/>
            <a:extLst>
              <a:ext uri="{FF2B5EF4-FFF2-40B4-BE49-F238E27FC236}">
                <a16:creationId xmlns:a16="http://schemas.microsoft.com/office/drawing/2014/main" id="{15AA0AEF-71C3-2374-7D53-AEBE1F3F69E6}"/>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15"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A4CA946-02A1-2453-04E2-2A18396A45DA}"/>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08190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7C2BC0-DCE9-9243-D748-F89036733865}"/>
              </a:ext>
            </a:extLst>
          </p:cNvPr>
          <p:cNvSpPr txBox="1">
            <a:spLocks noGrp="1"/>
          </p:cNvSpPr>
          <p:nvPr>
            <p:ph type="title" idx="4294967295"/>
          </p:nvPr>
        </p:nvSpPr>
        <p:spPr>
          <a:xfrm>
            <a:off x="298174" y="139148"/>
            <a:ext cx="10786353" cy="444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NCD: EM View </a:t>
            </a:r>
            <a:r>
              <a:rPr lang="en-US" sz="2800" baseline="0">
                <a:solidFill>
                  <a:srgbClr val="002060"/>
                </a:solidFill>
                <a:latin typeface="Arial"/>
                <a:cs typeface="Calibri"/>
              </a:rPr>
              <a:t>of Amending an Enrollment (continued 3)</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 name="TextBox 2">
            <a:extLst>
              <a:ext uri="{FF2B5EF4-FFF2-40B4-BE49-F238E27FC236}">
                <a16:creationId xmlns:a16="http://schemas.microsoft.com/office/drawing/2014/main" id="{FF5B4523-4F5D-604C-FA15-4391B3EC9825}"/>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2060"/>
                </a:solidFill>
                <a:latin typeface="Arial"/>
                <a:cs typeface="Calibri"/>
              </a:rPr>
              <a:t>A Success banner displays once the amendment has been successfully submitted.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8" name="Picture 7" descr="Screenshot of a student profile that has the Success! banner on the top displaying that the enrollment has been amended. The Amend button is no longer visible. ">
            <a:extLst>
              <a:ext uri="{FF2B5EF4-FFF2-40B4-BE49-F238E27FC236}">
                <a16:creationId xmlns:a16="http://schemas.microsoft.com/office/drawing/2014/main" id="{4C057DFB-09B0-44AB-B9C2-1A37FAAA60F3}"/>
              </a:ext>
            </a:extLst>
          </p:cNvPr>
          <p:cNvPicPr>
            <a:picLocks noChangeAspect="1"/>
          </p:cNvPicPr>
          <p:nvPr/>
        </p:nvPicPr>
        <p:blipFill rotWithShape="1">
          <a:blip r:embed="rId2"/>
          <a:srcRect t="18156" r="-16"/>
          <a:stretch/>
        </p:blipFill>
        <p:spPr bwMode="auto">
          <a:xfrm>
            <a:off x="1901489" y="1048812"/>
            <a:ext cx="8389022" cy="4817357"/>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2" name="Rectangle: Rounded Corners 3" descr="Return to table of contents button.">
            <a:hlinkClick r:id="rId3" action="ppaction://hlinksldjump"/>
            <a:extLst>
              <a:ext uri="{FF2B5EF4-FFF2-40B4-BE49-F238E27FC236}">
                <a16:creationId xmlns:a16="http://schemas.microsoft.com/office/drawing/2014/main" id="{93137E99-50E2-9B40-4E5E-01F672B3B97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NCD button.">
            <a:hlinkClick r:id="rId4" action="ppaction://hlinksldjump"/>
            <a:extLst>
              <a:ext uri="{FF2B5EF4-FFF2-40B4-BE49-F238E27FC236}">
                <a16:creationId xmlns:a16="http://schemas.microsoft.com/office/drawing/2014/main" id="{65AE07BF-B2CC-0603-49FC-9A11D8AFB6B8}"/>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A4CA946-02A1-2453-04E2-2A18396A45DA}"/>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5F3151E7-FB80-4154-BF60-4D8043DD28E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4006" t="48736" r="49144" b="45248"/>
          <a:stretch/>
        </p:blipFill>
        <p:spPr>
          <a:xfrm>
            <a:off x="4957249" y="3593805"/>
            <a:ext cx="1468538" cy="294929"/>
          </a:xfrm>
          <a:prstGeom prst="rect">
            <a:avLst/>
          </a:prstGeom>
        </p:spPr>
      </p:pic>
      <p:pic>
        <p:nvPicPr>
          <p:cNvPr id="9" name="Picture 8">
            <a:extLst>
              <a:ext uri="{FF2B5EF4-FFF2-40B4-BE49-F238E27FC236}">
                <a16:creationId xmlns:a16="http://schemas.microsoft.com/office/drawing/2014/main" id="{08C2749D-4863-4814-69A8-870B77DE3558}"/>
              </a:ext>
              <a:ext uri="{C183D7F6-B498-43B3-948B-1728B52AA6E4}">
                <adec:decorative xmlns:adec="http://schemas.microsoft.com/office/drawing/2017/decorative" val="1"/>
              </a:ext>
            </a:extLst>
          </p:cNvPr>
          <p:cNvPicPr>
            <a:picLocks noChangeAspect="1"/>
          </p:cNvPicPr>
          <p:nvPr/>
        </p:nvPicPr>
        <p:blipFill rotWithShape="1">
          <a:blip r:embed="rId6"/>
          <a:srcRect l="3904" t="19300"/>
          <a:stretch/>
        </p:blipFill>
        <p:spPr>
          <a:xfrm>
            <a:off x="2236583" y="2419811"/>
            <a:ext cx="2493933" cy="347452"/>
          </a:xfrm>
          <a:prstGeom prst="rect">
            <a:avLst/>
          </a:prstGeom>
        </p:spPr>
      </p:pic>
    </p:spTree>
    <p:extLst>
      <p:ext uri="{BB962C8B-B14F-4D97-AF65-F5344CB8AC3E}">
        <p14:creationId xmlns:p14="http://schemas.microsoft.com/office/powerpoint/2010/main" val="1007376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58AB5A-3030-4A1D-A2B0-DE415CC46026}"/>
              </a:ext>
            </a:extLst>
          </p:cNvPr>
          <p:cNvSpPr txBox="1">
            <a:spLocks/>
          </p:cNvSpPr>
          <p:nvPr/>
        </p:nvSpPr>
        <p:spPr>
          <a:xfrm>
            <a:off x="2251529" y="1441961"/>
            <a:ext cx="7281354" cy="2919832"/>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lgn="ctr"/>
            <a:r>
              <a:rPr lang="en-US" sz="4400" spc="75" dirty="0">
                <a:solidFill>
                  <a:srgbClr val="002060"/>
                </a:solidFill>
                <a:latin typeface="Arial"/>
                <a:cs typeface="Calibri"/>
              </a:rPr>
              <a:t>Congratulations! </a:t>
            </a:r>
            <a:endParaRPr lang="en-US" sz="4400" spc="75" dirty="0">
              <a:solidFill>
                <a:srgbClr val="002060"/>
              </a:solidFill>
              <a:latin typeface="Arial"/>
            </a:endParaRPr>
          </a:p>
          <a:p>
            <a:pPr algn="ctr"/>
            <a:endParaRPr lang="en-US" sz="4400" spc="75" dirty="0">
              <a:solidFill>
                <a:srgbClr val="002060"/>
              </a:solidFill>
              <a:latin typeface="Arial"/>
            </a:endParaRPr>
          </a:p>
          <a:p>
            <a:pPr algn="ctr"/>
            <a:r>
              <a:rPr lang="en-US" sz="4400" b="0" spc="75" dirty="0">
                <a:solidFill>
                  <a:srgbClr val="002060"/>
                </a:solidFill>
                <a:latin typeface="Arial"/>
                <a:cs typeface="Calibri"/>
              </a:rPr>
              <a:t>This is the end of the instructions for the selected facility type.</a:t>
            </a:r>
            <a:endParaRPr lang="en-US" sz="11500" b="0" dirty="0">
              <a:solidFill>
                <a:srgbClr val="002060"/>
              </a:solidFill>
              <a:latin typeface="Arial"/>
              <a:cs typeface="Calibri"/>
            </a:endParaRPr>
          </a:p>
        </p:txBody>
      </p:sp>
      <p:sp>
        <p:nvSpPr>
          <p:cNvPr id="2" name="Title 1">
            <a:extLst>
              <a:ext uri="{FF2B5EF4-FFF2-40B4-BE49-F238E27FC236}">
                <a16:creationId xmlns:a16="http://schemas.microsoft.com/office/drawing/2014/main" id="{4BC59007-1E39-85B8-06E2-82BA3773D56E}"/>
              </a:ext>
            </a:extLst>
          </p:cNvPr>
          <p:cNvSpPr>
            <a:spLocks/>
          </p:cNvSpPr>
          <p:nvPr/>
        </p:nvSpPr>
        <p:spPr>
          <a:xfrm>
            <a:off x="609600" y="4740966"/>
            <a:ext cx="11164798" cy="1050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75" normalizeH="0" baseline="0" noProof="0">
                <a:ln>
                  <a:noFill/>
                </a:ln>
                <a:solidFill>
                  <a:schemeClr val="accent2"/>
                </a:solidFill>
                <a:effectLst/>
                <a:uLnTx/>
                <a:uFillTx/>
                <a:latin typeface="Arial"/>
                <a:ea typeface="+mj-ea"/>
                <a:cs typeface="Calibri"/>
                <a:hlinkClick r:id="rId2" action="ppaction://hlinksldjump">
                  <a:extLst>
                    <a:ext uri="{A12FA001-AC4F-418D-AE19-62706E023703}">
                      <ahyp:hlinkClr xmlns:ahyp="http://schemas.microsoft.com/office/drawing/2018/hyperlinkcolor" val="tx"/>
                    </a:ext>
                  </a:extLst>
                </a:hlinkClick>
              </a:rPr>
              <a:t>Select here to navigate to the Helpful Resources section.</a:t>
            </a:r>
            <a:endParaRPr lang="en-US" sz="9600" b="1" i="0" u="none" strike="noStrike" kern="1200" cap="none" spc="0" normalizeH="0" baseline="0" noProof="0">
              <a:ln>
                <a:noFill/>
              </a:ln>
              <a:solidFill>
                <a:schemeClr val="accent2"/>
              </a:solidFill>
              <a:effectLst/>
              <a:uLnTx/>
              <a:uFillTx/>
              <a:latin typeface="Arial"/>
              <a:ea typeface="+mj-ea"/>
              <a:cs typeface="Calibri"/>
            </a:endParaRPr>
          </a:p>
        </p:txBody>
      </p:sp>
      <p:sp>
        <p:nvSpPr>
          <p:cNvPr id="6" name="Rectangle: Rounded Corners 3" descr="Return to Start of NCD button.">
            <a:hlinkClick r:id="rId3" action="ppaction://hlinksldjump"/>
            <a:extLst>
              <a:ext uri="{FF2B5EF4-FFF2-40B4-BE49-F238E27FC236}">
                <a16:creationId xmlns:a16="http://schemas.microsoft.com/office/drawing/2014/main" id="{59ADAF2E-008E-B6B5-9814-FE9B7600F1B7}"/>
              </a:ext>
            </a:extLst>
          </p:cNvPr>
          <p:cNvSpPr/>
          <p:nvPr/>
        </p:nvSpPr>
        <p:spPr>
          <a:xfrm>
            <a:off x="6313845" y="6316038"/>
            <a:ext cx="2766874" cy="365761"/>
          </a:xfrm>
          <a:prstGeom prst="roundRect">
            <a:avLst/>
          </a:prstGeom>
          <a:solidFill>
            <a:srgbClr val="BBD0DE"/>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D28"/>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Return to Start of NCD Section</a:t>
            </a:r>
            <a:endParaRPr kumimoji="0" lang="en-US" sz="1400" b="0" i="0" u="none" strike="noStrike" kern="1200" cap="none" spc="0" normalizeH="0" baseline="0" noProof="0">
              <a:ln>
                <a:noFill/>
              </a:ln>
              <a:solidFill>
                <a:srgbClr val="1A1D28"/>
              </a:solidFill>
              <a:effectLst/>
              <a:uLnTx/>
              <a:uFillTx/>
              <a:latin typeface="Arial" panose="020B0604020202020204"/>
              <a:ea typeface="+mn-ea"/>
              <a:cs typeface="+mn-cs"/>
            </a:endParaRPr>
          </a:p>
        </p:txBody>
      </p:sp>
      <p:sp>
        <p:nvSpPr>
          <p:cNvPr id="8" name="Rectangle: Rounded Corners 3" descr="Return to table of contents button.">
            <a:hlinkClick r:id="rId4" action="ppaction://hlinksldjump"/>
            <a:extLst>
              <a:ext uri="{FF2B5EF4-FFF2-40B4-BE49-F238E27FC236}">
                <a16:creationId xmlns:a16="http://schemas.microsoft.com/office/drawing/2014/main" id="{CAAC192B-82C0-34B0-5150-C317966FF9E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Title 1">
            <a:extLst>
              <a:ext uri="{FF2B5EF4-FFF2-40B4-BE49-F238E27FC236}">
                <a16:creationId xmlns:a16="http://schemas.microsoft.com/office/drawing/2014/main" id="{032A2191-707B-0E38-1A14-A8DC3FFA9327}"/>
              </a:ext>
            </a:extLst>
          </p:cNvPr>
          <p:cNvSpPr txBox="1">
            <a:spLocks noGrp="1"/>
          </p:cNvSpPr>
          <p:nvPr>
            <p:ph type="title" idx="4294967295"/>
          </p:nvPr>
        </p:nvSpPr>
        <p:spPr>
          <a:xfrm>
            <a:off x="1042554" y="7985954"/>
            <a:ext cx="8842513" cy="1050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75"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rPr>
              <a:t>End of NCD section.</a:t>
            </a:r>
            <a:endParaRPr kumimoji="0" lang="en-US" sz="96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hlinkClick r:id="" action="ppaction://noaction"/>
            </a:endParaRPr>
          </a:p>
        </p:txBody>
      </p:sp>
      <p:sp>
        <p:nvSpPr>
          <p:cNvPr id="7" name="Rectangle 6">
            <a:extLst>
              <a:ext uri="{FF2B5EF4-FFF2-40B4-BE49-F238E27FC236}">
                <a16:creationId xmlns:a16="http://schemas.microsoft.com/office/drawing/2014/main" id="{800B8A50-0DB3-623B-EB65-DB1CAEA9B070}"/>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3335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D068B8-B3CD-8F86-51E0-056E9A35E637}"/>
              </a:ext>
            </a:extLst>
          </p:cNvPr>
          <p:cNvSpPr txBox="1">
            <a:spLocks noGrp="1"/>
          </p:cNvSpPr>
          <p:nvPr>
            <p:ph type="title" idx="4294967295"/>
          </p:nvPr>
        </p:nvSpPr>
        <p:spPr>
          <a:xfrm>
            <a:off x="1071358" y="126587"/>
            <a:ext cx="11065658" cy="12589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all" spc="75" normalizeH="0" baseline="0" noProof="0">
                <a:ln>
                  <a:noFill/>
                </a:ln>
                <a:solidFill>
                  <a:srgbClr val="FFFFFF"/>
                </a:solidFill>
                <a:effectLst/>
                <a:uLnTx/>
                <a:uFillTx/>
                <a:latin typeface="Arial"/>
                <a:cs typeface="Calibri"/>
              </a:rPr>
              <a:t>On-the-Job Training &amp; apprenticeship</a:t>
            </a:r>
            <a:r>
              <a:rPr lang="en-US" sz="2800" cap="all" spc="75">
                <a:solidFill>
                  <a:srgbClr val="FFFFFF"/>
                </a:solidFill>
                <a:latin typeface="Arial"/>
                <a:cs typeface="Calibri"/>
              </a:rPr>
              <a:t> (OJT/App) </a:t>
            </a:r>
            <a:endParaRPr lang="en-US" sz="2800" b="1"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sp>
        <p:nvSpPr>
          <p:cNvPr id="5" name="Rectangle 4">
            <a:extLst>
              <a:ext uri="{FF2B5EF4-FFF2-40B4-BE49-F238E27FC236}">
                <a16:creationId xmlns:a16="http://schemas.microsoft.com/office/drawing/2014/main" id="{C7BEAFDF-4A16-6113-F83C-B684EFC6B81E}"/>
              </a:ext>
            </a:extLst>
          </p:cNvPr>
          <p:cNvSpPr/>
          <p:nvPr/>
        </p:nvSpPr>
        <p:spPr>
          <a:xfrm>
            <a:off x="1071358" y="1508425"/>
            <a:ext cx="10610828" cy="308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100" b="1" i="0" u="none" strike="noStrike" kern="1200" cap="none" spc="0" normalizeH="0" baseline="0" noProof="0">
                <a:ln>
                  <a:noFill/>
                </a:ln>
                <a:solidFill>
                  <a:srgbClr val="FFFFFF"/>
                </a:solidFill>
                <a:effectLst/>
                <a:uLnTx/>
                <a:uFillTx/>
                <a:latin typeface="Arial"/>
                <a:cs typeface="Calibri"/>
              </a:rPr>
              <a:t>Access the appropriate form and its relevant crosswalk to EM by selecting the hyperlinked section below or navigating to the appropriate page number detailed below:</a:t>
            </a:r>
            <a:endParaRPr lang="en-US" sz="2100" b="1" i="0" u="none" strike="noStrike" kern="1200" cap="none" spc="0" normalizeH="0" baseline="0" noProof="0">
              <a:ln>
                <a:noFill/>
              </a:ln>
              <a:solidFill>
                <a:srgbClr val="FFFFFF"/>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2100" b="1" i="0" u="none" strike="noStrike" kern="1200" cap="none" spc="0" normalizeH="0" baseline="0" noProof="0">
              <a:ln>
                <a:noFill/>
              </a:ln>
              <a:solidFill>
                <a:srgbClr val="FFFFFF"/>
              </a:solidFill>
              <a:effectLst/>
              <a:uLnTx/>
              <a:uFillTx/>
              <a:latin typeface="Arial"/>
              <a:cs typeface="Calibri" panose="020F0502020204030204" pitchFamily="34" charset="0"/>
            </a:endParaRPr>
          </a:p>
          <a:p>
            <a:pPr marL="285750" indent="-285750">
              <a:buFont typeface="Arial" panose="020B0604020202020204" pitchFamily="34" charset="0"/>
              <a:buChar char="•"/>
              <a:defRPr/>
            </a:pPr>
            <a:r>
              <a:rPr kumimoji="0" lang="en-US" sz="2100" b="1" i="0" u="none" strike="noStrike" kern="1200" cap="none" spc="0" normalizeH="0" baseline="0" noProof="0">
                <a:ln>
                  <a:noFill/>
                </a:ln>
                <a:solidFill>
                  <a:srgbClr val="FFFFFF"/>
                </a:solidFill>
                <a:effectLst/>
                <a:uLnTx/>
                <a:uFillTx/>
                <a:latin typeface="Arial"/>
                <a:cs typeface="Calibri"/>
                <a:hlinkClick r:id="rId2" action="ppaction://hlinksldjump"/>
              </a:rPr>
              <a:t>VA Form 22-1999 Side B – VA Enrollment Certification</a:t>
            </a:r>
            <a:r>
              <a:rPr lang="en-US" sz="2100" b="1">
                <a:solidFill>
                  <a:srgbClr val="FFFFFF"/>
                </a:solidFill>
                <a:latin typeface="Arial"/>
                <a:cs typeface="Calibri"/>
              </a:rPr>
              <a:t> </a:t>
            </a:r>
            <a:r>
              <a:rPr kumimoji="0" lang="en-US" sz="2100" b="1" i="0" u="none" strike="noStrike" kern="1200" cap="none" spc="0" normalizeH="0" baseline="0" noProof="0">
                <a:ln>
                  <a:noFill/>
                </a:ln>
                <a:solidFill>
                  <a:srgbClr val="FFFFFF"/>
                </a:solidFill>
                <a:effectLst/>
                <a:uLnTx/>
                <a:uFillTx/>
                <a:latin typeface="Arial"/>
                <a:cs typeface="Calibri"/>
              </a:rPr>
              <a:t> – Navigate to page 61</a:t>
            </a:r>
            <a:endParaRPr lang="en-US" sz="2100" b="1" i="0" u="none" strike="noStrike" kern="1200" cap="none" spc="0" normalizeH="0" baseline="0" noProof="0">
              <a:ln>
                <a:noFill/>
              </a:ln>
              <a:solidFill>
                <a:srgbClr val="FFFFFF"/>
              </a:solidFill>
              <a:effectLst/>
              <a:uLnTx/>
              <a:uFillTx/>
              <a:latin typeface="Arial"/>
              <a:cs typeface="Calibri"/>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100" b="1">
                <a:solidFill>
                  <a:srgbClr val="E5F2F7"/>
                </a:solidFill>
                <a:latin typeface="Arial"/>
                <a:ea typeface="MS Mincho"/>
                <a:cs typeface="Calibri"/>
                <a:hlinkClick r:id="rId3" action="ppaction://hlinksldjump"/>
              </a:rPr>
              <a:t>Create a Student</a:t>
            </a:r>
            <a:r>
              <a:rPr kumimoji="0" lang="en-US" altLang="en-US" sz="2100" b="1" i="0" u="none" strike="noStrike" kern="1200" cap="none" spc="0" normalizeH="0" baseline="0" noProof="0">
                <a:ln>
                  <a:noFill/>
                </a:ln>
                <a:solidFill>
                  <a:srgbClr val="E5F2F7"/>
                </a:solidFill>
                <a:effectLst/>
                <a:uLnTx/>
                <a:uFillTx/>
                <a:latin typeface="Arial"/>
                <a:ea typeface="MS Mincho"/>
                <a:cs typeface="Calibri"/>
                <a:hlinkClick r:id="rId3" action="ppaction://hlinksldjump"/>
              </a:rPr>
              <a:t> </a:t>
            </a:r>
            <a:r>
              <a:rPr kumimoji="0" lang="en-US" altLang="en-US" sz="2100" b="1" i="0" u="none" strike="noStrike" kern="1200" cap="none" spc="0" normalizeH="0" baseline="0" noProof="0">
                <a:ln>
                  <a:noFill/>
                </a:ln>
                <a:solidFill>
                  <a:srgbClr val="E5F2F7"/>
                </a:solidFill>
                <a:effectLst/>
                <a:uLnTx/>
                <a:uFillTx/>
                <a:latin typeface="Arial"/>
                <a:ea typeface="MS Mincho"/>
                <a:cs typeface="Calibri"/>
              </a:rPr>
              <a:t>– Navigate to page 63</a:t>
            </a:r>
            <a:endParaRPr lang="en-US" altLang="en-US" sz="2100" b="1" i="0" u="none" strike="noStrike" kern="1200" cap="none" spc="0" normalizeH="0" baseline="0" noProof="0">
              <a:ln>
                <a:noFill/>
              </a:ln>
              <a:solidFill>
                <a:srgbClr val="E5F2F7"/>
              </a:solidFill>
              <a:effectLst/>
              <a:uLnTx/>
              <a:uFillTx/>
              <a:latin typeface="Arial"/>
              <a:ea typeface="MS Mincho"/>
              <a:cs typeface="Calibri"/>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100" b="1">
                <a:solidFill>
                  <a:srgbClr val="E5F2F7"/>
                </a:solidFill>
                <a:latin typeface="Arial"/>
                <a:ea typeface="MS Mincho"/>
                <a:cs typeface="Calibri"/>
                <a:hlinkClick r:id="rId4" action="ppaction://hlinksldjump"/>
              </a:rPr>
              <a:t>Submit an Enrollment</a:t>
            </a:r>
            <a:r>
              <a:rPr kumimoji="0" lang="en-US" altLang="en-US" sz="2100" b="1" i="0" u="none" strike="noStrike" kern="1200" cap="none" spc="0" normalizeH="0" baseline="0" noProof="0">
                <a:ln>
                  <a:noFill/>
                </a:ln>
                <a:solidFill>
                  <a:srgbClr val="E5F2F7"/>
                </a:solidFill>
                <a:effectLst/>
                <a:uLnTx/>
                <a:uFillTx/>
                <a:latin typeface="Arial"/>
                <a:ea typeface="MS Mincho"/>
                <a:cs typeface="Calibri"/>
                <a:hlinkClick r:id="rId4" action="ppaction://hlinksldjump"/>
              </a:rPr>
              <a:t> </a:t>
            </a:r>
            <a:r>
              <a:rPr kumimoji="0" lang="en-US" altLang="en-US" sz="2100" b="1" i="0" u="none" strike="noStrike" kern="1200" cap="none" spc="0" normalizeH="0" baseline="0" noProof="0">
                <a:ln>
                  <a:noFill/>
                </a:ln>
                <a:solidFill>
                  <a:srgbClr val="E5F2F7"/>
                </a:solidFill>
                <a:effectLst/>
                <a:uLnTx/>
                <a:uFillTx/>
                <a:latin typeface="Arial"/>
                <a:ea typeface="MS Mincho"/>
                <a:cs typeface="Calibri"/>
              </a:rPr>
              <a:t>– Navigate to page 69</a:t>
            </a:r>
            <a:endParaRPr lang="en-US" altLang="en-US" sz="2100" b="1" i="0" u="none" strike="noStrike" kern="1200" cap="none" spc="0" normalizeH="0" baseline="0" noProof="0">
              <a:ln>
                <a:noFill/>
              </a:ln>
              <a:solidFill>
                <a:srgbClr val="E5F2F7"/>
              </a:solidFill>
              <a:effectLst/>
              <a:uLnTx/>
              <a:uFillTx/>
              <a:latin typeface="Arial"/>
              <a:ea typeface="MS Mincho"/>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a:ln>
                  <a:noFill/>
                </a:ln>
                <a:solidFill>
                  <a:srgbClr val="FFFFFF"/>
                </a:solidFill>
                <a:effectLst/>
                <a:uLnTx/>
                <a:uFillTx/>
                <a:latin typeface="Arial"/>
                <a:cs typeface="Calibri"/>
                <a:hlinkClick r:id="rId5" action="ppaction://hlinksldjump"/>
              </a:rPr>
              <a:t>VA Form 22-1999b – Notice of Change in Student Status </a:t>
            </a:r>
            <a:r>
              <a:rPr kumimoji="0" lang="en-US" sz="2100" b="1" i="0" u="none" strike="noStrike" kern="1200" cap="none" spc="0" normalizeH="0" baseline="0" noProof="0">
                <a:ln>
                  <a:noFill/>
                </a:ln>
                <a:solidFill>
                  <a:srgbClr val="FFFFFF"/>
                </a:solidFill>
                <a:effectLst/>
                <a:uLnTx/>
                <a:uFillTx/>
                <a:latin typeface="Arial"/>
                <a:cs typeface="Calibri"/>
              </a:rPr>
              <a:t>– Navigate to page 76</a:t>
            </a:r>
            <a:endParaRPr lang="en-US" sz="2100" b="1" i="0" u="none" strike="noStrike" kern="1200" cap="none" spc="0" normalizeH="0" baseline="0" noProof="0">
              <a:ln>
                <a:noFill/>
              </a:ln>
              <a:solidFill>
                <a:srgbClr val="FFFFFF"/>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a:ln>
                  <a:noFill/>
                </a:ln>
                <a:solidFill>
                  <a:srgbClr val="FFFFFF"/>
                </a:solidFill>
                <a:effectLst/>
                <a:uLnTx/>
                <a:uFillTx/>
                <a:latin typeface="Arial"/>
                <a:cs typeface="Calibri"/>
                <a:hlinkClick r:id="rId6" action="ppaction://hlinksldjump"/>
              </a:rPr>
              <a:t>VA Form 22-6553d-1 – Monthly Certification of On-the-Job and Apprenticeship Training </a:t>
            </a:r>
            <a:r>
              <a:rPr kumimoji="0" lang="en-US" sz="2100" b="1" i="0" u="none" strike="noStrike" kern="1200" cap="none" spc="0" normalizeH="0" baseline="0" noProof="0">
                <a:ln>
                  <a:noFill/>
                </a:ln>
                <a:solidFill>
                  <a:srgbClr val="FFFFFF"/>
                </a:solidFill>
                <a:effectLst/>
                <a:uLnTx/>
                <a:uFillTx/>
                <a:latin typeface="Arial"/>
                <a:cs typeface="Calibri"/>
              </a:rPr>
              <a:t>– Navigate to page 83</a:t>
            </a:r>
            <a:endParaRPr lang="en-US" sz="2100" b="1" i="0" u="none" strike="noStrike" kern="1200" cap="none" spc="0" normalizeH="0" baseline="0" noProof="0">
              <a:ln>
                <a:noFill/>
              </a:ln>
              <a:solidFill>
                <a:srgbClr val="FFFFFF"/>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Rounded Corners 3" descr="Return to table of contents button.">
            <a:hlinkClick r:id="rId7" action="ppaction://hlinksldjump"/>
            <a:extLst>
              <a:ext uri="{FF2B5EF4-FFF2-40B4-BE49-F238E27FC236}">
                <a16:creationId xmlns:a16="http://schemas.microsoft.com/office/drawing/2014/main" id="{D51F6E03-956C-65C7-7B2F-F85FE4BFCF53}"/>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939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1D2E5-AF8B-AB22-11E5-633B8ED7F9CC}"/>
              </a:ext>
            </a:extLst>
          </p:cNvPr>
          <p:cNvSpPr>
            <a:spLocks noGrp="1"/>
          </p:cNvSpPr>
          <p:nvPr>
            <p:ph type="title"/>
          </p:nvPr>
        </p:nvSpPr>
        <p:spPr>
          <a:xfrm>
            <a:off x="292223" y="139148"/>
            <a:ext cx="11430000" cy="511092"/>
          </a:xfrm>
        </p:spPr>
        <p:txBody>
          <a:bodyPr/>
          <a:lstStyle/>
          <a:p>
            <a:r>
              <a:rPr lang="en-US" sz="2800">
                <a:latin typeface="Arial"/>
                <a:cs typeface="Calibri"/>
              </a:rPr>
              <a:t>EM Terminology</a:t>
            </a:r>
          </a:p>
        </p:txBody>
      </p:sp>
      <p:graphicFrame>
        <p:nvGraphicFramePr>
          <p:cNvPr id="7" name="Table 2">
            <a:extLst>
              <a:ext uri="{FF2B5EF4-FFF2-40B4-BE49-F238E27FC236}">
                <a16:creationId xmlns:a16="http://schemas.microsoft.com/office/drawing/2014/main" id="{A3E21562-8F36-44D7-A1B9-13EEDED55CFC}"/>
              </a:ext>
            </a:extLst>
          </p:cNvPr>
          <p:cNvGraphicFramePr>
            <a:graphicFrameLocks noGrp="1"/>
          </p:cNvGraphicFramePr>
          <p:nvPr>
            <p:extLst>
              <p:ext uri="{D42A27DB-BD31-4B8C-83A1-F6EECF244321}">
                <p14:modId xmlns:p14="http://schemas.microsoft.com/office/powerpoint/2010/main" val="3599956974"/>
              </p:ext>
            </p:extLst>
          </p:nvPr>
        </p:nvGraphicFramePr>
        <p:xfrm>
          <a:off x="475107" y="802233"/>
          <a:ext cx="11241786" cy="4870287"/>
        </p:xfrm>
        <a:graphic>
          <a:graphicData uri="http://schemas.openxmlformats.org/drawingml/2006/table">
            <a:tbl>
              <a:tblPr firstRow="1" bandRow="1"/>
              <a:tblGrid>
                <a:gridCol w="3644830">
                  <a:extLst>
                    <a:ext uri="{9D8B030D-6E8A-4147-A177-3AD203B41FA5}">
                      <a16:colId xmlns:a16="http://schemas.microsoft.com/office/drawing/2014/main" val="222532271"/>
                    </a:ext>
                  </a:extLst>
                </a:gridCol>
                <a:gridCol w="7596956">
                  <a:extLst>
                    <a:ext uri="{9D8B030D-6E8A-4147-A177-3AD203B41FA5}">
                      <a16:colId xmlns:a16="http://schemas.microsoft.com/office/drawing/2014/main" val="4062893217"/>
                    </a:ext>
                  </a:extLst>
                </a:gridCol>
              </a:tblGrid>
              <a:tr h="36102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Labels</a:t>
                      </a:r>
                    </a:p>
                  </a:txBody>
                  <a:tcP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Definition</a:t>
                      </a:r>
                    </a:p>
                  </a:txBody>
                  <a:tcPr>
                    <a:lnL w="12700"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8182786"/>
                  </a:ext>
                </a:extLst>
              </a:tr>
              <a:tr h="361023">
                <a:tc>
                  <a:txBody>
                    <a:bodyPr/>
                    <a:lstStyle/>
                    <a:p>
                      <a:pPr algn="l"/>
                      <a:r>
                        <a:rPr lang="en-US" sz="1600" b="1">
                          <a:solidFill>
                            <a:schemeClr val="bg1"/>
                          </a:solidFill>
                          <a:latin typeface="Arial"/>
                          <a:cs typeface="Calibri"/>
                        </a:rPr>
                        <a:t>Statuses</a:t>
                      </a:r>
                    </a:p>
                  </a:txBody>
                  <a:tcP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US" sz="1600">
                        <a:latin typeface="Arial"/>
                        <a:cs typeface="Calibri"/>
                      </a:endParaRPr>
                    </a:p>
                  </a:txBody>
                  <a:tcP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12041811"/>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In progress</a:t>
                      </a:r>
                    </a:p>
                  </a:txBody>
                  <a:tcPr>
                    <a:lnL w="12700" cmpd="sng">
                      <a:solidFill>
                        <a:srgbClr val="FFFFFF"/>
                      </a:solidFill>
                    </a:lnL>
                    <a:lnR w="12700" cap="flat" cmpd="sng" algn="ctr">
                      <a:solidFill>
                        <a:srgbClr val="FFFFFF"/>
                      </a:solidFill>
                      <a:prstDash val="solid"/>
                      <a:round/>
                      <a:headEnd type="none" w="med" len="med"/>
                      <a:tailEnd type="none" w="med" len="med"/>
                    </a:lnR>
                    <a:lnT w="12700" cmpd="sng">
                      <a:no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in draft state.</a:t>
                      </a:r>
                    </a:p>
                  </a:txBody>
                  <a:tcPr>
                    <a:lnL w="12700" cap="flat" cmpd="sng" algn="ctr">
                      <a:solidFill>
                        <a:srgbClr val="FFFFFF"/>
                      </a:solidFill>
                      <a:prstDash val="solid"/>
                      <a:round/>
                      <a:headEnd type="none" w="med" len="med"/>
                      <a:tailEnd type="none" w="med" len="med"/>
                    </a:lnL>
                    <a:lnR w="12700" cmpd="sng">
                      <a:solidFill>
                        <a:srgbClr val="FFFFFF"/>
                      </a:solid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1640249148"/>
                  </a:ext>
                </a:extLst>
              </a:tr>
              <a:tr h="55794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Pending SCO Review</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effectLst/>
                          <a:latin typeface="Arial"/>
                          <a:ea typeface="Arial" panose="020B0604020202020204" pitchFamily="34" charset="0"/>
                          <a:cs typeface="Calibri"/>
                        </a:rPr>
                        <a:t>Draft entered by an Assistant must be verified and submitted by School </a:t>
                      </a:r>
                      <a:r>
                        <a:rPr lang="en-US" sz="1400">
                          <a:solidFill>
                            <a:srgbClr val="002060"/>
                          </a:solidFill>
                          <a:effectLst/>
                          <a:latin typeface="Arial"/>
                          <a:ea typeface="Calibri" panose="020F0502020204030204" pitchFamily="34" charset="0"/>
                          <a:cs typeface="Calibri"/>
                        </a:rPr>
                        <a:t>Certifying Officials.</a:t>
                      </a:r>
                      <a:endParaRPr lang="en-US" sz="1400">
                        <a:solidFill>
                          <a:srgbClr val="002060"/>
                        </a:solidFill>
                        <a:effectLst/>
                        <a:latin typeface="Arial"/>
                        <a:ea typeface="MS Mincho"/>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40000"/>
                      </a:srgbClr>
                    </a:solidFill>
                  </a:tcPr>
                </a:tc>
                <a:extLst>
                  <a:ext uri="{0D108BD9-81ED-4DB2-BD59-A6C34878D82A}">
                    <a16:rowId xmlns:a16="http://schemas.microsoft.com/office/drawing/2014/main" val="790527624"/>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Submitted</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was sent for processing.</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2060579147"/>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i="0">
                          <a:solidFill>
                            <a:srgbClr val="002060"/>
                          </a:solidFill>
                          <a:latin typeface="Arial"/>
                          <a:cs typeface="Calibri"/>
                        </a:rPr>
                        <a:t>Processed</a:t>
                      </a:r>
                    </a:p>
                    <a:p>
                      <a:r>
                        <a:rPr lang="en-US" sz="1400" b="0" i="0">
                          <a:solidFill>
                            <a:srgbClr val="002060"/>
                          </a:solidFill>
                          <a:latin typeface="Arial"/>
                          <a:cs typeface="Calibri"/>
                        </a:rPr>
                        <a:t>Not applicable for OJT/APP and Flight</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has been reviewed.</a:t>
                      </a:r>
                      <a:r>
                        <a:rPr lang="en-US" sz="1400" b="1" strike="noStrike" kern="1200">
                          <a:solidFill>
                            <a:srgbClr val="002060"/>
                          </a:solidFill>
                          <a:latin typeface="Arial"/>
                          <a:ea typeface="+mn-ea"/>
                          <a:cs typeface="Calibri"/>
                        </a:rPr>
                        <a:t> </a:t>
                      </a:r>
                      <a:r>
                        <a:rPr lang="en-US" sz="1400" b="0" strike="noStrike" kern="1200">
                          <a:solidFill>
                            <a:srgbClr val="002060"/>
                          </a:solidFill>
                          <a:latin typeface="Arial"/>
                          <a:ea typeface="+mn-ea"/>
                          <a:cs typeface="Calibri"/>
                        </a:rPr>
                        <a:t>EM will continue to display “Under Review” even after it has been processed for all OJT/APP and Flight enrollment certifications.</a:t>
                      </a:r>
                      <a:endParaRPr lang="en-US" sz="1400" b="0">
                        <a:solidFill>
                          <a:srgbClr val="002060"/>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E7"/>
                    </a:solidFill>
                  </a:tcPr>
                </a:tc>
                <a:extLst>
                  <a:ext uri="{0D108BD9-81ED-4DB2-BD59-A6C34878D82A}">
                    <a16:rowId xmlns:a16="http://schemas.microsoft.com/office/drawing/2014/main" val="3455231012"/>
                  </a:ext>
                </a:extLst>
              </a:tr>
              <a:tr h="469082">
                <a:tc>
                  <a:txBody>
                    <a:bodyPr/>
                    <a:lstStyle/>
                    <a:p>
                      <a:r>
                        <a:rPr lang="en-US" sz="1600" b="1">
                          <a:solidFill>
                            <a:schemeClr val="bg1"/>
                          </a:solidFill>
                          <a:latin typeface="Arial"/>
                          <a:cs typeface="Calibri"/>
                        </a:rPr>
                        <a:t>Terminology</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endParaRPr lang="en-US">
                        <a:solidFill>
                          <a:srgbClr val="002060"/>
                        </a:solidFill>
                        <a:latin typeface="Arial"/>
                        <a:cs typeface="Calibri"/>
                      </a:endParaRPr>
                    </a:p>
                  </a:txBody>
                  <a:tcP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22898918"/>
                  </a:ext>
                </a:extLst>
              </a:tr>
              <a:tr h="4697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School, Institution, Facility</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marL="0" marR="0">
                        <a:spcBef>
                          <a:spcPts val="0"/>
                        </a:spcBef>
                        <a:spcAft>
                          <a:spcPts val="0"/>
                        </a:spcAft>
                      </a:pPr>
                      <a:r>
                        <a:rPr lang="en-US" sz="1400">
                          <a:solidFill>
                            <a:srgbClr val="002060"/>
                          </a:solidFill>
                          <a:effectLst/>
                          <a:latin typeface="Arial"/>
                          <a:cs typeface="Calibri"/>
                        </a:rPr>
                        <a:t>Includes </a:t>
                      </a:r>
                      <a:r>
                        <a:rPr lang="en-US" sz="1400" b="0">
                          <a:solidFill>
                            <a:srgbClr val="002060"/>
                          </a:solidFill>
                          <a:effectLst/>
                          <a:latin typeface="Arial"/>
                          <a:cs typeface="Calibri"/>
                        </a:rPr>
                        <a:t>all Institutions of Higher Learning (IHLs) and nontraditional training/education courses and programs.</a:t>
                      </a:r>
                      <a:endParaRPr lang="en-US" sz="1400">
                        <a:solidFill>
                          <a:srgbClr val="002060"/>
                        </a:solidFill>
                        <a:effectLst/>
                        <a:latin typeface="Arial"/>
                        <a:cs typeface="Calibri"/>
                      </a:endParaRPr>
                    </a:p>
                  </a:txBody>
                  <a:tcPr marL="66675" marR="6667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2882453206"/>
                  </a:ext>
                </a:extLst>
              </a:tr>
              <a:tr h="147691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i="0" kern="1200">
                          <a:solidFill>
                            <a:srgbClr val="002060"/>
                          </a:solidFill>
                          <a:effectLst/>
                          <a:latin typeface="Arial"/>
                          <a:ea typeface="+mn-ea"/>
                          <a:cs typeface="Calibri"/>
                        </a:rPr>
                        <a:t>Assistant </a:t>
                      </a:r>
                      <a:r>
                        <a:rPr lang="en-US" sz="1400" b="0" i="0" kern="1200">
                          <a:solidFill>
                            <a:srgbClr val="002060"/>
                          </a:solidFill>
                          <a:effectLst/>
                          <a:latin typeface="Arial"/>
                          <a:ea typeface="+mn-ea"/>
                          <a:cs typeface="Calibri"/>
                        </a:rPr>
                        <a:t>(SCO Assistant, Certifying Official Assistant, School Certifying Official Assistant</a:t>
                      </a:r>
                      <a:r>
                        <a:rPr lang="en-US" sz="1400" b="1" i="0" kern="1200">
                          <a:solidFill>
                            <a:srgbClr val="002060"/>
                          </a:solidFill>
                          <a:effectLst/>
                          <a:latin typeface="Arial"/>
                          <a:ea typeface="+mn-ea"/>
                          <a:cs typeface="Calibri"/>
                        </a:rPr>
                        <a:t>)</a:t>
                      </a:r>
                      <a:endParaRPr lang="en-US" sz="1400" b="1">
                        <a:solidFill>
                          <a:srgbClr val="002060"/>
                        </a:solidFill>
                        <a:latin typeface="Arial"/>
                        <a:cs typeface="Calibri"/>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rtl="0" eaLnBrk="1" fontAlgn="auto" latinLnBrk="0" hangingPunct="1">
                        <a:lnSpc>
                          <a:spcPct val="100000"/>
                        </a:lnSpc>
                        <a:spcBef>
                          <a:spcPts val="0"/>
                        </a:spcBef>
                        <a:spcAft>
                          <a:spcPts val="0"/>
                        </a:spcAft>
                        <a:buClrTx/>
                        <a:buSzTx/>
                        <a:buFontTx/>
                        <a:buNone/>
                      </a:pPr>
                      <a:r>
                        <a:rPr lang="en-US" sz="1400" b="0" i="0" kern="1200">
                          <a:solidFill>
                            <a:srgbClr val="002060"/>
                          </a:solidFill>
                          <a:effectLst/>
                          <a:latin typeface="Arial"/>
                          <a:ea typeface="+mn-ea"/>
                          <a:cs typeface="Calibri"/>
                        </a:rPr>
                        <a:t>Assistants have full access to a student's profile such as the Enrollments, Student Info, Programs, Benefits, History, Notes and the Reports tab. They can enter data in EM but cannot submit trainee enrollment information to the U.S. Department of Veterans Affairs (VA). Assistants are not listed on the VA Form 22-8794 and are not required to complete SCO training. New Assistants are granted access to EM by their facility-designated School Certifying Official (SCO). </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3324376334"/>
                  </a:ext>
                </a:extLst>
              </a:tr>
            </a:tbl>
          </a:graphicData>
        </a:graphic>
      </p:graphicFrame>
      <p:sp>
        <p:nvSpPr>
          <p:cNvPr id="2" name="Rectangle: Rounded Corners 3" descr="Return to table of contents button.">
            <a:hlinkClick r:id="rId2" action="ppaction://hlinksldjump"/>
            <a:extLst>
              <a:ext uri="{FF2B5EF4-FFF2-40B4-BE49-F238E27FC236}">
                <a16:creationId xmlns:a16="http://schemas.microsoft.com/office/drawing/2014/main" id="{42673622-FD91-1B68-F09B-BA63A23E0058}"/>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Tree>
    <p:extLst>
      <p:ext uri="{BB962C8B-B14F-4D97-AF65-F5344CB8AC3E}">
        <p14:creationId xmlns:p14="http://schemas.microsoft.com/office/powerpoint/2010/main" val="1495673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563562" y="2555478"/>
            <a:ext cx="11064875" cy="1747043"/>
          </a:xfrm>
        </p:spPr>
        <p:txBody>
          <a:bodyPr anchor="ctr"/>
          <a:lstStyle/>
          <a:p>
            <a:pPr algn="ctr">
              <a:spcAft>
                <a:spcPts val="600"/>
              </a:spcAft>
            </a:pPr>
            <a:r>
              <a:rPr lang="en-US" sz="4000">
                <a:solidFill>
                  <a:schemeClr val="tx1"/>
                </a:solidFill>
                <a:latin typeface="Arial"/>
                <a:cs typeface="Calibri"/>
              </a:rPr>
              <a:t>OJT/APP</a:t>
            </a:r>
            <a:br>
              <a:rPr lang="en-US" sz="4000" b="1">
                <a:latin typeface="Arial"/>
              </a:rPr>
            </a:br>
            <a:r>
              <a:rPr lang="en-US" sz="4000" b="1">
                <a:solidFill>
                  <a:schemeClr val="tx1"/>
                </a:solidFill>
                <a:latin typeface="Arial"/>
                <a:cs typeface="Calibri"/>
              </a:rPr>
              <a:t>VA Form 22-1999 Side B – </a:t>
            </a:r>
            <a:br>
              <a:rPr lang="en-US" sz="4000" b="1">
                <a:latin typeface="Arial"/>
              </a:rPr>
            </a:br>
            <a:r>
              <a:rPr lang="en-US" sz="4000" b="1">
                <a:solidFill>
                  <a:schemeClr val="tx1"/>
                </a:solidFill>
                <a:latin typeface="Arial"/>
                <a:cs typeface="Calibri"/>
              </a:rPr>
              <a:t>VA Enrollment Certification</a:t>
            </a:r>
          </a:p>
        </p:txBody>
      </p:sp>
      <p:sp>
        <p:nvSpPr>
          <p:cNvPr id="7" name="Rectangle: Rounded Corners 3" descr="Return to table of contents button.">
            <a:hlinkClick r:id="rId2" action="ppaction://hlinksldjump"/>
            <a:extLst>
              <a:ext uri="{FF2B5EF4-FFF2-40B4-BE49-F238E27FC236}">
                <a16:creationId xmlns:a16="http://schemas.microsoft.com/office/drawing/2014/main" id="{20C3A3C4-6CE1-962D-CC2A-5AE3BE56567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9" name="Rectangle: Rounded Corners 3" descr="Return to start of OJT/APP button. ">
            <a:hlinkClick r:id="rId3" action="ppaction://hlinksldjump"/>
            <a:extLst>
              <a:ext uri="{FF2B5EF4-FFF2-40B4-BE49-F238E27FC236}">
                <a16:creationId xmlns:a16="http://schemas.microsoft.com/office/drawing/2014/main" id="{B25E2336-9E0D-E6A7-E40A-00B391F4C36A}"/>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bg2"/>
              </a:solidFill>
            </a:endParaRPr>
          </a:p>
        </p:txBody>
      </p:sp>
    </p:spTree>
    <p:extLst>
      <p:ext uri="{BB962C8B-B14F-4D97-AF65-F5344CB8AC3E}">
        <p14:creationId xmlns:p14="http://schemas.microsoft.com/office/powerpoint/2010/main" val="1369214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6E940AB7-3A52-40AF-81DB-186A2BE0AD9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5" b="5103"/>
          <a:stretch/>
        </p:blipFill>
        <p:spPr bwMode="auto">
          <a:xfrm>
            <a:off x="141223" y="1235919"/>
            <a:ext cx="5281704" cy="527494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0604D22-CE5D-C067-880E-654AD6AEFCC9}"/>
              </a:ext>
              <a:ext uri="{C183D7F6-B498-43B3-948B-1728B52AA6E4}">
                <adec:decorative xmlns:adec="http://schemas.microsoft.com/office/drawing/2017/decorative" val="1"/>
              </a:ext>
            </a:extLst>
          </p:cNvPr>
          <p:cNvSpPr/>
          <p:nvPr/>
        </p:nvSpPr>
        <p:spPr>
          <a:xfrm>
            <a:off x="3062210" y="1649633"/>
            <a:ext cx="2126888" cy="60300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63EF3614-FA69-B58A-1BBB-1868B8627149}"/>
              </a:ext>
              <a:ext uri="{C183D7F6-B498-43B3-948B-1728B52AA6E4}">
                <adec:decorative xmlns:adec="http://schemas.microsoft.com/office/drawing/2017/decorative" val="1"/>
              </a:ext>
            </a:extLst>
          </p:cNvPr>
          <p:cNvSpPr/>
          <p:nvPr/>
        </p:nvSpPr>
        <p:spPr>
          <a:xfrm>
            <a:off x="316106" y="2268966"/>
            <a:ext cx="2767032" cy="40282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58EF85F3-6045-419B-BF73-EBB60F54721D}"/>
              </a:ext>
              <a:ext uri="{C183D7F6-B498-43B3-948B-1728B52AA6E4}">
                <adec:decorative xmlns:adec="http://schemas.microsoft.com/office/drawing/2017/decorative" val="1"/>
              </a:ext>
            </a:extLst>
          </p:cNvPr>
          <p:cNvSpPr/>
          <p:nvPr/>
        </p:nvSpPr>
        <p:spPr>
          <a:xfrm>
            <a:off x="366752" y="4355726"/>
            <a:ext cx="1465718" cy="535391"/>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3C74ADCE-976B-7795-539A-90157AD53AEA}"/>
              </a:ext>
              <a:ext uri="{C183D7F6-B498-43B3-948B-1728B52AA6E4}">
                <adec:decorative xmlns:adec="http://schemas.microsoft.com/office/drawing/2017/decorative" val="1"/>
              </a:ext>
            </a:extLst>
          </p:cNvPr>
          <p:cNvSpPr/>
          <p:nvPr/>
        </p:nvSpPr>
        <p:spPr>
          <a:xfrm>
            <a:off x="373839" y="1673096"/>
            <a:ext cx="2683308" cy="595870"/>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ABAB9F27-06BC-BF85-5E42-ADE514B6622F}"/>
              </a:ext>
              <a:ext uri="{C183D7F6-B498-43B3-948B-1728B52AA6E4}">
                <adec:decorative xmlns:adec="http://schemas.microsoft.com/office/drawing/2017/decorative" val="1"/>
              </a:ext>
            </a:extLst>
          </p:cNvPr>
          <p:cNvCxnSpPr/>
          <p:nvPr/>
        </p:nvCxnSpPr>
        <p:spPr>
          <a:xfrm>
            <a:off x="8695267" y="1624024"/>
            <a:ext cx="0" cy="50206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CF874A0-DCD0-30E3-E588-3387E2B8018F}"/>
              </a:ext>
              <a:ext uri="{C183D7F6-B498-43B3-948B-1728B52AA6E4}">
                <adec:decorative xmlns:adec="http://schemas.microsoft.com/office/drawing/2017/decorative" val="1"/>
              </a:ext>
            </a:extLst>
          </p:cNvPr>
          <p:cNvSpPr/>
          <p:nvPr/>
        </p:nvSpPr>
        <p:spPr>
          <a:xfrm>
            <a:off x="2757375" y="4389454"/>
            <a:ext cx="1272784" cy="499687"/>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B2986274-F97B-5DD3-C4D8-387127FCC148}"/>
              </a:ext>
              <a:ext uri="{C183D7F6-B498-43B3-948B-1728B52AA6E4}">
                <adec:decorative xmlns:adec="http://schemas.microsoft.com/office/drawing/2017/decorative" val="1"/>
              </a:ext>
            </a:extLst>
          </p:cNvPr>
          <p:cNvCxnSpPr/>
          <p:nvPr/>
        </p:nvCxnSpPr>
        <p:spPr>
          <a:xfrm>
            <a:off x="8695267" y="5408280"/>
            <a:ext cx="34713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5DB6C28-96B7-534E-915E-EFB512471AA8}"/>
              </a:ext>
              <a:ext uri="{C183D7F6-B498-43B3-948B-1728B52AA6E4}">
                <adec:decorative xmlns:adec="http://schemas.microsoft.com/office/drawing/2017/decorative" val="1"/>
              </a:ext>
            </a:extLst>
          </p:cNvPr>
          <p:cNvSpPr/>
          <p:nvPr/>
        </p:nvSpPr>
        <p:spPr>
          <a:xfrm>
            <a:off x="373839" y="4919080"/>
            <a:ext cx="4856766" cy="976859"/>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Rectangle 56">
            <a:extLst>
              <a:ext uri="{FF2B5EF4-FFF2-40B4-BE49-F238E27FC236}">
                <a16:creationId xmlns:a16="http://schemas.microsoft.com/office/drawing/2014/main" id="{663EF6AE-32B9-C642-53AD-EF48FF1DEEFB}"/>
              </a:ext>
              <a:ext uri="{C183D7F6-B498-43B3-948B-1728B52AA6E4}">
                <adec:decorative xmlns:adec="http://schemas.microsoft.com/office/drawing/2017/decorative" val="1"/>
              </a:ext>
            </a:extLst>
          </p:cNvPr>
          <p:cNvSpPr/>
          <p:nvPr/>
        </p:nvSpPr>
        <p:spPr>
          <a:xfrm>
            <a:off x="356678" y="6013670"/>
            <a:ext cx="4856766" cy="492136"/>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4CF105C8-5C03-4FC1-87B1-DEC35D728B59}"/>
              </a:ext>
              <a:ext uri="{C183D7F6-B498-43B3-948B-1728B52AA6E4}">
                <adec:decorative xmlns:adec="http://schemas.microsoft.com/office/drawing/2017/decorative" val="1"/>
              </a:ext>
            </a:extLst>
          </p:cNvPr>
          <p:cNvSpPr/>
          <p:nvPr/>
        </p:nvSpPr>
        <p:spPr>
          <a:xfrm>
            <a:off x="4058401" y="4399625"/>
            <a:ext cx="1110252" cy="488054"/>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A6187D77-0333-0768-5D19-9E9936345E52}"/>
              </a:ext>
              <a:ext uri="{C183D7F6-B498-43B3-948B-1728B52AA6E4}">
                <adec:decorative xmlns:adec="http://schemas.microsoft.com/office/drawing/2017/decorative" val="1"/>
              </a:ext>
            </a:extLst>
          </p:cNvPr>
          <p:cNvSpPr/>
          <p:nvPr/>
        </p:nvSpPr>
        <p:spPr>
          <a:xfrm>
            <a:off x="3069785" y="2288022"/>
            <a:ext cx="2125307" cy="369326"/>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04C0BBE3-A18C-4011-84CF-C72379E27225}"/>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7B93B7F3-1A91-0BB5-80E4-AE34117EF3B8}"/>
              </a:ext>
            </a:extLst>
          </p:cNvPr>
          <p:cNvSpPr txBox="1">
            <a:spLocks noGrp="1"/>
          </p:cNvSpPr>
          <p:nvPr>
            <p:ph type="title" idx="4294967295"/>
          </p:nvPr>
        </p:nvSpPr>
        <p:spPr>
          <a:xfrm>
            <a:off x="298546" y="1443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OJT/APP: VA Form 22-1999 Side B to EM Overview</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 name="TextBox 2">
            <a:extLst>
              <a:ext uri="{FF2B5EF4-FFF2-40B4-BE49-F238E27FC236}">
                <a16:creationId xmlns:a16="http://schemas.microsoft.com/office/drawing/2014/main" id="{9C7EAF32-19FC-855D-4C9B-50EC8DCFB364}"/>
              </a:ext>
            </a:extLst>
          </p:cNvPr>
          <p:cNvSpPr txBox="1"/>
          <p:nvPr/>
        </p:nvSpPr>
        <p:spPr>
          <a:xfrm>
            <a:off x="305137" y="559162"/>
            <a:ext cx="11493440" cy="323941"/>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a:ln>
                  <a:noFill/>
                </a:ln>
                <a:solidFill>
                  <a:srgbClr val="002060"/>
                </a:solidFill>
                <a:effectLst/>
                <a:uLnTx/>
                <a:uFillTx/>
                <a:latin typeface="Arial"/>
                <a:cs typeface="Calibri"/>
              </a:rPr>
              <a:t>In EM, you need to first find or add the student in the system before you can add an enrollment. The following sections aligns VA Form 22-1999 Side B to how these actions are completed in EM.</a:t>
            </a:r>
            <a:r>
              <a:rPr lang="en-US" b="1">
                <a:solidFill>
                  <a:srgbClr val="000000"/>
                </a:solidFill>
                <a:latin typeface="Calibri"/>
                <a:cs typeface="Calibri"/>
              </a:rPr>
              <a:t> </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BF570516-69E6-65DD-E95A-E389560EBC9F}"/>
              </a:ext>
              <a:ext uri="{C183D7F6-B498-43B3-948B-1728B52AA6E4}">
                <adec:decorative xmlns:adec="http://schemas.microsoft.com/office/drawing/2017/decorative" val="0"/>
              </a:ext>
            </a:extLst>
          </p:cNvPr>
          <p:cNvSpPr/>
          <p:nvPr/>
        </p:nvSpPr>
        <p:spPr>
          <a:xfrm>
            <a:off x="5422928" y="1209890"/>
            <a:ext cx="3213071"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Submitting Enrollments</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6" name="TextBox 5">
            <a:extLst>
              <a:ext uri="{FF2B5EF4-FFF2-40B4-BE49-F238E27FC236}">
                <a16:creationId xmlns:a16="http://schemas.microsoft.com/office/drawing/2014/main" id="{D6AD4669-AB8D-673C-176E-B84944499E2F}"/>
              </a:ext>
            </a:extLst>
          </p:cNvPr>
          <p:cNvSpPr txBox="1"/>
          <p:nvPr/>
        </p:nvSpPr>
        <p:spPr>
          <a:xfrm>
            <a:off x="5455388" y="1662088"/>
            <a:ext cx="2810027" cy="114811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The process for submitting enrollment certifications in EM. Navigate to page </a:t>
            </a:r>
            <a:r>
              <a:rPr lang="en-US" sz="1400">
                <a:solidFill>
                  <a:srgbClr val="002060"/>
                </a:solidFill>
                <a:latin typeface="Arial"/>
                <a:cs typeface="Calibri"/>
              </a:rPr>
              <a:t>68</a:t>
            </a:r>
            <a:r>
              <a:rPr kumimoji="0" lang="en-US" sz="1400" b="0" i="0" u="none" strike="noStrike" kern="1200" cap="none" spc="0" normalizeH="0" baseline="0" noProof="0">
                <a:ln>
                  <a:noFill/>
                </a:ln>
                <a:solidFill>
                  <a:srgbClr val="002060"/>
                </a:solidFill>
                <a:effectLst/>
                <a:uLnTx/>
                <a:uFillTx/>
                <a:latin typeface="Arial"/>
                <a:cs typeface="Calibri"/>
              </a:rPr>
              <a:t> to view the crosswalk for submitting enrollments for </a:t>
            </a:r>
            <a:r>
              <a:rPr lang="en-US" sz="1400">
                <a:solidFill>
                  <a:srgbClr val="002060"/>
                </a:solidFill>
                <a:latin typeface="Arial"/>
                <a:cs typeface="Calibri"/>
              </a:rPr>
              <a:t>OJT/APP</a:t>
            </a:r>
            <a:r>
              <a:rPr kumimoji="0" lang="en-US" sz="1400" b="0" i="0" u="none" strike="noStrike" kern="1200" cap="none" spc="0" normalizeH="0" baseline="0" noProof="0">
                <a:ln>
                  <a:noFill/>
                </a:ln>
                <a:solidFill>
                  <a:srgbClr val="002060"/>
                </a:solidFill>
                <a:effectLst/>
                <a:uLnTx/>
                <a:uFillTx/>
                <a:latin typeface="Arial"/>
                <a:cs typeface="Calibri"/>
              </a:rPr>
              <a:t> institution types in EM.</a:t>
            </a:r>
          </a:p>
        </p:txBody>
      </p:sp>
      <p:sp>
        <p:nvSpPr>
          <p:cNvPr id="65" name="TextBox 64">
            <a:extLst>
              <a:ext uri="{FF2B5EF4-FFF2-40B4-BE49-F238E27FC236}">
                <a16:creationId xmlns:a16="http://schemas.microsoft.com/office/drawing/2014/main" id="{F7FB1D85-6951-42B6-97D8-AE169080B6E4}"/>
              </a:ext>
            </a:extLst>
          </p:cNvPr>
          <p:cNvSpPr txBox="1"/>
          <p:nvPr/>
        </p:nvSpPr>
        <p:spPr>
          <a:xfrm>
            <a:off x="5552834" y="3170241"/>
            <a:ext cx="2650160" cy="3181544"/>
          </a:xfrm>
          <a:prstGeom prst="rect">
            <a:avLst/>
          </a:prstGeom>
          <a:noFill/>
        </p:spPr>
        <p:txBody>
          <a:bodyPr wrap="square" lIns="0" tIns="0" rIns="0" bIns="0" rtlCol="0" anchor="t">
            <a:noAutofit/>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Calibri"/>
                <a:cs typeface="Calibri"/>
              </a:rPr>
              <a:t>Student Information</a:t>
            </a:r>
            <a:endParaRPr lang="en-US" sz="1800" b="0" i="0" u="none" strike="noStrike" dirty="0">
              <a:effectLst/>
              <a:latin typeface="Calibri"/>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Student Information</a:t>
            </a: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Begin and End Date for the Training Program</a:t>
            </a:r>
            <a:endParaRPr lang="en-US" sz="1600" b="0" i="0" u="none" strike="noStrike" dirty="0">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dirty="0">
                <a:solidFill>
                  <a:srgbClr val="002060"/>
                </a:solidFill>
                <a:latin typeface="Arial"/>
                <a:cs typeface="Calibri"/>
              </a:rPr>
              <a:t>Trainee’s </a:t>
            </a:r>
            <a:r>
              <a:rPr lang="en-US" sz="1600" b="1" i="0" u="none" strike="noStrike" kern="1200" dirty="0">
                <a:solidFill>
                  <a:srgbClr val="002060"/>
                </a:solidFill>
                <a:effectLst/>
                <a:latin typeface="Arial"/>
                <a:cs typeface="Calibri"/>
              </a:rPr>
              <a:t>Work Hours per Week</a:t>
            </a:r>
            <a:endParaRPr lang="en-US" sz="1600" b="0" i="0" u="none" strike="noStrike" dirty="0">
              <a:solidFill>
                <a:srgbClr val="002060"/>
              </a:solidFill>
              <a:effectLst/>
              <a:latin typeface="Arial"/>
              <a:cs typeface="Calibri"/>
            </a:endParaRPr>
          </a:p>
          <a:p>
            <a:pPr marL="342900" indent="-342900" fontAlgn="ctr">
              <a:buFont typeface="+mj-lt"/>
              <a:buAutoNum type="arabicPeriod"/>
            </a:pPr>
            <a:r>
              <a:rPr lang="en-US" sz="1600" b="1" i="0" u="none" strike="noStrike" kern="1200" dirty="0">
                <a:solidFill>
                  <a:srgbClr val="002060"/>
                </a:solidFill>
                <a:effectLst/>
                <a:latin typeface="Arial"/>
                <a:cs typeface="Calibri"/>
              </a:rPr>
              <a:t>Standard Working Hours per Week</a:t>
            </a:r>
            <a:r>
              <a:rPr lang="en-US" sz="1600" b="1" dirty="0">
                <a:solidFill>
                  <a:srgbClr val="002060"/>
                </a:solidFill>
                <a:latin typeface="Arial"/>
                <a:cs typeface="Calibri"/>
              </a:rPr>
              <a:t> </a:t>
            </a:r>
            <a:endParaRPr lang="en-US" sz="1600" dirty="0">
              <a:solidFill>
                <a:srgbClr val="002060"/>
              </a:solidFill>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Hours Credited for Previous Training</a:t>
            </a:r>
            <a:endParaRPr lang="en-US" sz="1600" b="0" i="0" u="none" strike="noStrike" dirty="0">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dirty="0">
                <a:solidFill>
                  <a:srgbClr val="002060"/>
                </a:solidFill>
                <a:effectLst/>
                <a:latin typeface="Arial"/>
                <a:cs typeface="Calibri"/>
              </a:rPr>
              <a:t>Remarks</a:t>
            </a:r>
            <a:endParaRPr lang="en-US" sz="1600" b="0" i="0" u="none" strike="noStrike" dirty="0">
              <a:solidFill>
                <a:srgbClr val="002060"/>
              </a:solidFill>
              <a:effectLst/>
              <a:latin typeface="Arial"/>
              <a:cs typeface="Calibri"/>
            </a:endParaRPr>
          </a:p>
          <a:p>
            <a:pPr marL="342900" indent="-342900" fontAlgn="ctr">
              <a:buFont typeface="+mj-lt"/>
              <a:buAutoNum type="arabicPeriod"/>
            </a:pPr>
            <a:r>
              <a:rPr lang="en-US" sz="1600" b="1" i="0" u="none" strike="noStrike" kern="1200" dirty="0">
                <a:solidFill>
                  <a:srgbClr val="002060"/>
                </a:solidFill>
                <a:effectLst/>
                <a:latin typeface="Arial"/>
                <a:cs typeface="Calibri"/>
              </a:rPr>
              <a:t>Certifying Official Certification</a:t>
            </a:r>
            <a:r>
              <a:rPr lang="en-US" sz="1600" b="1" dirty="0">
                <a:solidFill>
                  <a:srgbClr val="000000"/>
                </a:solidFill>
                <a:latin typeface="Calibri"/>
                <a:cs typeface="Calibri"/>
              </a:rPr>
              <a:t> </a:t>
            </a:r>
            <a:endParaRPr lang="en-US" sz="1600" b="0" i="0" u="none" strike="noStrike"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500"/>
              </a:spcBef>
              <a:spcAft>
                <a:spcPts val="1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42" name="Group 41" descr="Paper 22-1999 Side B Form with highlighted fields. Fields are highlighted according to whether htey align to the Submitting an Enrollment process, Creating a Student process, or both in Enrollment Manager. &#10;&#10;The first one is a green circle with a &quot;1&quot; in the middle.">
            <a:extLst>
              <a:ext uri="{FF2B5EF4-FFF2-40B4-BE49-F238E27FC236}">
                <a16:creationId xmlns:a16="http://schemas.microsoft.com/office/drawing/2014/main" id="{90B7EACD-0ECF-7A3D-86F0-F040FE3B5B1B}"/>
              </a:ext>
            </a:extLst>
          </p:cNvPr>
          <p:cNvGrpSpPr/>
          <p:nvPr/>
        </p:nvGrpSpPr>
        <p:grpSpPr>
          <a:xfrm>
            <a:off x="1897478" y="1712922"/>
            <a:ext cx="434307" cy="434307"/>
            <a:chOff x="8554625" y="-545463"/>
            <a:chExt cx="434307" cy="434307"/>
          </a:xfrm>
        </p:grpSpPr>
        <p:sp>
          <p:nvSpPr>
            <p:cNvPr id="41" name="Oval 40">
              <a:extLst>
                <a:ext uri="{FF2B5EF4-FFF2-40B4-BE49-F238E27FC236}">
                  <a16:creationId xmlns:a16="http://schemas.microsoft.com/office/drawing/2014/main" id="{C094B14C-1A55-61CC-6DE4-6148BD75FE2B}"/>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descr="Badge 1 with solid fill">
              <a:hlinkClick r:id="" action="ppaction://noaction"/>
              <a:extLst>
                <a:ext uri="{FF2B5EF4-FFF2-40B4-BE49-F238E27FC236}">
                  <a16:creationId xmlns:a16="http://schemas.microsoft.com/office/drawing/2014/main" id="{B4BD91E2-C35C-A1B7-06F0-575663EED7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grpSp>
        <p:nvGrpSpPr>
          <p:cNvPr id="60" name="Group 59" descr="Green circle with a &quot;2&quot; in the middle.">
            <a:extLst>
              <a:ext uri="{FF2B5EF4-FFF2-40B4-BE49-F238E27FC236}">
                <a16:creationId xmlns:a16="http://schemas.microsoft.com/office/drawing/2014/main" id="{52D19BCE-23A2-A447-4DEE-3BDFF68BE0EB}"/>
              </a:ext>
            </a:extLst>
          </p:cNvPr>
          <p:cNvGrpSpPr/>
          <p:nvPr/>
        </p:nvGrpSpPr>
        <p:grpSpPr>
          <a:xfrm>
            <a:off x="844908" y="4542514"/>
            <a:ext cx="436999" cy="436999"/>
            <a:chOff x="10349594" y="-524906"/>
            <a:chExt cx="436999" cy="436999"/>
          </a:xfrm>
        </p:grpSpPr>
        <p:sp>
          <p:nvSpPr>
            <p:cNvPr id="66" name="Oval 65">
              <a:extLst>
                <a:ext uri="{FF2B5EF4-FFF2-40B4-BE49-F238E27FC236}">
                  <a16:creationId xmlns:a16="http://schemas.microsoft.com/office/drawing/2014/main" id="{774DB29C-A9E0-F449-2497-110711534841}"/>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7" name="Graphic 66" descr="Badge with solid fill">
              <a:extLst>
                <a:ext uri="{FF2B5EF4-FFF2-40B4-BE49-F238E27FC236}">
                  <a16:creationId xmlns:a16="http://schemas.microsoft.com/office/drawing/2014/main" id="{9CEBBDAF-2359-CDDB-393E-5059EBECBD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grpSp>
        <p:nvGrpSpPr>
          <p:cNvPr id="36" name="Group 35" descr="Green circle with a &quot;3&quot; in the middle.">
            <a:extLst>
              <a:ext uri="{FF2B5EF4-FFF2-40B4-BE49-F238E27FC236}">
                <a16:creationId xmlns:a16="http://schemas.microsoft.com/office/drawing/2014/main" id="{2C814D5D-44EB-4114-15DC-F26D0D43041A}"/>
              </a:ext>
            </a:extLst>
          </p:cNvPr>
          <p:cNvGrpSpPr/>
          <p:nvPr/>
        </p:nvGrpSpPr>
        <p:grpSpPr>
          <a:xfrm>
            <a:off x="3141723" y="4542514"/>
            <a:ext cx="436999" cy="436999"/>
            <a:chOff x="8612692" y="-402419"/>
            <a:chExt cx="436999" cy="436999"/>
          </a:xfrm>
        </p:grpSpPr>
        <p:sp>
          <p:nvSpPr>
            <p:cNvPr id="37" name="Oval 36">
              <a:extLst>
                <a:ext uri="{FF2B5EF4-FFF2-40B4-BE49-F238E27FC236}">
                  <a16:creationId xmlns:a16="http://schemas.microsoft.com/office/drawing/2014/main" id="{1ACC973D-6A22-D165-3E71-F4C712F79E49}"/>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0" name="Graphic 39" descr="Badge 3 with solid fill">
              <a:extLst>
                <a:ext uri="{FF2B5EF4-FFF2-40B4-BE49-F238E27FC236}">
                  <a16:creationId xmlns:a16="http://schemas.microsoft.com/office/drawing/2014/main" id="{155F6CD7-F56A-5E92-2588-A98846E37A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grpSp>
        <p:nvGrpSpPr>
          <p:cNvPr id="49" name="Group 48" descr="Green circle with a &quot;4&quot; in the middle.">
            <a:extLst>
              <a:ext uri="{FF2B5EF4-FFF2-40B4-BE49-F238E27FC236}">
                <a16:creationId xmlns:a16="http://schemas.microsoft.com/office/drawing/2014/main" id="{8BEB7F82-1D34-E4D6-425E-47BADCC6ACD6}"/>
              </a:ext>
            </a:extLst>
          </p:cNvPr>
          <p:cNvGrpSpPr/>
          <p:nvPr/>
        </p:nvGrpSpPr>
        <p:grpSpPr>
          <a:xfrm>
            <a:off x="4399246" y="4542514"/>
            <a:ext cx="436999" cy="436999"/>
            <a:chOff x="6941171" y="-523481"/>
            <a:chExt cx="436999" cy="436999"/>
          </a:xfrm>
        </p:grpSpPr>
        <p:sp>
          <p:nvSpPr>
            <p:cNvPr id="45" name="Oval 44">
              <a:extLst>
                <a:ext uri="{FF2B5EF4-FFF2-40B4-BE49-F238E27FC236}">
                  <a16:creationId xmlns:a16="http://schemas.microsoft.com/office/drawing/2014/main" id="{77CC249D-1D24-2786-19D6-DC3CFA31D12B}"/>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AD1420E9-5554-16EC-6987-060CEF8BC6E3}"/>
                </a:ext>
              </a:extLst>
            </p:cNvPr>
            <p:cNvGrpSpPr/>
            <p:nvPr/>
          </p:nvGrpSpPr>
          <p:grpSpPr>
            <a:xfrm>
              <a:off x="6941171" y="-523481"/>
              <a:ext cx="436999" cy="436999"/>
              <a:chOff x="6941171" y="-523481"/>
              <a:chExt cx="436999" cy="436999"/>
            </a:xfrm>
          </p:grpSpPr>
          <p:sp>
            <p:nvSpPr>
              <p:cNvPr id="43" name="Oval 42">
                <a:extLst>
                  <a:ext uri="{FF2B5EF4-FFF2-40B4-BE49-F238E27FC236}">
                    <a16:creationId xmlns:a16="http://schemas.microsoft.com/office/drawing/2014/main" id="{29742702-322C-99BA-F299-B9A33FC6001D}"/>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Graphic 32" descr="Badge 4 with solid fill">
                <a:extLst>
                  <a:ext uri="{FF2B5EF4-FFF2-40B4-BE49-F238E27FC236}">
                    <a16:creationId xmlns:a16="http://schemas.microsoft.com/office/drawing/2014/main" id="{238BDF82-8968-43D6-B3FE-41CC5ACA11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1171" y="-523481"/>
                <a:ext cx="436999" cy="436999"/>
              </a:xfrm>
              <a:prstGeom prst="rect">
                <a:avLst/>
              </a:prstGeom>
            </p:spPr>
          </p:pic>
        </p:grpSp>
      </p:grpSp>
      <p:grpSp>
        <p:nvGrpSpPr>
          <p:cNvPr id="53" name="Group 52" descr="Green circle with a &quot;5&quot; in the middle.">
            <a:extLst>
              <a:ext uri="{FF2B5EF4-FFF2-40B4-BE49-F238E27FC236}">
                <a16:creationId xmlns:a16="http://schemas.microsoft.com/office/drawing/2014/main" id="{AE3FBD4F-7E97-E4F4-12B6-23972D505250}"/>
              </a:ext>
            </a:extLst>
          </p:cNvPr>
          <p:cNvGrpSpPr/>
          <p:nvPr/>
        </p:nvGrpSpPr>
        <p:grpSpPr>
          <a:xfrm>
            <a:off x="3929084" y="2261602"/>
            <a:ext cx="436999" cy="436999"/>
            <a:chOff x="8112325" y="-568256"/>
            <a:chExt cx="436999" cy="436999"/>
          </a:xfrm>
        </p:grpSpPr>
        <p:sp>
          <p:nvSpPr>
            <p:cNvPr id="46" name="TextBox 45">
              <a:extLst>
                <a:ext uri="{FF2B5EF4-FFF2-40B4-BE49-F238E27FC236}">
                  <a16:creationId xmlns:a16="http://schemas.microsoft.com/office/drawing/2014/main" id="{36EF0A15-0B26-0871-CF4E-460827AB906F}"/>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BB385A1-7A64-67C0-05D0-36146AAB4BE5}"/>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descr="Badge 5 with solid fill">
              <a:extLst>
                <a:ext uri="{FF2B5EF4-FFF2-40B4-BE49-F238E27FC236}">
                  <a16:creationId xmlns:a16="http://schemas.microsoft.com/office/drawing/2014/main" id="{8774B5C5-765B-4CA3-9006-5FE51A4063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2325" y="-568256"/>
              <a:ext cx="436999" cy="436999"/>
            </a:xfrm>
            <a:prstGeom prst="rect">
              <a:avLst/>
            </a:prstGeom>
          </p:spPr>
        </p:pic>
      </p:grpSp>
      <p:grpSp>
        <p:nvGrpSpPr>
          <p:cNvPr id="50" name="Group 49" descr="Green circle with a &quot;6&quot; in the middle.">
            <a:extLst>
              <a:ext uri="{FF2B5EF4-FFF2-40B4-BE49-F238E27FC236}">
                <a16:creationId xmlns:a16="http://schemas.microsoft.com/office/drawing/2014/main" id="{4C31FC73-24D7-D0AD-577E-F8441B66D6B4}"/>
              </a:ext>
            </a:extLst>
          </p:cNvPr>
          <p:cNvGrpSpPr/>
          <p:nvPr/>
        </p:nvGrpSpPr>
        <p:grpSpPr>
          <a:xfrm>
            <a:off x="2632786" y="5236876"/>
            <a:ext cx="436999" cy="436999"/>
            <a:chOff x="5731220" y="-598616"/>
            <a:chExt cx="436999" cy="436999"/>
          </a:xfrm>
        </p:grpSpPr>
        <p:sp>
          <p:nvSpPr>
            <p:cNvPr id="47" name="Oval 46">
              <a:extLst>
                <a:ext uri="{FF2B5EF4-FFF2-40B4-BE49-F238E27FC236}">
                  <a16:creationId xmlns:a16="http://schemas.microsoft.com/office/drawing/2014/main" id="{310BC996-F5E0-2832-6BE4-CA8921AF25EF}"/>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8" name="Graphic 37" descr="Badge 6 with solid fill">
              <a:extLst>
                <a:ext uri="{FF2B5EF4-FFF2-40B4-BE49-F238E27FC236}">
                  <a16:creationId xmlns:a16="http://schemas.microsoft.com/office/drawing/2014/main" id="{0CB18BD6-F84C-4953-B8CB-52B6CCD6A9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31220" y="-598616"/>
              <a:ext cx="436999" cy="436999"/>
            </a:xfrm>
            <a:prstGeom prst="rect">
              <a:avLst/>
            </a:prstGeom>
          </p:spPr>
        </p:pic>
      </p:grpSp>
      <p:grpSp>
        <p:nvGrpSpPr>
          <p:cNvPr id="51" name="Group 50" descr="Green circle with a &quot;7&quot; in the middle.">
            <a:extLst>
              <a:ext uri="{FF2B5EF4-FFF2-40B4-BE49-F238E27FC236}">
                <a16:creationId xmlns:a16="http://schemas.microsoft.com/office/drawing/2014/main" id="{8A7D4134-63F3-B5B3-0B75-ECBB959C71F3}"/>
              </a:ext>
            </a:extLst>
          </p:cNvPr>
          <p:cNvGrpSpPr/>
          <p:nvPr/>
        </p:nvGrpSpPr>
        <p:grpSpPr>
          <a:xfrm>
            <a:off x="3242664" y="5979942"/>
            <a:ext cx="434308" cy="434308"/>
            <a:chOff x="4071485" y="-579295"/>
            <a:chExt cx="434308" cy="434308"/>
          </a:xfrm>
        </p:grpSpPr>
        <p:sp>
          <p:nvSpPr>
            <p:cNvPr id="48" name="Oval 47">
              <a:extLst>
                <a:ext uri="{FF2B5EF4-FFF2-40B4-BE49-F238E27FC236}">
                  <a16:creationId xmlns:a16="http://schemas.microsoft.com/office/drawing/2014/main" id="{F4539876-F1FC-0E7D-F115-8DB16782973D}"/>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Graphic 29" descr="Badge 7 with solid fill">
              <a:hlinkClick r:id="rId15" action="ppaction://hlinksldjump"/>
              <a:extLst>
                <a:ext uri="{FF2B5EF4-FFF2-40B4-BE49-F238E27FC236}">
                  <a16:creationId xmlns:a16="http://schemas.microsoft.com/office/drawing/2014/main" id="{7ACB8650-C111-44FA-B13D-DA129BADD1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71485" y="-579295"/>
              <a:ext cx="434308" cy="434308"/>
            </a:xfrm>
            <a:prstGeom prst="rect">
              <a:avLst/>
            </a:prstGeom>
          </p:spPr>
        </p:pic>
      </p:grpSp>
      <p:sp>
        <p:nvSpPr>
          <p:cNvPr id="8" name="Rectangle 7">
            <a:extLst>
              <a:ext uri="{FF2B5EF4-FFF2-40B4-BE49-F238E27FC236}">
                <a16:creationId xmlns:a16="http://schemas.microsoft.com/office/drawing/2014/main" id="{8FB22EAC-113B-4825-53D0-BF06933D1F8B}"/>
              </a:ext>
              <a:ext uri="{C183D7F6-B498-43B3-948B-1728B52AA6E4}">
                <adec:decorative xmlns:adec="http://schemas.microsoft.com/office/drawing/2017/decorative" val="0"/>
              </a:ext>
            </a:extLst>
          </p:cNvPr>
          <p:cNvSpPr/>
          <p:nvPr/>
        </p:nvSpPr>
        <p:spPr>
          <a:xfrm>
            <a:off x="8771779" y="1209890"/>
            <a:ext cx="3026804" cy="43441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Creating a Student</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4" name="TextBox 3">
            <a:extLst>
              <a:ext uri="{FF2B5EF4-FFF2-40B4-BE49-F238E27FC236}">
                <a16:creationId xmlns:a16="http://schemas.microsoft.com/office/drawing/2014/main" id="{FC0245C2-D9A7-EFDE-6B4F-47844DA9E855}"/>
              </a:ext>
            </a:extLst>
          </p:cNvPr>
          <p:cNvSpPr txBox="1"/>
          <p:nvPr/>
        </p:nvSpPr>
        <p:spPr>
          <a:xfrm>
            <a:off x="8831192" y="1662088"/>
            <a:ext cx="3219581" cy="173304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The process of entering a </a:t>
            </a:r>
            <a:r>
              <a:rPr lang="en-US" sz="1400">
                <a:solidFill>
                  <a:srgbClr val="002060"/>
                </a:solidFill>
                <a:latin typeface="Arial"/>
                <a:cs typeface="Calibri"/>
              </a:rPr>
              <a:t>trainee’s</a:t>
            </a:r>
            <a:r>
              <a:rPr kumimoji="0" lang="en-US" sz="1400" b="0" i="0" u="none" strike="noStrike" kern="1200" cap="none" spc="0" normalizeH="0" baseline="0" noProof="0">
                <a:ln>
                  <a:noFill/>
                </a:ln>
                <a:solidFill>
                  <a:srgbClr val="002060"/>
                </a:solidFill>
                <a:effectLst/>
                <a:uLnTx/>
                <a:uFillTx/>
                <a:latin typeface="Arial"/>
                <a:cs typeface="Calibri"/>
              </a:rPr>
              <a:t> biographical and program information into EM. Certifying Officials should only create a student if the student cannot be found in a search. </a:t>
            </a:r>
            <a:r>
              <a:rPr lang="en-US" sz="1400">
                <a:solidFill>
                  <a:srgbClr val="002060"/>
                </a:solidFill>
                <a:latin typeface="Arial"/>
                <a:cs typeface="Calibri"/>
              </a:rPr>
              <a:t>Navigate to the </a:t>
            </a:r>
            <a:r>
              <a:rPr kumimoji="0" lang="en-US" sz="1400" b="1" i="0" u="none" strike="noStrike" kern="1200" cap="none" spc="0" normalizeH="0" baseline="0" noProof="0">
                <a:ln>
                  <a:noFill/>
                </a:ln>
                <a:solidFill>
                  <a:srgbClr val="002060"/>
                </a:solidFill>
                <a:effectLst/>
                <a:uLnTx/>
                <a:uFillTx/>
                <a:latin typeface="Arial"/>
                <a:cs typeface="Calibri"/>
              </a:rPr>
              <a:t>EM User Guide </a:t>
            </a:r>
            <a:r>
              <a:rPr kumimoji="0" lang="en-US" sz="1400" b="0" i="0" u="none" strike="noStrike" kern="1200" cap="none" spc="0" normalizeH="0" baseline="0" noProof="0">
                <a:ln>
                  <a:noFill/>
                </a:ln>
                <a:solidFill>
                  <a:srgbClr val="002060"/>
                </a:solidFill>
                <a:effectLst/>
                <a:uLnTx/>
                <a:uFillTx/>
                <a:latin typeface="Arial"/>
                <a:cs typeface="Calibri"/>
              </a:rPr>
              <a:t>on the </a:t>
            </a:r>
            <a:r>
              <a:rPr kumimoji="0" lang="en-US" sz="1400" b="0" i="0" u="none" strike="noStrike" kern="1200" cap="none" spc="0" normalizeH="0" baseline="0" noProof="0">
                <a:ln>
                  <a:noFill/>
                </a:ln>
                <a:solidFill>
                  <a:srgbClr val="002060"/>
                </a:solidFill>
                <a:effectLst/>
                <a:uLnTx/>
                <a:uFillTx/>
                <a:latin typeface="Arial"/>
                <a:cs typeface="Calibri"/>
                <a:hlinkClick r:id="rId18">
                  <a:extLst>
                    <a:ext uri="{A12FA001-AC4F-418D-AE19-62706E023703}">
                      <ahyp:hlinkClr xmlns:ahyp="http://schemas.microsoft.com/office/drawing/2018/hyperlinkcolor" val="tx"/>
                    </a:ext>
                  </a:extLst>
                </a:hlinkClick>
              </a:rPr>
              <a:t>Resources for Schools</a:t>
            </a:r>
            <a:r>
              <a:rPr kumimoji="0" lang="en-US" sz="1400" b="0" i="0" u="none" strike="noStrike" kern="1200" cap="none" spc="0" normalizeH="0" baseline="0" noProof="0">
                <a:ln>
                  <a:noFill/>
                </a:ln>
                <a:solidFill>
                  <a:srgbClr val="002060"/>
                </a:solidFill>
                <a:effectLst/>
                <a:uLnTx/>
                <a:uFillTx/>
                <a:latin typeface="Arial"/>
                <a:cs typeface="Calibri"/>
              </a:rPr>
              <a:t> page </a:t>
            </a:r>
            <a:r>
              <a:rPr lang="en-US" sz="1400">
                <a:solidFill>
                  <a:srgbClr val="002060"/>
                </a:solidFill>
                <a:latin typeface="Arial"/>
                <a:cs typeface="Calibri"/>
              </a:rPr>
              <a:t>to learn how to search for a student.</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0" name="TextBox 9">
            <a:extLst>
              <a:ext uri="{FF2B5EF4-FFF2-40B4-BE49-F238E27FC236}">
                <a16:creationId xmlns:a16="http://schemas.microsoft.com/office/drawing/2014/main" id="{F618E4A5-B71A-D9E4-23C0-0A81FC66411C}"/>
              </a:ext>
            </a:extLst>
          </p:cNvPr>
          <p:cNvSpPr txBox="1"/>
          <p:nvPr/>
        </p:nvSpPr>
        <p:spPr>
          <a:xfrm>
            <a:off x="9161092" y="3641317"/>
            <a:ext cx="2454699" cy="1510528"/>
          </a:xfrm>
          <a:prstGeom prst="rect">
            <a:avLst/>
          </a:prstGeom>
          <a:noFill/>
        </p:spPr>
        <p:txBody>
          <a:bodyPr wrap="square" lIns="0" tIns="0" rIns="0" bIns="0" rtlCol="0" anchor="t">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Name of Student, Current Address</a:t>
            </a:r>
            <a:endParaRPr lang="en-US" sz="16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Social Security Number (SSN) and/or VA File Number</a:t>
            </a:r>
            <a:endParaRPr lang="en-US" sz="16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Type of Training</a:t>
            </a:r>
            <a:endParaRPr lang="en-US" sz="16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Name of Program</a:t>
            </a:r>
            <a:endParaRPr lang="en-US" sz="1600" b="1" i="0" u="none" strike="noStrike" kern="1200" cap="none" spc="0" normalizeH="0" baseline="0" noProof="0">
              <a:ln>
                <a:noFill/>
              </a:ln>
              <a:solidFill>
                <a:srgbClr val="002060"/>
              </a:solidFill>
              <a:effectLst/>
              <a:uLnTx/>
              <a:uFillTx/>
              <a:latin typeface="Arial"/>
              <a:cs typeface="Calibri"/>
            </a:endParaRPr>
          </a:p>
        </p:txBody>
      </p:sp>
      <p:sp>
        <p:nvSpPr>
          <p:cNvPr id="16" name="Rectangle 15">
            <a:extLst>
              <a:ext uri="{FF2B5EF4-FFF2-40B4-BE49-F238E27FC236}">
                <a16:creationId xmlns:a16="http://schemas.microsoft.com/office/drawing/2014/main" id="{C15FFE0B-AF6B-CE7B-B480-60A7C02EFCE5}"/>
              </a:ext>
              <a:ext uri="{C183D7F6-B498-43B3-948B-1728B52AA6E4}">
                <adec:decorative xmlns:adec="http://schemas.microsoft.com/office/drawing/2017/decorative" val="0"/>
              </a:ext>
            </a:extLst>
          </p:cNvPr>
          <p:cNvSpPr/>
          <p:nvPr/>
        </p:nvSpPr>
        <p:spPr>
          <a:xfrm>
            <a:off x="8831193" y="5479208"/>
            <a:ext cx="3168945" cy="1165447"/>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a:cs typeface="Calibri"/>
              </a:rPr>
              <a:t>Applicable to both Submitting Enrollments and Creating a Student</a:t>
            </a:r>
            <a:endParaRPr lang="en-US" sz="1400" b="1" i="0" u="none" strike="noStrike" kern="1200" cap="none" spc="0" normalizeH="0" baseline="0" noProof="0">
              <a:ln>
                <a:noFill/>
              </a:ln>
              <a:solidFill>
                <a:srgbClr val="002060"/>
              </a:solidFill>
              <a:effectLst/>
              <a:uLnTx/>
              <a:uFillTx/>
              <a:latin typeface="Arial"/>
              <a:cs typeface="Calibri"/>
            </a:endParaRPr>
          </a:p>
        </p:txBody>
      </p:sp>
      <p:sp>
        <p:nvSpPr>
          <p:cNvPr id="19" name="Oval 18">
            <a:hlinkClick r:id="" action="ppaction://noaction"/>
            <a:extLst>
              <a:ext uri="{FF2B5EF4-FFF2-40B4-BE49-F238E27FC236}">
                <a16:creationId xmlns:a16="http://schemas.microsoft.com/office/drawing/2014/main" id="{0E59DF19-80B3-4A54-84D6-EE0688B689F2}"/>
              </a:ext>
            </a:extLst>
          </p:cNvPr>
          <p:cNvSpPr/>
          <p:nvPr/>
        </p:nvSpPr>
        <p:spPr>
          <a:xfrm>
            <a:off x="2399675" y="1747195"/>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20" name="Oval 19">
            <a:hlinkClick r:id="" action="ppaction://noaction"/>
            <a:extLst>
              <a:ext uri="{FF2B5EF4-FFF2-40B4-BE49-F238E27FC236}">
                <a16:creationId xmlns:a16="http://schemas.microsoft.com/office/drawing/2014/main" id="{4620B75E-E200-4D01-8E9F-A644F771E0B0}"/>
              </a:ext>
            </a:extLst>
          </p:cNvPr>
          <p:cNvSpPr/>
          <p:nvPr/>
        </p:nvSpPr>
        <p:spPr>
          <a:xfrm>
            <a:off x="4836245" y="1712922"/>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1" name="Oval 20">
            <a:hlinkClick r:id="" action="ppaction://noaction"/>
            <a:extLst>
              <a:ext uri="{FF2B5EF4-FFF2-40B4-BE49-F238E27FC236}">
                <a16:creationId xmlns:a16="http://schemas.microsoft.com/office/drawing/2014/main" id="{601B9E63-2D0A-4B2E-8456-30899D988263}"/>
              </a:ext>
            </a:extLst>
          </p:cNvPr>
          <p:cNvSpPr/>
          <p:nvPr/>
        </p:nvSpPr>
        <p:spPr>
          <a:xfrm>
            <a:off x="2031012" y="2327137"/>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2" name="Oval 21">
            <a:hlinkClick r:id="" action="ppaction://noaction"/>
            <a:extLst>
              <a:ext uri="{FF2B5EF4-FFF2-40B4-BE49-F238E27FC236}">
                <a16:creationId xmlns:a16="http://schemas.microsoft.com/office/drawing/2014/main" id="{44DEF95A-5C83-4CFD-A30A-0BD06A1EE493}"/>
              </a:ext>
            </a:extLst>
          </p:cNvPr>
          <p:cNvSpPr/>
          <p:nvPr/>
        </p:nvSpPr>
        <p:spPr>
          <a:xfrm>
            <a:off x="4326073" y="1993429"/>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Tree>
    <p:extLst>
      <p:ext uri="{BB962C8B-B14F-4D97-AF65-F5344CB8AC3E}">
        <p14:creationId xmlns:p14="http://schemas.microsoft.com/office/powerpoint/2010/main" val="3274618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1768475" y="2247209"/>
            <a:ext cx="8655050" cy="2363582"/>
          </a:xfrm>
        </p:spPr>
        <p:txBody>
          <a:bodyPr anchor="ctr"/>
          <a:lstStyle/>
          <a:p>
            <a:pPr algn="ctr">
              <a:spcAft>
                <a:spcPts val="600"/>
              </a:spcAft>
            </a:pPr>
            <a:r>
              <a:rPr lang="en-US" sz="4000">
                <a:solidFill>
                  <a:schemeClr val="tx1"/>
                </a:solidFill>
                <a:latin typeface="Arial"/>
                <a:cs typeface="Calibri"/>
              </a:rPr>
              <a:t>OJT/APP</a:t>
            </a:r>
            <a:br>
              <a:rPr lang="en-US" sz="4000" b="1">
                <a:latin typeface="Arial"/>
              </a:rPr>
            </a:br>
            <a:r>
              <a:rPr lang="en-US" sz="4000" b="1">
                <a:solidFill>
                  <a:schemeClr val="tx1"/>
                </a:solidFill>
                <a:latin typeface="Arial"/>
                <a:cs typeface="Calibri"/>
              </a:rPr>
              <a:t>VA Form 22-1999 Side B – </a:t>
            </a:r>
            <a:br>
              <a:rPr lang="en-US" sz="4000" b="1">
                <a:latin typeface="Arial"/>
              </a:rPr>
            </a:br>
            <a:r>
              <a:rPr lang="en-US" sz="4000" b="1">
                <a:solidFill>
                  <a:schemeClr val="tx1"/>
                </a:solidFill>
                <a:latin typeface="Arial"/>
                <a:cs typeface="Calibri"/>
              </a:rPr>
              <a:t>VA Enrollment Certification</a:t>
            </a:r>
            <a:br>
              <a:rPr lang="en-US" sz="4000" b="1">
                <a:latin typeface="Arial"/>
              </a:rPr>
            </a:br>
            <a:r>
              <a:rPr lang="en-US" sz="4000" b="1">
                <a:solidFill>
                  <a:schemeClr val="tx1"/>
                </a:solidFill>
                <a:latin typeface="Arial"/>
                <a:cs typeface="Calibri"/>
              </a:rPr>
              <a:t>Creating a Student</a:t>
            </a:r>
          </a:p>
        </p:txBody>
      </p:sp>
      <p:sp>
        <p:nvSpPr>
          <p:cNvPr id="3" name="Rectangle: Rounded Corners 3" descr="Return to table of contents button.">
            <a:hlinkClick r:id="rId2" action="ppaction://hlinksldjump"/>
            <a:extLst>
              <a:ext uri="{FF2B5EF4-FFF2-40B4-BE49-F238E27FC236}">
                <a16:creationId xmlns:a16="http://schemas.microsoft.com/office/drawing/2014/main" id="{0392C9A8-165F-DC6D-DABC-DB1206C8977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4" name="Rectangle: Rounded Corners 3" descr="Return to start of OJT/APP button. ">
            <a:hlinkClick r:id="rId3" action="ppaction://hlinksldjump"/>
            <a:extLst>
              <a:ext uri="{FF2B5EF4-FFF2-40B4-BE49-F238E27FC236}">
                <a16:creationId xmlns:a16="http://schemas.microsoft.com/office/drawing/2014/main" id="{E0D62DE3-E1AE-DCB0-DD1E-6A8B3B94814F}"/>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bg2"/>
              </a:solidFill>
            </a:endParaRPr>
          </a:p>
        </p:txBody>
      </p:sp>
      <p:cxnSp>
        <p:nvCxnSpPr>
          <p:cNvPr id="7" name="Straight Connector 6">
            <a:extLst>
              <a:ext uri="{FF2B5EF4-FFF2-40B4-BE49-F238E27FC236}">
                <a16:creationId xmlns:a16="http://schemas.microsoft.com/office/drawing/2014/main" id="{0E328414-634D-BA90-370E-713A7855B9C4}"/>
              </a:ext>
              <a:ext uri="{C183D7F6-B498-43B3-948B-1728B52AA6E4}">
                <adec:decorative xmlns:adec="http://schemas.microsoft.com/office/drawing/2017/decorative" val="1"/>
              </a:ext>
            </a:extLst>
          </p:cNvPr>
          <p:cNvCxnSpPr/>
          <p:nvPr/>
        </p:nvCxnSpPr>
        <p:spPr>
          <a:xfrm>
            <a:off x="4058790" y="4331729"/>
            <a:ext cx="41148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794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9148"/>
            <a:ext cx="9865000" cy="36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OJT/APP: VA Form 22-1999 Side B – Creating a Student</a:t>
            </a:r>
            <a:br>
              <a:rPr lang="en-US" sz="2800" b="1" i="0" u="none" strike="noStrike" kern="1200" cap="none" spc="0" normalizeH="0" baseline="0" noProof="0">
                <a:ln>
                  <a:noFill/>
                </a:ln>
                <a:effectLst/>
                <a:uLnTx/>
                <a:uFillTx/>
                <a:latin typeface="Arial"/>
                <a:cs typeface="Calibri" panose="020F0502020204030204" pitchFamily="34" charset="0"/>
              </a:rPr>
            </a:br>
            <a:br>
              <a:rPr lang="en-US" sz="2800" b="1" i="0" u="none" strike="noStrike" kern="1200" cap="none" spc="0" normalizeH="0" baseline="0" noProof="0">
                <a:ln>
                  <a:noFill/>
                </a:ln>
                <a:effectLst/>
                <a:uLnTx/>
                <a:uFillTx/>
                <a:latin typeface="Arial"/>
                <a:cs typeface="Calibri" panose="020F0502020204030204" pitchFamily="34" charset="0"/>
              </a:rPr>
            </a:b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01789"/>
            <a:ext cx="11684275" cy="89992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create a trainee. </a:t>
            </a:r>
            <a:r>
              <a:rPr kumimoji="0" lang="en-US" sz="2000" b="1" i="0" u="none" strike="noStrike" kern="1200" cap="none" spc="0" normalizeH="0" baseline="0" noProof="0">
                <a:ln>
                  <a:noFill/>
                </a:ln>
                <a:solidFill>
                  <a:srgbClr val="002060"/>
                </a:solidFill>
                <a:effectLst/>
                <a:uLnTx/>
                <a:uFillTx/>
                <a:latin typeface="Arial"/>
                <a:cs typeface="Calibri"/>
              </a:rPr>
              <a:t>Certifying Officials should only create a trainee if they are not in the EM system.</a:t>
            </a:r>
            <a:r>
              <a:rPr lang="en-US" sz="2000" b="1">
                <a:solidFill>
                  <a:srgbClr val="002060"/>
                </a:solidFill>
                <a:latin typeface="Arial"/>
                <a:cs typeface="Calibri"/>
              </a:rPr>
              <a:t> </a:t>
            </a:r>
            <a:r>
              <a:rPr lang="en-US" sz="2000">
                <a:solidFill>
                  <a:srgbClr val="002060"/>
                </a:solidFill>
                <a:latin typeface="Arial"/>
                <a:cs typeface="Calibri"/>
              </a:rPr>
              <a:t>Navigate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r>
              <a:rPr lang="en-US" sz="2000">
                <a:solidFill>
                  <a:srgbClr val="002060"/>
                </a:solidFill>
                <a:latin typeface="Arial"/>
                <a:cs typeface="Calibri"/>
              </a:rPr>
              <a:t>to learn how to search for a student.</a:t>
            </a:r>
            <a:endParaRPr lang="en-US" sz="2000" b="1">
              <a:solidFill>
                <a:srgbClr val="002060"/>
              </a:solidFill>
              <a:latin typeface="Arial"/>
              <a:cs typeface="Calibri" panose="020F0502020204030204" pitchFamily="34" charset="0"/>
            </a:endParaRPr>
          </a:p>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Begin with the table below to identify the task as it is completed using VA Form 22-1999 Side B and how the task is completed in EM. Each numbered task aligns with the numbered items in the pages that follow.</a:t>
            </a:r>
            <a:r>
              <a:rPr lang="en-US" sz="2000" b="1">
                <a:solidFill>
                  <a:srgbClr val="000000"/>
                </a:solidFill>
                <a:latin typeface="Calibri"/>
                <a:cs typeface="Calibri"/>
              </a:rPr>
              <a:t> </a:t>
            </a:r>
            <a:endPar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Table 12">
            <a:extLst>
              <a:ext uri="{FF2B5EF4-FFF2-40B4-BE49-F238E27FC236}">
                <a16:creationId xmlns:a16="http://schemas.microsoft.com/office/drawing/2014/main" id="{DE04B7C2-2B58-416E-BC48-BED80F2D390E}"/>
              </a:ext>
            </a:extLst>
          </p:cNvPr>
          <p:cNvGraphicFramePr>
            <a:graphicFrameLocks noGrp="1"/>
          </p:cNvGraphicFramePr>
          <p:nvPr>
            <p:extLst>
              <p:ext uri="{D42A27DB-BD31-4B8C-83A1-F6EECF244321}">
                <p14:modId xmlns:p14="http://schemas.microsoft.com/office/powerpoint/2010/main" val="1492484491"/>
              </p:ext>
            </p:extLst>
          </p:nvPr>
        </p:nvGraphicFramePr>
        <p:xfrm>
          <a:off x="298174" y="2546424"/>
          <a:ext cx="11246126" cy="3420525"/>
        </p:xfrm>
        <a:graphic>
          <a:graphicData uri="http://schemas.openxmlformats.org/drawingml/2006/table">
            <a:tbl>
              <a:tblPr firstRow="1" bandRow="1">
                <a:tableStyleId>{5C22544A-7EE6-4342-B048-85BDC9FD1C3A}</a:tableStyleId>
              </a:tblPr>
              <a:tblGrid>
                <a:gridCol w="667554">
                  <a:extLst>
                    <a:ext uri="{9D8B030D-6E8A-4147-A177-3AD203B41FA5}">
                      <a16:colId xmlns:a16="http://schemas.microsoft.com/office/drawing/2014/main" val="1838318737"/>
                    </a:ext>
                  </a:extLst>
                </a:gridCol>
                <a:gridCol w="2184887">
                  <a:extLst>
                    <a:ext uri="{9D8B030D-6E8A-4147-A177-3AD203B41FA5}">
                      <a16:colId xmlns:a16="http://schemas.microsoft.com/office/drawing/2014/main" val="2694484242"/>
                    </a:ext>
                  </a:extLst>
                </a:gridCol>
                <a:gridCol w="4026149">
                  <a:extLst>
                    <a:ext uri="{9D8B030D-6E8A-4147-A177-3AD203B41FA5}">
                      <a16:colId xmlns:a16="http://schemas.microsoft.com/office/drawing/2014/main" val="2888116487"/>
                    </a:ext>
                  </a:extLst>
                </a:gridCol>
                <a:gridCol w="4367536">
                  <a:extLst>
                    <a:ext uri="{9D8B030D-6E8A-4147-A177-3AD203B41FA5}">
                      <a16:colId xmlns:a16="http://schemas.microsoft.com/office/drawing/2014/main" val="134663572"/>
                    </a:ext>
                  </a:extLst>
                </a:gridCol>
              </a:tblGrid>
              <a:tr h="320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Form 22-1999 Side B</a:t>
                      </a:r>
                    </a:p>
                  </a:txBody>
                  <a:tcPr anchor="ctr">
                    <a:solidFill>
                      <a:srgbClr val="004279"/>
                    </a:solidFill>
                  </a:tcPr>
                </a:tc>
                <a:tc>
                  <a:txBody>
                    <a:bodyPr/>
                    <a:lstStyle/>
                    <a:p>
                      <a:pPr algn="ctr"/>
                      <a:r>
                        <a:rPr lang="en-US" sz="1600">
                          <a:solidFill>
                            <a:schemeClr val="bg1"/>
                          </a:solidFill>
                          <a:latin typeface="Arial"/>
                          <a:cs typeface="Calibri"/>
                        </a:rPr>
                        <a:t>EM-OJT/APP</a:t>
                      </a:r>
                    </a:p>
                  </a:txBody>
                  <a:tcPr anchor="ctr">
                    <a:solidFill>
                      <a:srgbClr val="004279"/>
                    </a:solidFill>
                  </a:tcPr>
                </a:tc>
                <a:extLst>
                  <a:ext uri="{0D108BD9-81ED-4DB2-BD59-A6C34878D82A}">
                    <a16:rowId xmlns:a16="http://schemas.microsoft.com/office/drawing/2014/main" val="1574270989"/>
                  </a:ext>
                </a:extLst>
              </a:tr>
              <a:tr h="751444">
                <a:tc>
                  <a:txBody>
                    <a:bodyPr/>
                    <a:lstStyle/>
                    <a:p>
                      <a:pPr marL="0" indent="0" algn="ctr">
                        <a:buFont typeface="+mj-lt"/>
                        <a:buNone/>
                      </a:pPr>
                      <a:r>
                        <a:rPr lang="en-US" sz="1200" b="1">
                          <a:latin typeface="Calibri"/>
                          <a:cs typeface="Calibri"/>
                        </a:rPr>
                        <a:t>A</a:t>
                      </a:r>
                    </a:p>
                  </a:txBody>
                  <a:tcPr anchor="ctr">
                    <a:solidFill>
                      <a:srgbClr val="C7D7EB"/>
                    </a:solidFill>
                  </a:tcPr>
                </a:tc>
                <a:tc>
                  <a:txBody>
                    <a:bodyPr/>
                    <a:lstStyle/>
                    <a:p>
                      <a:pPr marL="0" indent="0" algn="ctr">
                        <a:buFont typeface="+mj-lt"/>
                        <a:buNone/>
                      </a:pPr>
                      <a:r>
                        <a:rPr lang="en-US" sz="1200" b="1">
                          <a:solidFill>
                            <a:srgbClr val="002060"/>
                          </a:solidFill>
                          <a:latin typeface="Arial"/>
                          <a:cs typeface="Calibri"/>
                        </a:rPr>
                        <a:t>Trainee Information</a:t>
                      </a:r>
                    </a:p>
                  </a:txBody>
                  <a:tcPr anchor="ctr">
                    <a:solidFill>
                      <a:srgbClr val="C7D7EB"/>
                    </a:solidFill>
                  </a:tcPr>
                </a:tc>
                <a:tc>
                  <a:txBody>
                    <a:bodyPr/>
                    <a:lstStyle/>
                    <a:p>
                      <a:pPr marL="0" indent="0">
                        <a:buFont typeface="+mj-lt"/>
                        <a:buNone/>
                      </a:pPr>
                      <a:r>
                        <a:rPr lang="en-US" sz="1200">
                          <a:solidFill>
                            <a:srgbClr val="002060"/>
                          </a:solidFill>
                          <a:latin typeface="Arial"/>
                          <a:cs typeface="Calibri"/>
                        </a:rPr>
                        <a:t>Certifying Officials wrote a trainee’s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Certifying Officials </a:t>
                      </a:r>
                      <a:r>
                        <a:rPr kumimoji="0" lang="en-US" sz="1200" b="0" i="0" u="none" strike="noStrike" kern="1200" cap="none" spc="0" normalizeH="0" baseline="0" noProof="0">
                          <a:ln>
                            <a:noFill/>
                          </a:ln>
                          <a:solidFill>
                            <a:srgbClr val="002060"/>
                          </a:solidFill>
                          <a:effectLst/>
                          <a:uLnTx/>
                          <a:uFillTx/>
                          <a:latin typeface="Arial"/>
                          <a:ea typeface="+mn-ea"/>
                          <a:cs typeface="Calibri"/>
                        </a:rPr>
                        <a:t>type the </a:t>
                      </a:r>
                      <a:r>
                        <a:rPr lang="en-US" sz="1200">
                          <a:solidFill>
                            <a:srgbClr val="002060"/>
                          </a:solidFill>
                          <a:latin typeface="Arial"/>
                          <a:cs typeface="Calibri"/>
                        </a:rPr>
                        <a:t>trainee</a:t>
                      </a:r>
                      <a:r>
                        <a:rPr kumimoji="0" lang="en-US" sz="1200" b="0" i="0" u="none" strike="noStrike" kern="1200" cap="none" spc="0" normalizeH="0" baseline="0" noProof="0">
                          <a:ln>
                            <a:noFill/>
                          </a:ln>
                          <a:solidFill>
                            <a:srgbClr val="002060"/>
                          </a:solidFill>
                          <a:effectLst/>
                          <a:uLnTx/>
                          <a:uFillTx/>
                          <a:latin typeface="Arial"/>
                          <a:ea typeface="+mn-ea"/>
                          <a:cs typeface="Calibri"/>
                        </a:rPr>
                        <a:t>’s first, middle and last name. Then, scroll down the page to select the “Address type” dropdown menu to select the type of address.</a:t>
                      </a:r>
                    </a:p>
                  </a:txBody>
                  <a:tcPr anchor="ctr">
                    <a:solidFill>
                      <a:srgbClr val="C7D7EB"/>
                    </a:solidFill>
                  </a:tcPr>
                </a:tc>
                <a:extLst>
                  <a:ext uri="{0D108BD9-81ED-4DB2-BD59-A6C34878D82A}">
                    <a16:rowId xmlns:a16="http://schemas.microsoft.com/office/drawing/2014/main" val="999766654"/>
                  </a:ext>
                </a:extLst>
              </a:tr>
              <a:tr h="751444">
                <a:tc>
                  <a:txBody>
                    <a:bodyPr/>
                    <a:lstStyle/>
                    <a:p>
                      <a:pPr algn="ctr"/>
                      <a:r>
                        <a:rPr lang="en-US" sz="1200" b="1">
                          <a:latin typeface="Calibri"/>
                          <a:cs typeface="Calibri"/>
                        </a:rPr>
                        <a:t>B</a:t>
                      </a:r>
                    </a:p>
                  </a:txBody>
                  <a:tcPr anchor="ctr">
                    <a:solidFill>
                      <a:srgbClr val="F2F2F2"/>
                    </a:solidFill>
                  </a:tcPr>
                </a:tc>
                <a:tc>
                  <a:txBody>
                    <a:bodyPr/>
                    <a:lstStyle/>
                    <a:p>
                      <a:pPr algn="ctr"/>
                      <a:r>
                        <a:rPr lang="en-US" sz="1200" b="1">
                          <a:solidFill>
                            <a:srgbClr val="002060"/>
                          </a:solidFill>
                          <a:latin typeface="Arial"/>
                          <a:cs typeface="Calibri"/>
                        </a:rPr>
                        <a:t>SSN of Trainee</a:t>
                      </a:r>
                    </a:p>
                  </a:txBody>
                  <a:tcPr anchor="ctr">
                    <a:solidFill>
                      <a:srgbClr val="F2F2F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Certifying Officials wrote the trainee’s SSN.</a:t>
                      </a:r>
                    </a:p>
                  </a:txBody>
                  <a:tcPr anchor="ctr">
                    <a:solidFill>
                      <a:srgbClr val="F2F2F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Certifying Officials type the trainee’s SSN.</a:t>
                      </a:r>
                    </a:p>
                  </a:txBody>
                  <a:tcPr anchor="ctr">
                    <a:solidFill>
                      <a:srgbClr val="F2F2F2"/>
                    </a:solidFill>
                  </a:tcPr>
                </a:tc>
                <a:extLst>
                  <a:ext uri="{0D108BD9-81ED-4DB2-BD59-A6C34878D82A}">
                    <a16:rowId xmlns:a16="http://schemas.microsoft.com/office/drawing/2014/main" val="3878977330"/>
                  </a:ext>
                </a:extLst>
              </a:tr>
              <a:tr h="725992">
                <a:tc>
                  <a:txBody>
                    <a:bodyPr/>
                    <a:lstStyle/>
                    <a:p>
                      <a:pPr algn="ctr"/>
                      <a:r>
                        <a:rPr lang="en-US" sz="1200" b="1">
                          <a:latin typeface="Calibri"/>
                          <a:cs typeface="Calibri"/>
                        </a:rPr>
                        <a:t>C</a:t>
                      </a:r>
                    </a:p>
                  </a:txBody>
                  <a:tcPr anchor="ctr">
                    <a:solidFill>
                      <a:srgbClr val="C7D7EB"/>
                    </a:solidFill>
                  </a:tcPr>
                </a:tc>
                <a:tc>
                  <a:txBody>
                    <a:bodyPr/>
                    <a:lstStyle/>
                    <a:p>
                      <a:pPr algn="ctr"/>
                      <a:r>
                        <a:rPr lang="en-US" sz="1200" b="1">
                          <a:solidFill>
                            <a:srgbClr val="002060"/>
                          </a:solidFill>
                          <a:latin typeface="Arial"/>
                          <a:cs typeface="Calibri"/>
                        </a:rPr>
                        <a:t>Type of Training</a:t>
                      </a:r>
                    </a:p>
                  </a:txBody>
                  <a:tcPr anchor="ctr">
                    <a:solidFill>
                      <a:srgbClr val="C7D7EB"/>
                    </a:solidFill>
                  </a:tcPr>
                </a:tc>
                <a:tc>
                  <a:txBody>
                    <a:bodyPr/>
                    <a:lstStyle/>
                    <a:p>
                      <a:r>
                        <a:rPr lang="en-US" sz="1200">
                          <a:solidFill>
                            <a:srgbClr val="002060"/>
                          </a:solidFill>
                          <a:latin typeface="Arial"/>
                          <a:cs typeface="Calibri"/>
                        </a:rPr>
                        <a:t>Certifying Officials checked off the type of training.</a:t>
                      </a:r>
                    </a:p>
                  </a:txBody>
                  <a:tcPr anchor="ctr">
                    <a:solidFill>
                      <a:srgbClr val="C7D7EB"/>
                    </a:solidFill>
                  </a:tcPr>
                </a:tc>
                <a:tc>
                  <a:txBody>
                    <a:bodyPr/>
                    <a:lstStyle/>
                    <a:p>
                      <a:pPr marL="0" indent="0">
                        <a:lnSpc>
                          <a:spcPct val="115000"/>
                        </a:lnSpc>
                        <a:spcBef>
                          <a:spcPts val="0"/>
                        </a:spcBef>
                        <a:spcAft>
                          <a:spcPts val="0"/>
                        </a:spcAft>
                        <a:buFont typeface="+mj-lt"/>
                        <a:buNone/>
                      </a:pPr>
                      <a:r>
                        <a:rPr lang="en-US" sz="1200">
                          <a:solidFill>
                            <a:srgbClr val="002060"/>
                          </a:solidFill>
                          <a:latin typeface="Arial"/>
                          <a:cs typeface="Calibri"/>
                        </a:rPr>
                        <a:t>Certifying Officials </a:t>
                      </a:r>
                      <a:r>
                        <a:rPr lang="en-US" sz="1200">
                          <a:solidFill>
                            <a:srgbClr val="002060"/>
                          </a:solidFill>
                          <a:latin typeface="Arial"/>
                          <a:ea typeface="MS Mincho"/>
                          <a:cs typeface="Calibri"/>
                        </a:rPr>
                        <a:t>select the dropdown menu to select the type of training.</a:t>
                      </a:r>
                    </a:p>
                    <a:p>
                      <a:pPr marL="0" indent="0">
                        <a:lnSpc>
                          <a:spcPct val="115000"/>
                        </a:lnSpc>
                        <a:spcBef>
                          <a:spcPts val="0"/>
                        </a:spcBef>
                        <a:spcAft>
                          <a:spcPts val="0"/>
                        </a:spcAft>
                        <a:buFont typeface="+mj-lt"/>
                        <a:buNone/>
                      </a:pPr>
                      <a:endParaRPr lang="en-US" sz="1200">
                        <a:solidFill>
                          <a:srgbClr val="002060"/>
                        </a:solidFill>
                        <a:latin typeface="Arial"/>
                        <a:ea typeface="MS Mincho"/>
                        <a:cs typeface="Calibri"/>
                      </a:endParaRPr>
                    </a:p>
                    <a:p>
                      <a:pPr marL="0" indent="0">
                        <a:lnSpc>
                          <a:spcPct val="115000"/>
                        </a:lnSpc>
                        <a:spcBef>
                          <a:spcPts val="0"/>
                        </a:spcBef>
                        <a:spcAft>
                          <a:spcPts val="0"/>
                        </a:spcAft>
                        <a:buFont typeface="+mj-lt"/>
                        <a:buNone/>
                      </a:pPr>
                      <a:r>
                        <a:rPr kumimoji="0" lang="en-US" sz="1200" b="0" i="0" u="none" strike="noStrike" kern="1200" cap="none" spc="0" normalizeH="0" baseline="0" noProof="0">
                          <a:ln>
                            <a:noFill/>
                          </a:ln>
                          <a:solidFill>
                            <a:srgbClr val="002060"/>
                          </a:solidFill>
                          <a:effectLst/>
                          <a:uLnTx/>
                          <a:uFillTx/>
                          <a:latin typeface="Arial"/>
                          <a:ea typeface="MS Mincho"/>
                          <a:cs typeface="Calibri"/>
                        </a:rPr>
                        <a:t>Note: There is one training type for each program type, APP for Apprenticeship and OJT for On-the-Job Training.</a:t>
                      </a:r>
                      <a:endParaRPr lang="en-US" sz="1200" b="0">
                        <a:solidFill>
                          <a:srgbClr val="002060"/>
                        </a:solidFill>
                        <a:latin typeface="Arial"/>
                        <a:ea typeface="MS Mincho"/>
                        <a:cs typeface="Calibri"/>
                      </a:endParaRPr>
                    </a:p>
                  </a:txBody>
                  <a:tcPr anchor="ctr">
                    <a:solidFill>
                      <a:srgbClr val="C7D7EB"/>
                    </a:solidFill>
                  </a:tcPr>
                </a:tc>
                <a:extLst>
                  <a:ext uri="{0D108BD9-81ED-4DB2-BD59-A6C34878D82A}">
                    <a16:rowId xmlns:a16="http://schemas.microsoft.com/office/drawing/2014/main" val="1335723679"/>
                  </a:ext>
                </a:extLst>
              </a:tr>
              <a:tr h="436808">
                <a:tc>
                  <a:txBody>
                    <a:bodyPr/>
                    <a:lstStyle/>
                    <a:p>
                      <a:pPr algn="ctr"/>
                      <a:r>
                        <a:rPr lang="en-US" sz="1200" b="1">
                          <a:latin typeface="Calibri"/>
                          <a:cs typeface="Calibri"/>
                        </a:rPr>
                        <a:t>D</a:t>
                      </a:r>
                    </a:p>
                  </a:txBody>
                  <a:tcPr anchor="ctr">
                    <a:solidFill>
                      <a:schemeClr val="bg1">
                        <a:lumMod val="95000"/>
                      </a:schemeClr>
                    </a:solidFill>
                  </a:tcPr>
                </a:tc>
                <a:tc>
                  <a:txBody>
                    <a:bodyPr/>
                    <a:lstStyle/>
                    <a:p>
                      <a:pPr algn="ctr"/>
                      <a:r>
                        <a:rPr lang="en-US" sz="1200" b="1">
                          <a:solidFill>
                            <a:srgbClr val="002060"/>
                          </a:solidFill>
                          <a:latin typeface="Arial"/>
                          <a:cs typeface="Calibri"/>
                        </a:rPr>
                        <a:t>Name of Program</a:t>
                      </a:r>
                    </a:p>
                  </a:txBody>
                  <a:tcPr anchor="ctr">
                    <a:solidFill>
                      <a:schemeClr val="bg1">
                        <a:lumMod val="95000"/>
                      </a:schemeClr>
                    </a:solidFill>
                  </a:tcPr>
                </a:tc>
                <a:tc>
                  <a:txBody>
                    <a:bodyPr/>
                    <a:lstStyle/>
                    <a:p>
                      <a:r>
                        <a:rPr lang="en-US" sz="1200">
                          <a:solidFill>
                            <a:srgbClr val="002060"/>
                          </a:solidFill>
                          <a:latin typeface="Arial"/>
                          <a:cs typeface="Calibri"/>
                        </a:rPr>
                        <a:t>Certifying Officials wrote the trainee’s name of Program.</a:t>
                      </a:r>
                    </a:p>
                  </a:txBody>
                  <a:tcPr anchor="ctr">
                    <a:solidFill>
                      <a:schemeClr val="bg1">
                        <a:lumMod val="95000"/>
                      </a:schemeClr>
                    </a:solidFill>
                  </a:tcPr>
                </a:tc>
                <a:tc>
                  <a:txBody>
                    <a:bodyPr/>
                    <a:lstStyle/>
                    <a:p>
                      <a:r>
                        <a:rPr lang="en-US" sz="1200">
                          <a:solidFill>
                            <a:srgbClr val="002060"/>
                          </a:solidFill>
                          <a:latin typeface="Arial"/>
                          <a:cs typeface="Calibri"/>
                        </a:rPr>
                        <a:t>Certifying Officials select the dropdown menu to select the Program name.</a:t>
                      </a:r>
                    </a:p>
                  </a:txBody>
                  <a:tcPr anchor="ctr">
                    <a:solidFill>
                      <a:schemeClr val="bg1">
                        <a:lumMod val="95000"/>
                      </a:schemeClr>
                    </a:solidFill>
                  </a:tcPr>
                </a:tc>
                <a:extLst>
                  <a:ext uri="{0D108BD9-81ED-4DB2-BD59-A6C34878D82A}">
                    <a16:rowId xmlns:a16="http://schemas.microsoft.com/office/drawing/2014/main" val="115359269"/>
                  </a:ext>
                </a:extLst>
              </a:tr>
            </a:tbl>
          </a:graphicData>
        </a:graphic>
      </p:graphicFrame>
      <p:sp>
        <p:nvSpPr>
          <p:cNvPr id="4" name="Rectangle: Rounded Corners 3" descr="Return to table of contents button.">
            <a:hlinkClick r:id="rId3" action="ppaction://hlinksldjump"/>
            <a:extLst>
              <a:ext uri="{FF2B5EF4-FFF2-40B4-BE49-F238E27FC236}">
                <a16:creationId xmlns:a16="http://schemas.microsoft.com/office/drawing/2014/main" id="{64405155-A446-0BF6-6474-7D1528412D6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5" name="Rectangle: Rounded Corners 3" descr="Return to start of OJT/APP button. ">
            <a:hlinkClick r:id="rId4" action="ppaction://hlinksldjump"/>
            <a:extLst>
              <a:ext uri="{FF2B5EF4-FFF2-40B4-BE49-F238E27FC236}">
                <a16:creationId xmlns:a16="http://schemas.microsoft.com/office/drawing/2014/main" id="{AF10D8D2-C38C-9CBD-B80C-9704BB1FD303}"/>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
        <p:nvSpPr>
          <p:cNvPr id="3" name="Rectangle 2">
            <a:extLst>
              <a:ext uri="{FF2B5EF4-FFF2-40B4-BE49-F238E27FC236}">
                <a16:creationId xmlns:a16="http://schemas.microsoft.com/office/drawing/2014/main" id="{E06CAED1-E104-8EE7-E1DE-629F40119A4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129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a:extLst>
              <a:ext uri="{FF2B5EF4-FFF2-40B4-BE49-F238E27FC236}">
                <a16:creationId xmlns:a16="http://schemas.microsoft.com/office/drawing/2014/main" id="{37D6D479-4426-4225-8745-31B85A0E965C}"/>
              </a:ext>
              <a:ext uri="{C183D7F6-B498-43B3-948B-1728B52AA6E4}">
                <adec:decorative xmlns:adec="http://schemas.microsoft.com/office/drawing/2017/decorative" val="1"/>
              </a:ext>
            </a:extLst>
          </p:cNvPr>
          <p:cNvPicPr>
            <a:picLocks noChangeArrowheads="1"/>
          </p:cNvPicPr>
          <p:nvPr/>
        </p:nvPicPr>
        <p:blipFill rotWithShape="1">
          <a:blip r:embed="rId2">
            <a:extLst>
              <a:ext uri="{28A0092B-C50C-407E-A947-70E740481C1C}">
                <a14:useLocalDpi xmlns:a14="http://schemas.microsoft.com/office/drawing/2010/main" val="0"/>
              </a:ext>
            </a:extLst>
          </a:blip>
          <a:srcRect t="5015" b="5103"/>
          <a:stretch/>
        </p:blipFill>
        <p:spPr bwMode="auto">
          <a:xfrm>
            <a:off x="6480936" y="56830"/>
            <a:ext cx="5625926" cy="650138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5D620FA4-E9D3-47BD-99E7-0066EF98C167}"/>
              </a:ext>
              <a:ext uri="{C183D7F6-B498-43B3-948B-1728B52AA6E4}">
                <adec:decorative xmlns:adec="http://schemas.microsoft.com/office/drawing/2017/decorative" val="1"/>
              </a:ext>
            </a:extLst>
          </p:cNvPr>
          <p:cNvSpPr/>
          <p:nvPr/>
        </p:nvSpPr>
        <p:spPr>
          <a:xfrm>
            <a:off x="6704616" y="480412"/>
            <a:ext cx="2839935" cy="831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F6CB6136-A87A-4D17-9B6B-15CF42FCE6BE}"/>
              </a:ext>
              <a:ext uri="{C183D7F6-B498-43B3-948B-1728B52AA6E4}">
                <adec:decorative xmlns:adec="http://schemas.microsoft.com/office/drawing/2017/decorative" val="1"/>
              </a:ext>
            </a:extLst>
          </p:cNvPr>
          <p:cNvSpPr/>
          <p:nvPr/>
        </p:nvSpPr>
        <p:spPr>
          <a:xfrm>
            <a:off x="6692255" y="1284675"/>
            <a:ext cx="2871894" cy="50390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D722137D-4B0E-4062-85C8-C62A1A678706}"/>
              </a:ext>
              <a:ext uri="{C183D7F6-B498-43B3-948B-1728B52AA6E4}">
                <adec:decorative xmlns:adec="http://schemas.microsoft.com/office/drawing/2017/decorative" val="1"/>
              </a:ext>
            </a:extLst>
          </p:cNvPr>
          <p:cNvSpPr/>
          <p:nvPr/>
        </p:nvSpPr>
        <p:spPr>
          <a:xfrm>
            <a:off x="9575145" y="597877"/>
            <a:ext cx="2287716" cy="695703"/>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9639772C-394B-48A0-9CDD-9363ED8E6678}"/>
              </a:ext>
              <a:ext uri="{C183D7F6-B498-43B3-948B-1728B52AA6E4}">
                <adec:decorative xmlns:adec="http://schemas.microsoft.com/office/drawing/2017/decorative" val="1"/>
              </a:ext>
            </a:extLst>
          </p:cNvPr>
          <p:cNvSpPr/>
          <p:nvPr/>
        </p:nvSpPr>
        <p:spPr>
          <a:xfrm>
            <a:off x="6707905" y="3898564"/>
            <a:ext cx="1581078" cy="66114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5D2B2CE4-5571-47B3-A7C5-1AEBACDACFCB}"/>
              </a:ext>
              <a:ext uri="{C183D7F6-B498-43B3-948B-1728B52AA6E4}">
                <adec:decorative xmlns:adec="http://schemas.microsoft.com/office/drawing/2017/decorative" val="1"/>
              </a:ext>
            </a:extLst>
          </p:cNvPr>
          <p:cNvSpPr/>
          <p:nvPr/>
        </p:nvSpPr>
        <p:spPr>
          <a:xfrm>
            <a:off x="9230394" y="3923229"/>
            <a:ext cx="1361519" cy="635475"/>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36E34792-E270-4C7C-A70B-FE0EA2D214CA}"/>
              </a:ext>
              <a:ext uri="{C183D7F6-B498-43B3-948B-1728B52AA6E4}">
                <adec:decorative xmlns:adec="http://schemas.microsoft.com/office/drawing/2017/decorative" val="1"/>
              </a:ext>
            </a:extLst>
          </p:cNvPr>
          <p:cNvSpPr/>
          <p:nvPr/>
        </p:nvSpPr>
        <p:spPr>
          <a:xfrm>
            <a:off x="10607630" y="3940601"/>
            <a:ext cx="1285824" cy="63235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EAD9FF26-56DA-482E-A2E7-065B2C6507B7}"/>
              </a:ext>
              <a:ext uri="{C183D7F6-B498-43B3-948B-1728B52AA6E4}">
                <adec:decorative xmlns:adec="http://schemas.microsoft.com/office/drawing/2017/decorative" val="1"/>
              </a:ext>
            </a:extLst>
          </p:cNvPr>
          <p:cNvSpPr/>
          <p:nvPr/>
        </p:nvSpPr>
        <p:spPr>
          <a:xfrm>
            <a:off x="9544550" y="1356118"/>
            <a:ext cx="2307313" cy="503908"/>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0CC08F70-8EDF-4678-8028-E85B81242DB7}"/>
              </a:ext>
              <a:ext uri="{C183D7F6-B498-43B3-948B-1728B52AA6E4}">
                <adec:decorative xmlns:adec="http://schemas.microsoft.com/office/drawing/2017/decorative" val="1"/>
              </a:ext>
            </a:extLst>
          </p:cNvPr>
          <p:cNvSpPr/>
          <p:nvPr/>
        </p:nvSpPr>
        <p:spPr>
          <a:xfrm>
            <a:off x="6707905" y="4587212"/>
            <a:ext cx="5103668" cy="106638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8F60D22E-565E-4FEE-8CC2-9D574F3482DF}"/>
              </a:ext>
              <a:ext uri="{C183D7F6-B498-43B3-948B-1728B52AA6E4}">
                <adec:decorative xmlns:adec="http://schemas.microsoft.com/office/drawing/2017/decorative" val="1"/>
              </a:ext>
            </a:extLst>
          </p:cNvPr>
          <p:cNvSpPr/>
          <p:nvPr/>
        </p:nvSpPr>
        <p:spPr>
          <a:xfrm>
            <a:off x="6724213" y="5963533"/>
            <a:ext cx="5185550" cy="56937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F57917A8-A5E3-9B04-DAE3-3186F1CF2350}"/>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8" name="Title 1">
            <a:extLst>
              <a:ext uri="{FF2B5EF4-FFF2-40B4-BE49-F238E27FC236}">
                <a16:creationId xmlns:a16="http://schemas.microsoft.com/office/drawing/2014/main" id="{35D07450-1028-1593-5824-C197DB211EF1}"/>
              </a:ext>
            </a:extLst>
          </p:cNvPr>
          <p:cNvSpPr txBox="1">
            <a:spLocks noGrp="1"/>
          </p:cNvSpPr>
          <p:nvPr>
            <p:ph type="title" idx="4294967295"/>
          </p:nvPr>
        </p:nvSpPr>
        <p:spPr>
          <a:xfrm>
            <a:off x="298546" y="144348"/>
            <a:ext cx="6375476"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700" b="1" i="0" u="none" strike="noStrike" kern="1200" cap="none" spc="0" normalizeH="0" baseline="0" noProof="0">
                <a:ln>
                  <a:noFill/>
                </a:ln>
                <a:solidFill>
                  <a:srgbClr val="004279"/>
                </a:solidFill>
                <a:effectLst/>
                <a:uLnTx/>
                <a:uFillTx/>
                <a:latin typeface="Arial"/>
                <a:cs typeface="Calibri"/>
              </a:rPr>
              <a:t>OJT/APP: VA Form 22-1999 Side B</a:t>
            </a:r>
            <a:endParaRPr lang="en-US" sz="2700" b="1" i="0" u="none" strike="noStrike" kern="1200" cap="none" spc="0" normalizeH="0" baseline="0" noProof="0">
              <a:ln>
                <a:noFill/>
              </a:ln>
              <a:solidFill>
                <a:srgbClr val="004279"/>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a:ln>
                  <a:noFill/>
                </a:ln>
                <a:solidFill>
                  <a:srgbClr val="002060"/>
                </a:solidFill>
                <a:effectLst/>
                <a:uLnTx/>
                <a:uFillTx/>
                <a:latin typeface="Arial"/>
                <a:cs typeface="Calibri"/>
              </a:rPr>
              <a:t>The following section aligns with VA Form 22-1999 Side B actions for Creating a Student in EM.</a:t>
            </a:r>
            <a:r>
              <a:rPr lang="en-US" b="1">
                <a:solidFill>
                  <a:srgbClr val="002060"/>
                </a:solidFill>
                <a:latin typeface="Arial"/>
                <a:cs typeface="Calibri"/>
              </a:rPr>
              <a:t> </a:t>
            </a:r>
            <a:endParaRPr lang="en-US" sz="18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23960A9E-717E-1781-D459-50FAB8DA1286}"/>
              </a:ext>
              <a:ext uri="{C183D7F6-B498-43B3-948B-1728B52AA6E4}">
                <adec:decorative xmlns:adec="http://schemas.microsoft.com/office/drawing/2017/decorative" val="0"/>
              </a:ext>
            </a:extLst>
          </p:cNvPr>
          <p:cNvSpPr/>
          <p:nvPr/>
        </p:nvSpPr>
        <p:spPr>
          <a:xfrm>
            <a:off x="445925" y="1369962"/>
            <a:ext cx="5567545" cy="434414"/>
          </a:xfrm>
          <a:prstGeom prst="rect">
            <a:avLst/>
          </a:prstGeom>
          <a:solidFill>
            <a:srgbClr val="BBD0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Creating a Student</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4" name="TextBox 3">
            <a:extLst>
              <a:ext uri="{FF2B5EF4-FFF2-40B4-BE49-F238E27FC236}">
                <a16:creationId xmlns:a16="http://schemas.microsoft.com/office/drawing/2014/main" id="{F92F3F59-DF34-4AB0-40A8-04A1697BE91D}"/>
              </a:ext>
            </a:extLst>
          </p:cNvPr>
          <p:cNvSpPr txBox="1"/>
          <p:nvPr/>
        </p:nvSpPr>
        <p:spPr>
          <a:xfrm>
            <a:off x="597402" y="1908945"/>
            <a:ext cx="5424319" cy="5011966"/>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Please note the following while reviewing this form:</a:t>
            </a:r>
            <a:r>
              <a:rPr lang="en-US">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2060"/>
                </a:solidFill>
                <a:effectLst/>
                <a:uLnTx/>
                <a:uFillTx/>
                <a:latin typeface="Arial"/>
                <a:cs typeface="Calibri"/>
              </a:rPr>
              <a:t>“CTRL” + select </a:t>
            </a:r>
            <a:r>
              <a:rPr kumimoji="0" lang="en-US" b="0" i="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endParaRPr lang="en-US" b="0" i="0" u="none" strike="noStrike" kern="1200" cap="none" spc="0" normalizeH="0" baseline="0" noProof="0">
              <a:ln>
                <a:noFill/>
              </a:ln>
              <a:solidFill>
                <a:srgbClr val="002060"/>
              </a:solidFill>
              <a:effectLst/>
              <a:uLnTx/>
              <a:uFillTx/>
              <a:latin typeface="Arial"/>
              <a:cs typeface="Calibri"/>
            </a:endParaRPr>
          </a:p>
          <a:p>
            <a:pPr marL="342900" indent="-342900" defTabSz="228600">
              <a:spcAft>
                <a:spcPts val="1200"/>
              </a:spcAft>
              <a:buFont typeface="Arial" panose="020B0604020202020204" pitchFamily="34" charset="0"/>
              <a:buChar char="•"/>
              <a:defRPr/>
            </a:pPr>
            <a:r>
              <a:rPr kumimoji="0" lang="en-US" b="1" i="0" u="none" strike="noStrike" kern="1200" cap="none" spc="0" normalizeH="0" baseline="0" noProof="0">
                <a:ln>
                  <a:noFill/>
                </a:ln>
                <a:solidFill>
                  <a:srgbClr val="002060"/>
                </a:solidFill>
                <a:effectLst/>
                <a:uLnTx/>
                <a:uFillTx/>
                <a:latin typeface="Arial"/>
                <a:cs typeface="Calibri"/>
              </a:rPr>
              <a:t>VA File Numbers </a:t>
            </a:r>
            <a:r>
              <a:rPr kumimoji="0" lang="en-US" b="0" i="0" u="none" strike="noStrike" kern="1200" cap="none" spc="0" normalizeH="0" baseline="0" noProof="0">
                <a:ln>
                  <a:noFill/>
                </a:ln>
                <a:solidFill>
                  <a:srgbClr val="002060"/>
                </a:solidFill>
                <a:effectLst/>
                <a:uLnTx/>
                <a:uFillTx/>
                <a:latin typeface="Arial"/>
                <a:ea typeface="MS Mincho"/>
                <a:cs typeface="Calibri"/>
              </a:rPr>
              <a:t>(Box 2 on 22-1999)</a:t>
            </a:r>
            <a:r>
              <a:rPr kumimoji="0" lang="en-US" b="1" i="0" u="none" strike="noStrike" kern="1200" cap="none" spc="0" normalizeH="0" baseline="0" noProof="0">
                <a:ln>
                  <a:noFill/>
                </a:ln>
                <a:solidFill>
                  <a:srgbClr val="002060"/>
                </a:solidFill>
                <a:effectLst/>
                <a:uLnTx/>
                <a:uFillTx/>
                <a:latin typeface="Arial"/>
                <a:cs typeface="Calibri"/>
              </a:rPr>
              <a:t> </a:t>
            </a:r>
            <a:r>
              <a:rPr kumimoji="0" lang="en-US" b="0" i="0" u="none" strike="noStrike" kern="1200" cap="none" spc="0" normalizeH="0" baseline="0" noProof="0">
                <a:ln>
                  <a:noFill/>
                </a:ln>
                <a:solidFill>
                  <a:srgbClr val="002060"/>
                </a:solidFill>
                <a:effectLst/>
                <a:uLnTx/>
                <a:uFillTx/>
                <a:latin typeface="Arial"/>
                <a:cs typeface="Calibri"/>
              </a:rPr>
              <a:t>are only </a:t>
            </a:r>
            <a:r>
              <a:rPr kumimoji="0" lang="en-US"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b="0" i="0" u="none" strike="noStrike" kern="1200" cap="none" spc="0" normalizeH="0" baseline="0" noProof="0">
                <a:ln>
                  <a:noFill/>
                </a:ln>
                <a:solidFill>
                  <a:srgbClr val="002060"/>
                </a:solidFill>
                <a:effectLst/>
                <a:uLnTx/>
                <a:uFillTx/>
                <a:latin typeface="Arial"/>
                <a:ea typeface="MS Mincho"/>
                <a:cs typeface="Calibri"/>
              </a:rPr>
              <a:t>(Box 4 on 22-1999)</a:t>
            </a:r>
            <a:r>
              <a:rPr kumimoji="0" lang="en-US" b="1" i="0" u="none" strike="noStrike" kern="1200" cap="none" spc="0" normalizeH="0" baseline="0" noProof="0">
                <a:ln>
                  <a:noFill/>
                </a:ln>
                <a:solidFill>
                  <a:srgbClr val="002060"/>
                </a:solidFill>
                <a:effectLst/>
                <a:uLnTx/>
                <a:uFillTx/>
                <a:latin typeface="Arial"/>
                <a:ea typeface="MS Mincho"/>
                <a:cs typeface="Calibri"/>
              </a:rPr>
              <a:t> </a:t>
            </a:r>
            <a:r>
              <a:rPr kumimoji="0" lang="en-US"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b="0" i="0" u="none" strike="noStrike" kern="1200" cap="none" spc="0" normalizeH="0" baseline="0" noProof="0">
              <a:ln>
                <a:noFill/>
              </a:ln>
              <a:solidFill>
                <a:srgbClr val="002060"/>
              </a:solidFill>
              <a:effectLst/>
              <a:highlight>
                <a:srgbClr val="FFFF00"/>
              </a:highlight>
              <a:uLnTx/>
              <a:uFillTx/>
              <a:latin typeface="Arial"/>
              <a:ea typeface="MS Mincho"/>
              <a:cs typeface="Calibri"/>
            </a:endParaRPr>
          </a:p>
        </p:txBody>
      </p:sp>
      <p:sp>
        <p:nvSpPr>
          <p:cNvPr id="13" name="Oval 12" descr="Paper 22-1999 Side B Form with highlighted fields. Fields are highlighted according to whether they align to the Submitting an Enrollment process, Creating a Student process, or both in Enrollment Manager. Creating a Student forms are highlighted and illustrated by A,B,C, and D. &#10;&#10;The first one is a blue circle with an &quot;A&quot; inside. ">
            <a:hlinkClick r:id="rId3" action="ppaction://hlinksldjump"/>
            <a:extLst>
              <a:ext uri="{FF2B5EF4-FFF2-40B4-BE49-F238E27FC236}">
                <a16:creationId xmlns:a16="http://schemas.microsoft.com/office/drawing/2014/main" id="{90B1DB56-7A25-9631-22F5-A1E06E0C4893}"/>
              </a:ext>
            </a:extLst>
          </p:cNvPr>
          <p:cNvSpPr/>
          <p:nvPr/>
        </p:nvSpPr>
        <p:spPr>
          <a:xfrm>
            <a:off x="8956084" y="637268"/>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14" name="Oval 13">
            <a:hlinkClick r:id="rId3" action="ppaction://hlinksldjump"/>
            <a:extLst>
              <a:ext uri="{FF2B5EF4-FFF2-40B4-BE49-F238E27FC236}">
                <a16:creationId xmlns:a16="http://schemas.microsoft.com/office/drawing/2014/main" id="{95607F12-7F46-3A1C-AF99-285757BB3584}"/>
              </a:ext>
            </a:extLst>
          </p:cNvPr>
          <p:cNvSpPr/>
          <p:nvPr/>
        </p:nvSpPr>
        <p:spPr>
          <a:xfrm>
            <a:off x="11315001" y="838644"/>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7" name="Oval 26">
            <a:hlinkClick r:id="rId4" action="ppaction://hlinksldjump"/>
            <a:extLst>
              <a:ext uri="{FF2B5EF4-FFF2-40B4-BE49-F238E27FC236}">
                <a16:creationId xmlns:a16="http://schemas.microsoft.com/office/drawing/2014/main" id="{F3D49D47-0FC9-940A-713C-A9EB77038346}"/>
              </a:ext>
            </a:extLst>
          </p:cNvPr>
          <p:cNvSpPr/>
          <p:nvPr/>
        </p:nvSpPr>
        <p:spPr>
          <a:xfrm>
            <a:off x="8500005" y="136738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6" name="Oval 25">
            <a:hlinkClick r:id="rId4" action="ppaction://hlinksldjump"/>
            <a:extLst>
              <a:ext uri="{FF2B5EF4-FFF2-40B4-BE49-F238E27FC236}">
                <a16:creationId xmlns:a16="http://schemas.microsoft.com/office/drawing/2014/main" id="{1C043584-1C68-34B2-5BB2-9C5125281758}"/>
              </a:ext>
            </a:extLst>
          </p:cNvPr>
          <p:cNvSpPr/>
          <p:nvPr/>
        </p:nvSpPr>
        <p:spPr>
          <a:xfrm>
            <a:off x="10672906" y="990357"/>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3" name="Rectangle: Rounded Corners 3" descr="Return to table of contents button.">
            <a:hlinkClick r:id="rId5" action="ppaction://hlinksldjump"/>
            <a:extLst>
              <a:ext uri="{FF2B5EF4-FFF2-40B4-BE49-F238E27FC236}">
                <a16:creationId xmlns:a16="http://schemas.microsoft.com/office/drawing/2014/main" id="{1AE746A4-7681-1DCD-31F5-DC07CB375CC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6" name="Rectangle: Rounded Corners 3" descr="Return to start of OJT/APP button. ">
            <a:hlinkClick r:id="rId6" action="ppaction://hlinksldjump"/>
            <a:extLst>
              <a:ext uri="{FF2B5EF4-FFF2-40B4-BE49-F238E27FC236}">
                <a16:creationId xmlns:a16="http://schemas.microsoft.com/office/drawing/2014/main" id="{A4F3618F-32FA-FB86-4687-E7A8BE5BA00E}"/>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5"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2757273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5E1DAD4-A487-EB1A-AE3C-5F03A6C3AC8A}"/>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of Creating a Student</a:t>
            </a:r>
            <a:endParaRPr lang="en-US" sz="2800" b="1" i="0" u="none" strike="noStrike" kern="1200" cap="none" spc="0" normalizeH="0" baseline="0" noProof="0">
              <a:ln>
                <a:noFill/>
              </a:ln>
              <a:solidFill>
                <a:srgbClr val="004279"/>
              </a:solidFill>
              <a:effectLst/>
              <a:uLnTx/>
              <a:uFillTx/>
              <a:latin typeface="Arial"/>
              <a:cs typeface="Calibri"/>
            </a:endParaRPr>
          </a:p>
        </p:txBody>
      </p:sp>
      <p:sp>
        <p:nvSpPr>
          <p:cNvPr id="2" name="TextBox 1">
            <a:extLst>
              <a:ext uri="{FF2B5EF4-FFF2-40B4-BE49-F238E27FC236}">
                <a16:creationId xmlns:a16="http://schemas.microsoft.com/office/drawing/2014/main" id="{02F742E5-C248-D4BC-B1EE-4961AEA4EDDC}"/>
              </a:ext>
            </a:extLst>
          </p:cNvPr>
          <p:cNvSpPr txBox="1"/>
          <p:nvPr/>
        </p:nvSpPr>
        <p:spPr>
          <a:xfrm>
            <a:off x="298174" y="583624"/>
            <a:ext cx="11202880" cy="576582"/>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solidFill>
                  <a:srgbClr val="004279"/>
                </a:solidFill>
                <a:effectLst/>
                <a:uLnTx/>
                <a:uFillTx/>
                <a:latin typeface="Arial"/>
                <a:cs typeface="Calibri"/>
              </a:rPr>
              <a:t>To learn how to navigate to the trainee’s profile, go</a:t>
            </a:r>
            <a:r>
              <a:rPr lang="en-US">
                <a:solidFill>
                  <a:srgbClr val="004279"/>
                </a:solidFill>
                <a:latin typeface="Arial"/>
                <a:cs typeface="Calibri"/>
              </a:rPr>
              <a:t> to the </a:t>
            </a:r>
            <a:r>
              <a:rPr kumimoji="0" lang="en-US" b="1" i="0" u="none" strike="noStrike" kern="1200" cap="none" spc="0" normalizeH="0" baseline="0" noProof="0">
                <a:ln>
                  <a:noFill/>
                </a:ln>
                <a:solidFill>
                  <a:srgbClr val="004279"/>
                </a:solidFill>
                <a:effectLst/>
                <a:uLnTx/>
                <a:uFillTx/>
                <a:latin typeface="Arial"/>
                <a:cs typeface="Calibri"/>
              </a:rPr>
              <a:t>EM User Guide </a:t>
            </a:r>
            <a:r>
              <a:rPr kumimoji="0" lang="en-US" b="0" i="0" u="none" strike="noStrike" kern="1200" cap="none" spc="0" normalizeH="0" baseline="0" noProof="0">
                <a:ln>
                  <a:noFill/>
                </a:ln>
                <a:solidFill>
                  <a:srgbClr val="004279"/>
                </a:solidFill>
                <a:effectLst/>
                <a:uLnTx/>
                <a:uFillTx/>
                <a:latin typeface="Arial"/>
                <a:cs typeface="Calibri"/>
              </a:rPr>
              <a:t>on the </a:t>
            </a:r>
            <a:r>
              <a:rPr kumimoji="0" lang="en-US" b="0" i="0" u="none" strike="noStrike" kern="1200" cap="none" spc="0" normalizeH="0" baseline="0" noProof="0">
                <a:ln>
                  <a:noFill/>
                </a:ln>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b="0" i="0" u="none" strike="noStrike" kern="1200" cap="none" spc="0" normalizeH="0" baseline="0" noProof="0">
                <a:ln>
                  <a:noFill/>
                </a:ln>
                <a:effectLst/>
                <a:uLnTx/>
                <a:uFillTx/>
                <a:latin typeface="Arial"/>
                <a:cs typeface="Calibri"/>
              </a:rPr>
              <a:t> </a:t>
            </a:r>
            <a:r>
              <a:rPr kumimoji="0" lang="en-US" b="0" i="0" u="none" strike="noStrike" kern="1200" cap="none" spc="0" normalizeH="0" baseline="0" noProof="0">
                <a:ln>
                  <a:noFill/>
                </a:ln>
                <a:solidFill>
                  <a:srgbClr val="004279"/>
                </a:solidFill>
                <a:effectLst/>
                <a:uLnTx/>
                <a:uFillTx/>
                <a:latin typeface="Arial"/>
                <a:cs typeface="Calibri"/>
              </a:rPr>
              <a:t>page</a:t>
            </a:r>
            <a:r>
              <a:rPr lang="en-US">
                <a:solidFill>
                  <a:srgbClr val="004279"/>
                </a:solidFill>
                <a:latin typeface="Arial"/>
                <a:cs typeface="Calibri"/>
              </a:rPr>
              <a:t>. </a:t>
            </a:r>
            <a:r>
              <a:rPr kumimoji="0" lang="en-US" b="0" i="0" u="none" strike="noStrike" kern="1200" cap="none" spc="0" normalizeH="0" baseline="0" noProof="0">
                <a:ln>
                  <a:noFill/>
                </a:ln>
                <a:solidFill>
                  <a:srgbClr val="004279"/>
                </a:solidFill>
                <a:effectLst/>
                <a:uLnTx/>
                <a:uFillTx/>
                <a:latin typeface="Arial"/>
                <a:cs typeface="Calibri"/>
              </a:rPr>
              <a:t>If the trainee is not in EM, they need to be created.</a:t>
            </a:r>
          </a:p>
        </p:txBody>
      </p:sp>
      <p:pic>
        <p:nvPicPr>
          <p:cNvPr id="8" name="Picture 7">
            <a:extLst>
              <a:ext uri="{FF2B5EF4-FFF2-40B4-BE49-F238E27FC236}">
                <a16:creationId xmlns:a16="http://schemas.microsoft.com/office/drawing/2014/main" id="{7B44065D-06FC-15F9-ADB5-9F7A38E6FF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743" y="1090390"/>
            <a:ext cx="4151728" cy="4409930"/>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31340D5B-A8E4-563B-8AD8-FA95E342D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69518" y="2344651"/>
            <a:ext cx="3504456" cy="3682765"/>
          </a:xfrm>
          <a:prstGeom prst="rect">
            <a:avLst/>
          </a:prstGeom>
          <a:ln>
            <a:solidFill>
              <a:schemeClr val="bg1">
                <a:lumMod val="65000"/>
              </a:schemeClr>
            </a:solidFill>
          </a:ln>
        </p:spPr>
      </p:pic>
      <p:sp>
        <p:nvSpPr>
          <p:cNvPr id="10" name="TextBox 9" descr="Create and add a student page 1 of 2. There are several sections, including Biographical information, Benefit type, and Contact information.&#10;&#10;A.&#10;SCOs type the trainee’s  “First name”, “Middle name”, and “Last name. &#10;EM asks for additional information, including, “Date of Birth”, “Student ID”, “Mobile phone number”, “Home phone number” and “Email address”. Not all fields are required.&#10;Scroll down the page to select the “Address type” dropdown menu to select the type of address.&#10;">
            <a:extLst>
              <a:ext uri="{FF2B5EF4-FFF2-40B4-BE49-F238E27FC236}">
                <a16:creationId xmlns:a16="http://schemas.microsoft.com/office/drawing/2014/main" id="{DB526B09-CA41-4C8E-BA60-757D5F5B5465}"/>
              </a:ext>
            </a:extLst>
          </p:cNvPr>
          <p:cNvSpPr txBox="1"/>
          <p:nvPr/>
        </p:nvSpPr>
        <p:spPr>
          <a:xfrm>
            <a:off x="325783" y="1180978"/>
            <a:ext cx="4251395" cy="3006084"/>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a:ln>
                  <a:noFill/>
                </a:ln>
                <a:solidFill>
                  <a:srgbClr val="002060"/>
                </a:solidFill>
                <a:effectLst/>
                <a:uLnTx/>
                <a:uFillTx/>
                <a:latin typeface="Arial"/>
                <a:cs typeface="Calibri"/>
              </a:rPr>
              <a:t>A.</a:t>
            </a:r>
            <a:endParaRPr lang="en-US" sz="1500" b="1" i="0" u="none" strike="noStrike" kern="1200" cap="none" spc="0" normalizeH="0" baseline="0" noProof="0">
              <a:ln>
                <a:noFill/>
              </a:ln>
              <a:solidFill>
                <a:srgbClr val="002060"/>
              </a:solidFill>
              <a:effectLst/>
              <a:uLnTx/>
              <a:uFillTx/>
              <a:latin typeface="Arial"/>
              <a:cs typeface="Calibri"/>
            </a:endParaRPr>
          </a:p>
          <a:p>
            <a:pPr algn="ctr" defTabSz="228600">
              <a:spcAft>
                <a:spcPts val="600"/>
              </a:spcAft>
              <a:defRPr/>
            </a:pPr>
            <a:r>
              <a:rPr kumimoji="0" lang="en-US" sz="1500" b="1" i="0" u="none" strike="noStrike" kern="1200" cap="none" spc="0" normalizeH="0" baseline="0" noProof="0">
                <a:ln>
                  <a:noFill/>
                </a:ln>
                <a:solidFill>
                  <a:srgbClr val="002060"/>
                </a:solidFill>
                <a:effectLst/>
                <a:uLnTx/>
                <a:uFillTx/>
                <a:latin typeface="Arial"/>
                <a:cs typeface="Calibri"/>
              </a:rPr>
              <a:t>Type the trainee’s</a:t>
            </a:r>
            <a:r>
              <a:rPr lang="en-US" sz="1500" b="1">
                <a:solidFill>
                  <a:srgbClr val="002060"/>
                </a:solidFill>
                <a:latin typeface="Arial"/>
                <a:cs typeface="Calibri"/>
              </a:rPr>
              <a:t> </a:t>
            </a:r>
            <a:r>
              <a:rPr kumimoji="0" lang="en-US" sz="1500" b="1" i="0" u="none" strike="noStrike" kern="1200" cap="none" spc="0" normalizeH="0" baseline="0" noProof="0">
                <a:ln>
                  <a:noFill/>
                </a:ln>
                <a:solidFill>
                  <a:srgbClr val="002060"/>
                </a:solidFill>
                <a:effectLst/>
                <a:uLnTx/>
                <a:uFillTx/>
                <a:latin typeface="Arial"/>
                <a:cs typeface="Calibri"/>
              </a:rPr>
              <a:t> “First name,” “Middle name,” and “Last name.”</a:t>
            </a:r>
            <a:r>
              <a:rPr lang="en-US" sz="1500" b="1">
                <a:solidFill>
                  <a:srgbClr val="002060"/>
                </a:solidFill>
                <a:latin typeface="Arial"/>
                <a:cs typeface="Calibri"/>
              </a:rPr>
              <a:t> </a:t>
            </a:r>
            <a:endParaRPr lang="en-US" sz="15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a:ln>
                  <a:noFill/>
                </a:ln>
                <a:solidFill>
                  <a:srgbClr val="002060"/>
                </a:solidFill>
                <a:effectLst/>
                <a:uLnTx/>
                <a:uFillTx/>
                <a:latin typeface="Arial"/>
                <a:cs typeface="Calibri"/>
              </a:rPr>
              <a:t>EM asks for additional information, including “Date of Birth,” “Student ID,” “Mobile phone number,” “Home phone number,” and “Email address.” Not all fields are required.</a:t>
            </a:r>
            <a:endParaRPr lang="en-US" sz="15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a:ln>
                  <a:noFill/>
                </a:ln>
                <a:solidFill>
                  <a:srgbClr val="002060"/>
                </a:solidFill>
                <a:effectLst/>
                <a:uLnTx/>
                <a:uFillTx/>
                <a:latin typeface="Arial"/>
                <a:cs typeface="Calibri"/>
              </a:rPr>
              <a:t>Scroll down the page to select the “Address type” dropdown menu to select the type of address</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12" name="Straight Arrow Connector 11">
            <a:extLst>
              <a:ext uri="{FF2B5EF4-FFF2-40B4-BE49-F238E27FC236}">
                <a16:creationId xmlns:a16="http://schemas.microsoft.com/office/drawing/2014/main" id="{7F3262CB-551C-42DB-9401-87FEBBD57B11}"/>
              </a:ext>
              <a:ext uri="{C183D7F6-B498-43B3-948B-1728B52AA6E4}">
                <adec:decorative xmlns:adec="http://schemas.microsoft.com/office/drawing/2017/decorative" val="1"/>
              </a:ext>
            </a:extLst>
          </p:cNvPr>
          <p:cNvCxnSpPr>
            <a:cxnSpLocks/>
          </p:cNvCxnSpPr>
          <p:nvPr/>
        </p:nvCxnSpPr>
        <p:spPr>
          <a:xfrm>
            <a:off x="4474029" y="2784394"/>
            <a:ext cx="1217321"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hlinkClick r:id="" action="ppaction://noaction"/>
            <a:extLst>
              <a:ext uri="{FF2B5EF4-FFF2-40B4-BE49-F238E27FC236}">
                <a16:creationId xmlns:a16="http://schemas.microsoft.com/office/drawing/2014/main" id="{4D93CAC6-28C4-AB3F-D585-C70EF20AAE06}"/>
              </a:ext>
            </a:extLst>
          </p:cNvPr>
          <p:cNvSpPr/>
          <p:nvPr/>
        </p:nvSpPr>
        <p:spPr>
          <a:xfrm>
            <a:off x="5794297" y="260151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5" name="Left Brace 4">
            <a:extLst>
              <a:ext uri="{FF2B5EF4-FFF2-40B4-BE49-F238E27FC236}">
                <a16:creationId xmlns:a16="http://schemas.microsoft.com/office/drawing/2014/main" id="{D994BD94-CECA-4263-B746-A5BB4F926B6E}"/>
              </a:ext>
              <a:ext uri="{C183D7F6-B498-43B3-948B-1728B52AA6E4}">
                <adec:decorative xmlns:adec="http://schemas.microsoft.com/office/drawing/2017/decorative" val="1"/>
              </a:ext>
            </a:extLst>
          </p:cNvPr>
          <p:cNvSpPr/>
          <p:nvPr/>
        </p:nvSpPr>
        <p:spPr>
          <a:xfrm>
            <a:off x="6214824" y="2184977"/>
            <a:ext cx="404650" cy="3185676"/>
          </a:xfrm>
          <a:prstGeom prst="leftBrace">
            <a:avLst>
              <a:gd name="adj1" fmla="val 8333"/>
              <a:gd name="adj2" fmla="val 1802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52395D6E-0AF2-DD43-2513-E8B8EAD75576}"/>
              </a:ext>
            </a:extLst>
          </p:cNvPr>
          <p:cNvSpPr txBox="1"/>
          <p:nvPr/>
        </p:nvSpPr>
        <p:spPr>
          <a:xfrm>
            <a:off x="9454092" y="1168464"/>
            <a:ext cx="2668778" cy="113749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4279"/>
                </a:solidFill>
                <a:effectLst/>
                <a:uLnTx/>
                <a:uFillTx/>
                <a:latin typeface="Arial"/>
                <a:cs typeface="Calibri"/>
              </a:rPr>
              <a:t>In EM, there is a field to include the trainee’s “Benefit type”. The trainee provides this information.</a:t>
            </a:r>
            <a:endParaRPr lang="en-US" sz="1500" b="1" i="0" u="none" strike="noStrike" kern="1200" cap="none" spc="0" normalizeH="0" baseline="0" noProof="0">
              <a:ln>
                <a:noFill/>
              </a:ln>
              <a:solidFill>
                <a:srgbClr val="004279"/>
              </a:solidFill>
              <a:effectLst/>
              <a:uLnTx/>
              <a:uFillTx/>
              <a:latin typeface="Arial"/>
              <a:cs typeface="Calibri"/>
            </a:endParaRPr>
          </a:p>
        </p:txBody>
      </p:sp>
      <p:cxnSp>
        <p:nvCxnSpPr>
          <p:cNvPr id="36" name="Straight Arrow Connector 35">
            <a:extLst>
              <a:ext uri="{FF2B5EF4-FFF2-40B4-BE49-F238E27FC236}">
                <a16:creationId xmlns:a16="http://schemas.microsoft.com/office/drawing/2014/main" id="{B1E7CA7F-4CF9-91AB-DB4C-983E0E2F27C2}"/>
              </a:ext>
              <a:ext uri="{C183D7F6-B498-43B3-948B-1728B52AA6E4}">
                <adec:decorative xmlns:adec="http://schemas.microsoft.com/office/drawing/2017/decorative" val="1"/>
              </a:ext>
            </a:extLst>
          </p:cNvPr>
          <p:cNvCxnSpPr>
            <a:cxnSpLocks/>
          </p:cNvCxnSpPr>
          <p:nvPr/>
        </p:nvCxnSpPr>
        <p:spPr>
          <a:xfrm>
            <a:off x="10767384" y="2184977"/>
            <a:ext cx="0" cy="55837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4F37966-3973-4461-BC88-8DDFB4A09EA9}"/>
              </a:ext>
            </a:extLst>
          </p:cNvPr>
          <p:cNvSpPr txBox="1"/>
          <p:nvPr/>
        </p:nvSpPr>
        <p:spPr>
          <a:xfrm>
            <a:off x="418026" y="4366741"/>
            <a:ext cx="4151728" cy="89034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B.</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Type the trainee’s SSN.</a:t>
            </a:r>
            <a:r>
              <a:rPr lang="en-US" sz="1600" b="1">
                <a:solidFill>
                  <a:srgbClr val="002060"/>
                </a:solidFill>
                <a:latin typeface="Arial"/>
                <a:cs typeface="Calibri"/>
              </a:rPr>
              <a:t> </a:t>
            </a:r>
            <a:endParaRPr kumimoji="0" lang="en-US" sz="16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cxnSp>
        <p:nvCxnSpPr>
          <p:cNvPr id="9" name="Straight Arrow Connector 8">
            <a:extLst>
              <a:ext uri="{FF2B5EF4-FFF2-40B4-BE49-F238E27FC236}">
                <a16:creationId xmlns:a16="http://schemas.microsoft.com/office/drawing/2014/main" id="{FB475ABA-F667-1955-8B82-8144EA31CD1C}"/>
              </a:ext>
              <a:ext uri="{C183D7F6-B498-43B3-948B-1728B52AA6E4}">
                <adec:decorative xmlns:adec="http://schemas.microsoft.com/office/drawing/2017/decorative" val="1"/>
              </a:ext>
            </a:extLst>
          </p:cNvPr>
          <p:cNvCxnSpPr>
            <a:cxnSpLocks/>
            <a:stCxn id="27" idx="3"/>
          </p:cNvCxnSpPr>
          <p:nvPr/>
        </p:nvCxnSpPr>
        <p:spPr>
          <a:xfrm flipV="1">
            <a:off x="4569754" y="3295355"/>
            <a:ext cx="3737802" cy="151655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hlinkClick r:id="" action="ppaction://noaction"/>
            <a:extLst>
              <a:ext uri="{FF2B5EF4-FFF2-40B4-BE49-F238E27FC236}">
                <a16:creationId xmlns:a16="http://schemas.microsoft.com/office/drawing/2014/main" id="{289F7061-722A-4658-7FA5-AB49919F894D}"/>
              </a:ext>
            </a:extLst>
          </p:cNvPr>
          <p:cNvSpPr/>
          <p:nvPr/>
        </p:nvSpPr>
        <p:spPr>
          <a:xfrm>
            <a:off x="8381263" y="3047587"/>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6" name="Oval 5">
            <a:hlinkClick r:id="" action="ppaction://noaction"/>
            <a:extLst>
              <a:ext uri="{FF2B5EF4-FFF2-40B4-BE49-F238E27FC236}">
                <a16:creationId xmlns:a16="http://schemas.microsoft.com/office/drawing/2014/main" id="{6163B9EA-A1E1-CF03-1CC2-E5A00C62CEA5}"/>
              </a:ext>
            </a:extLst>
          </p:cNvPr>
          <p:cNvSpPr/>
          <p:nvPr/>
        </p:nvSpPr>
        <p:spPr>
          <a:xfrm>
            <a:off x="7941796" y="4891323"/>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7" name="Left Brace 6">
            <a:extLst>
              <a:ext uri="{FF2B5EF4-FFF2-40B4-BE49-F238E27FC236}">
                <a16:creationId xmlns:a16="http://schemas.microsoft.com/office/drawing/2014/main" id="{95239708-B976-9708-31C6-9A5CC6A97427}"/>
              </a:ext>
              <a:ext uri="{C183D7F6-B498-43B3-948B-1728B52AA6E4}">
                <adec:decorative xmlns:adec="http://schemas.microsoft.com/office/drawing/2017/decorative" val="1"/>
              </a:ext>
            </a:extLst>
          </p:cNvPr>
          <p:cNvSpPr/>
          <p:nvPr/>
        </p:nvSpPr>
        <p:spPr>
          <a:xfrm>
            <a:off x="8345594" y="3835608"/>
            <a:ext cx="404650" cy="1932064"/>
          </a:xfrm>
          <a:prstGeom prst="leftBrace">
            <a:avLst>
              <a:gd name="adj1" fmla="val 8333"/>
              <a:gd name="adj2" fmla="val 6377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B653C08-FF13-B067-2B15-8D79FB22FC1F}"/>
              </a:ext>
            </a:extLst>
          </p:cNvPr>
          <p:cNvSpPr txBox="1"/>
          <p:nvPr/>
        </p:nvSpPr>
        <p:spPr>
          <a:xfrm>
            <a:off x="418026" y="5393320"/>
            <a:ext cx="4151728" cy="80485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 “Continue” button to move to the next page.</a:t>
            </a:r>
          </a:p>
        </p:txBody>
      </p:sp>
      <p:cxnSp>
        <p:nvCxnSpPr>
          <p:cNvPr id="29" name="Straight Arrow Connector 28">
            <a:extLst>
              <a:ext uri="{FF2B5EF4-FFF2-40B4-BE49-F238E27FC236}">
                <a16:creationId xmlns:a16="http://schemas.microsoft.com/office/drawing/2014/main" id="{0D0E1DC1-1A03-D51F-722A-AAE66D322562}"/>
              </a:ext>
              <a:ext uri="{C183D7F6-B498-43B3-948B-1728B52AA6E4}">
                <adec:decorative xmlns:adec="http://schemas.microsoft.com/office/drawing/2017/decorative" val="1"/>
              </a:ext>
            </a:extLst>
          </p:cNvPr>
          <p:cNvCxnSpPr>
            <a:cxnSpLocks/>
          </p:cNvCxnSpPr>
          <p:nvPr/>
        </p:nvCxnSpPr>
        <p:spPr>
          <a:xfrm>
            <a:off x="4569754" y="5945010"/>
            <a:ext cx="4360963"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12A449C-9148-CACA-1217-E05872F88670}"/>
              </a:ext>
              <a:ext uri="{C183D7F6-B498-43B3-948B-1728B52AA6E4}">
                <adec:decorative xmlns:adec="http://schemas.microsoft.com/office/drawing/2017/decorative" val="1"/>
              </a:ext>
            </a:extLst>
          </p:cNvPr>
          <p:cNvSpPr/>
          <p:nvPr/>
        </p:nvSpPr>
        <p:spPr>
          <a:xfrm>
            <a:off x="9287822" y="5825611"/>
            <a:ext cx="663640"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Rounded Corners 3" descr="Return to table of contents button.">
            <a:hlinkClick r:id="rId5" action="ppaction://hlinksldjump"/>
            <a:extLst>
              <a:ext uri="{FF2B5EF4-FFF2-40B4-BE49-F238E27FC236}">
                <a16:creationId xmlns:a16="http://schemas.microsoft.com/office/drawing/2014/main" id="{647E740F-2554-C5E8-09E4-342A2A64846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8" name="Rectangle: Rounded Corners 3" descr="Return to start of OJT/APP button. ">
            <a:hlinkClick r:id="rId6" action="ppaction://hlinksldjump"/>
            <a:extLst>
              <a:ext uri="{FF2B5EF4-FFF2-40B4-BE49-F238E27FC236}">
                <a16:creationId xmlns:a16="http://schemas.microsoft.com/office/drawing/2014/main" id="{D339D303-5DE1-73DB-91D7-06280CFB7FDF}"/>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5"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
        <p:nvSpPr>
          <p:cNvPr id="11" name="Rectangle 10">
            <a:extLst>
              <a:ext uri="{FF2B5EF4-FFF2-40B4-BE49-F238E27FC236}">
                <a16:creationId xmlns:a16="http://schemas.microsoft.com/office/drawing/2014/main" id="{7A7E2948-473A-FECF-661B-88BD93D4A234}"/>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4479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48752C10-D50F-B087-12FA-5C8DD38301D6}"/>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OJT/APP: EM View </a:t>
            </a:r>
            <a:r>
              <a:rPr lang="en-US" sz="2800" baseline="0" dirty="0">
                <a:solidFill>
                  <a:srgbClr val="002060"/>
                </a:solidFill>
                <a:latin typeface="Arial"/>
                <a:cs typeface="Calibri"/>
              </a:rPr>
              <a:t>of Creating a Student </a:t>
            </a:r>
            <a:r>
              <a:rPr lang="en-US" sz="2800" baseline="0" dirty="0">
                <a:solidFill>
                  <a:schemeClr val="bg1"/>
                </a:solidFill>
                <a:latin typeface="Arial"/>
                <a:cs typeface="Calibri"/>
              </a:rPr>
              <a:t>(continued 1)</a:t>
            </a:r>
            <a:r>
              <a:rPr lang="en-US" sz="2800" dirty="0">
                <a:solidFill>
                  <a:schemeClr val="bg1"/>
                </a:solidFill>
                <a:latin typeface="Arial"/>
                <a:cs typeface="Calibri"/>
              </a:rPr>
              <a:t> </a:t>
            </a:r>
            <a:endParaRPr lang="en-US" sz="2800" b="1" i="0" u="none" strike="noStrike" kern="1200" cap="none" spc="0" normalizeH="0" baseline="0" noProof="0" dirty="0">
              <a:ln>
                <a:noFill/>
              </a:ln>
              <a:solidFill>
                <a:schemeClr val="bg1"/>
              </a:solidFill>
              <a:effectLst/>
              <a:uLnTx/>
              <a:uFillTx/>
              <a:latin typeface="Arial"/>
              <a:cs typeface="Calibri" panose="020F0502020204030204" pitchFamily="34" charset="0"/>
            </a:endParaRPr>
          </a:p>
        </p:txBody>
      </p:sp>
      <p:sp>
        <p:nvSpPr>
          <p:cNvPr id="3" name="TextBox 2" descr="Create and add a student page 2 of 2. This page includes the School and program information section. &#10;&#10;In EM, the SCO’s must select the School the student is enrolled at. The dropdown contains the SCO’s assigned facilities. &#10;">
            <a:extLst>
              <a:ext uri="{FF2B5EF4-FFF2-40B4-BE49-F238E27FC236}">
                <a16:creationId xmlns:a16="http://schemas.microsoft.com/office/drawing/2014/main" id="{9ABD989E-7153-F430-DEE6-8F0C042E06A6}"/>
              </a:ext>
            </a:extLst>
          </p:cNvPr>
          <p:cNvSpPr txBox="1"/>
          <p:nvPr/>
        </p:nvSpPr>
        <p:spPr>
          <a:xfrm>
            <a:off x="398241" y="702870"/>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Select the </a:t>
            </a:r>
            <a:r>
              <a:rPr lang="en-US" sz="1600" b="1">
                <a:solidFill>
                  <a:srgbClr val="002060"/>
                </a:solidFill>
                <a:latin typeface="Arial"/>
                <a:ea typeface="MS Mincho"/>
                <a:cs typeface="Calibri"/>
              </a:rPr>
              <a:t>facility the trainee is working at. </a:t>
            </a:r>
            <a:r>
              <a:rPr kumimoji="0" lang="en-US" sz="1600" b="1" i="0" u="none" strike="noStrike" kern="1200" cap="none" spc="0" normalizeH="0" baseline="0" noProof="0">
                <a:ln>
                  <a:noFill/>
                </a:ln>
                <a:solidFill>
                  <a:srgbClr val="002060"/>
                </a:solidFill>
                <a:effectLst/>
                <a:uLnTx/>
                <a:uFillTx/>
                <a:latin typeface="Arial"/>
                <a:ea typeface="MS Mincho"/>
                <a:cs typeface="Calibri"/>
              </a:rPr>
              <a:t>The dropdown contains the Certifying Official’s assigned facilities.</a:t>
            </a:r>
            <a:r>
              <a:rPr lang="en-US" sz="1600" b="1">
                <a:solidFill>
                  <a:srgbClr val="002060"/>
                </a:solidFill>
                <a:latin typeface="Arial"/>
                <a:ea typeface="MS Mincho"/>
                <a:cs typeface="Calibri"/>
              </a:rPr>
              <a:t> </a:t>
            </a:r>
            <a:endParaRPr lang="en-US" sz="1600" b="1" i="0" u="none" strike="noStrike" kern="1200" cap="none" spc="0" normalizeH="0" baseline="0" noProof="0">
              <a:ln>
                <a:noFill/>
              </a:ln>
              <a:solidFill>
                <a:srgbClr val="002060"/>
              </a:solidFill>
              <a:effectLst/>
              <a:uLnTx/>
              <a:uFillTx/>
              <a:latin typeface="Arial"/>
              <a:ea typeface="MS Mincho" panose="02020609040205080304" pitchFamily="49" charset="-128"/>
              <a:cs typeface="Calibri" panose="020F0502020204030204" pitchFamily="34" charset="0"/>
            </a:endParaRPr>
          </a:p>
        </p:txBody>
      </p:sp>
      <p:grpSp>
        <p:nvGrpSpPr>
          <p:cNvPr id="5" name="Group 4">
            <a:extLst>
              <a:ext uri="{FF2B5EF4-FFF2-40B4-BE49-F238E27FC236}">
                <a16:creationId xmlns:a16="http://schemas.microsoft.com/office/drawing/2014/main" id="{3C9BD3D2-CA55-8D43-AF74-88A0BEFAF661}"/>
              </a:ext>
              <a:ext uri="{C183D7F6-B498-43B3-948B-1728B52AA6E4}">
                <adec:decorative xmlns:adec="http://schemas.microsoft.com/office/drawing/2017/decorative" val="1"/>
              </a:ext>
            </a:extLst>
          </p:cNvPr>
          <p:cNvGrpSpPr/>
          <p:nvPr/>
        </p:nvGrpSpPr>
        <p:grpSpPr>
          <a:xfrm>
            <a:off x="7650816" y="538098"/>
            <a:ext cx="4243010" cy="4027026"/>
            <a:chOff x="5902155" y="1311816"/>
            <a:chExt cx="3719129" cy="3364959"/>
          </a:xfrm>
        </p:grpSpPr>
        <p:pic>
          <p:nvPicPr>
            <p:cNvPr id="24" name="Picture 23">
              <a:extLst>
                <a:ext uri="{FF2B5EF4-FFF2-40B4-BE49-F238E27FC236}">
                  <a16:creationId xmlns:a16="http://schemas.microsoft.com/office/drawing/2014/main" id="{6110644D-CF1B-66D1-9EFE-A0BCA7FF325E}"/>
                </a:ext>
              </a:extLst>
            </p:cNvPr>
            <p:cNvPicPr>
              <a:picLocks noChangeAspect="1"/>
            </p:cNvPicPr>
            <p:nvPr/>
          </p:nvPicPr>
          <p:blipFill>
            <a:blip r:embed="rId3"/>
            <a:srcRect t="431" b="431"/>
            <a:stretch/>
          </p:blipFill>
          <p:spPr>
            <a:xfrm>
              <a:off x="5902155" y="1311816"/>
              <a:ext cx="3719129" cy="3364959"/>
            </a:xfrm>
            <a:prstGeom prst="rect">
              <a:avLst/>
            </a:prstGeom>
            <a:ln>
              <a:solidFill>
                <a:schemeClr val="accent1"/>
              </a:solidFill>
            </a:ln>
          </p:spPr>
        </p:pic>
        <p:sp>
          <p:nvSpPr>
            <p:cNvPr id="27" name="Rectangle 26">
              <a:extLst>
                <a:ext uri="{FF2B5EF4-FFF2-40B4-BE49-F238E27FC236}">
                  <a16:creationId xmlns:a16="http://schemas.microsoft.com/office/drawing/2014/main" id="{C38C4C5A-851B-6F53-E96D-23567389DA55}"/>
                </a:ext>
              </a:extLst>
            </p:cNvPr>
            <p:cNvSpPr/>
            <p:nvPr/>
          </p:nvSpPr>
          <p:spPr>
            <a:xfrm>
              <a:off x="6115703" y="4333676"/>
              <a:ext cx="385110" cy="18266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3122BEC-4FFA-4C8E-ADBF-BEE2CEE91D5D}"/>
              </a:ext>
            </a:extLst>
          </p:cNvPr>
          <p:cNvSpPr txBox="1"/>
          <p:nvPr/>
        </p:nvSpPr>
        <p:spPr>
          <a:xfrm>
            <a:off x="398241" y="2311260"/>
            <a:ext cx="4151728" cy="1702968"/>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C.</a:t>
            </a:r>
            <a:endParaRPr lang="en-US" sz="1600" b="1" i="0" u="none" strike="noStrike" kern="1200" cap="none" spc="0" normalizeH="0" baseline="0" noProof="0">
              <a:ln>
                <a:noFill/>
              </a:ln>
              <a:solidFill>
                <a:srgbClr val="002060"/>
              </a:solidFill>
              <a:effectLst/>
              <a:uLnTx/>
              <a:uFillTx/>
              <a:latin typeface="Arial"/>
              <a:ea typeface="MS Mincho"/>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ea typeface="MS Mincho"/>
                <a:cs typeface="Calibri"/>
              </a:rPr>
              <a:t>Select </a:t>
            </a:r>
            <a:r>
              <a:rPr kumimoji="0" lang="en-US" sz="1600" b="1" i="0" u="none" strike="noStrike" kern="1200" cap="none" spc="0" normalizeH="0" baseline="0" noProof="0">
                <a:ln>
                  <a:noFill/>
                </a:ln>
                <a:solidFill>
                  <a:srgbClr val="002060"/>
                </a:solidFill>
                <a:effectLst/>
                <a:uLnTx/>
                <a:uFillTx/>
                <a:latin typeface="Arial"/>
                <a:ea typeface="MS Mincho"/>
                <a:cs typeface="Calibri"/>
              </a:rPr>
              <a:t>the “Training type” from the dropdown menu.</a:t>
            </a:r>
            <a:endParaRPr lang="en-US" sz="1600" b="1" i="0" u="none" strike="noStrike" kern="1200" cap="none" spc="0" normalizeH="0" baseline="0" noProof="0">
              <a:ln>
                <a:noFill/>
              </a:ln>
              <a:solidFill>
                <a:srgbClr val="002060"/>
              </a:solidFill>
              <a:effectLst/>
              <a:uLnTx/>
              <a:uFillTx/>
              <a:latin typeface="Arial"/>
              <a:ea typeface="MS Mincho"/>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Note: There is one training type for each training program, APP for Apprenticeship and OJT for On-the-Job Training.</a:t>
            </a:r>
            <a:endParaRPr lang="en-US" sz="1600" b="1" i="0" u="none" strike="noStrike" kern="1200" cap="none" spc="0" normalizeH="0" baseline="0" noProof="0">
              <a:ln>
                <a:noFill/>
              </a:ln>
              <a:solidFill>
                <a:srgbClr val="002060"/>
              </a:solidFill>
              <a:effectLst/>
              <a:uLnTx/>
              <a:uFillTx/>
              <a:latin typeface="Arial"/>
              <a:ea typeface="MS Mincho"/>
              <a:cs typeface="Calibri"/>
            </a:endParaRPr>
          </a:p>
        </p:txBody>
      </p:sp>
      <p:sp>
        <p:nvSpPr>
          <p:cNvPr id="7" name="Oval 6">
            <a:hlinkClick r:id="" action="ppaction://noaction"/>
            <a:extLst>
              <a:ext uri="{FF2B5EF4-FFF2-40B4-BE49-F238E27FC236}">
                <a16:creationId xmlns:a16="http://schemas.microsoft.com/office/drawing/2014/main" id="{9CE00EDA-3696-3346-69AB-75A57E40B67B}"/>
              </a:ext>
            </a:extLst>
          </p:cNvPr>
          <p:cNvSpPr/>
          <p:nvPr/>
        </p:nvSpPr>
        <p:spPr>
          <a:xfrm>
            <a:off x="7248822" y="2982496"/>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0" name="TextBox 19">
            <a:extLst>
              <a:ext uri="{FF2B5EF4-FFF2-40B4-BE49-F238E27FC236}">
                <a16:creationId xmlns:a16="http://schemas.microsoft.com/office/drawing/2014/main" id="{E4C615DF-D454-4AF1-9F27-F352E37A9495}"/>
              </a:ext>
            </a:extLst>
          </p:cNvPr>
          <p:cNvSpPr txBox="1"/>
          <p:nvPr/>
        </p:nvSpPr>
        <p:spPr>
          <a:xfrm>
            <a:off x="398241" y="4843118"/>
            <a:ext cx="4151728" cy="114147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D.</a:t>
            </a:r>
            <a:endParaRPr lang="en-US" sz="1600" b="1" i="0" u="none" strike="noStrike" kern="1200" cap="none" spc="0" normalizeH="0" baseline="0" noProof="0">
              <a:ln>
                <a:noFill/>
              </a:ln>
              <a:solidFill>
                <a:srgbClr val="004279"/>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Certifying Official selects the “Program” from the dropdown menu.</a:t>
            </a:r>
            <a:endParaRPr lang="en-US" sz="1600" b="1" i="0" u="none" strike="noStrike" kern="1200" cap="none" spc="0" normalizeH="0" baseline="0" noProof="0">
              <a:ln>
                <a:noFill/>
              </a:ln>
              <a:solidFill>
                <a:srgbClr val="002060"/>
              </a:solidFill>
              <a:effectLst/>
              <a:uLnTx/>
              <a:uFillTx/>
              <a:latin typeface="Arial"/>
              <a:cs typeface="Calibri"/>
            </a:endParaRPr>
          </a:p>
        </p:txBody>
      </p:sp>
      <p:sp>
        <p:nvSpPr>
          <p:cNvPr id="9" name="Oval 8">
            <a:hlinkClick r:id="" action="ppaction://noaction"/>
            <a:extLst>
              <a:ext uri="{FF2B5EF4-FFF2-40B4-BE49-F238E27FC236}">
                <a16:creationId xmlns:a16="http://schemas.microsoft.com/office/drawing/2014/main" id="{4A5AB803-84D6-192A-7CB7-17EC631FDF9A}"/>
              </a:ext>
            </a:extLst>
          </p:cNvPr>
          <p:cNvSpPr/>
          <p:nvPr/>
        </p:nvSpPr>
        <p:spPr>
          <a:xfrm>
            <a:off x="7248822" y="3794123"/>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12" name="TextBox 11">
            <a:extLst>
              <a:ext uri="{FF2B5EF4-FFF2-40B4-BE49-F238E27FC236}">
                <a16:creationId xmlns:a16="http://schemas.microsoft.com/office/drawing/2014/main" id="{66971097-6D06-0845-2FA9-D2BF374D4A5E}"/>
              </a:ext>
            </a:extLst>
          </p:cNvPr>
          <p:cNvSpPr txBox="1"/>
          <p:nvPr/>
        </p:nvSpPr>
        <p:spPr>
          <a:xfrm>
            <a:off x="5322585" y="5206774"/>
            <a:ext cx="1621303"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Select “Save.</a:t>
            </a:r>
            <a:r>
              <a:rPr lang="en-US" sz="1600" b="1">
                <a:solidFill>
                  <a:srgbClr val="004279"/>
                </a:solidFill>
                <a:latin typeface="Arial"/>
                <a:cs typeface="Calibri"/>
              </a:rPr>
              <a:t>”</a:t>
            </a:r>
            <a:endParaRPr lang="en-US" sz="1600" b="1" i="0" u="none" strike="noStrike" kern="1200" cap="none" spc="0" normalizeH="0" baseline="0" noProof="0">
              <a:ln>
                <a:noFill/>
              </a:ln>
              <a:solidFill>
                <a:srgbClr val="004279"/>
              </a:solidFill>
              <a:effectLst/>
              <a:uLnTx/>
              <a:uFillTx/>
              <a:latin typeface="Arial"/>
              <a:cs typeface="Calibri"/>
            </a:endParaRPr>
          </a:p>
        </p:txBody>
      </p:sp>
      <p:sp>
        <p:nvSpPr>
          <p:cNvPr id="4" name="Rectangle 3">
            <a:extLst>
              <a:ext uri="{FF2B5EF4-FFF2-40B4-BE49-F238E27FC236}">
                <a16:creationId xmlns:a16="http://schemas.microsoft.com/office/drawing/2014/main" id="{E12D7454-0A8E-A8E2-0232-F78898C7F53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99730218-67B6-E89B-3BA7-FD181FD00856}"/>
              </a:ext>
            </a:extLst>
          </p:cNvPr>
          <p:cNvSpPr txBox="1"/>
          <p:nvPr/>
        </p:nvSpPr>
        <p:spPr>
          <a:xfrm>
            <a:off x="7138955" y="5210065"/>
            <a:ext cx="2198852"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Select “Add student.</a:t>
            </a:r>
            <a:r>
              <a:rPr lang="en-US" sz="1600" b="1">
                <a:solidFill>
                  <a:srgbClr val="004279"/>
                </a:solidFill>
                <a:latin typeface="Arial"/>
                <a:cs typeface="Calibri"/>
              </a:rPr>
              <a:t>”</a:t>
            </a:r>
            <a:endParaRPr lang="en-US" sz="1600" b="1" i="0" u="none" strike="noStrike" kern="1200" cap="none" spc="0" normalizeH="0" baseline="0" noProof="0">
              <a:ln>
                <a:noFill/>
              </a:ln>
              <a:solidFill>
                <a:srgbClr val="004279"/>
              </a:solidFill>
              <a:effectLst/>
              <a:uLnTx/>
              <a:uFillTx/>
              <a:latin typeface="Arial"/>
              <a:cs typeface="Calibri"/>
            </a:endParaRPr>
          </a:p>
        </p:txBody>
      </p:sp>
      <p:pic>
        <p:nvPicPr>
          <p:cNvPr id="8" name="Picture 7" descr="Image of Enrollment Manager Add student page. Highlight box around Add student button. ">
            <a:extLst>
              <a:ext uri="{FF2B5EF4-FFF2-40B4-BE49-F238E27FC236}">
                <a16:creationId xmlns:a16="http://schemas.microsoft.com/office/drawing/2014/main" id="{D40318FE-2008-F16A-D6F1-C748F05D2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875" y="4106319"/>
            <a:ext cx="2539573" cy="2391923"/>
          </a:xfrm>
          <a:prstGeom prst="rect">
            <a:avLst/>
          </a:prstGeom>
          <a:ln w="38100">
            <a:solidFill>
              <a:srgbClr val="FFFF00"/>
            </a:solidFill>
          </a:ln>
        </p:spPr>
      </p:pic>
      <p:sp>
        <p:nvSpPr>
          <p:cNvPr id="23" name="Rectangle: Rounded Corners 3" descr="Return to table of contents button.">
            <a:hlinkClick r:id="rId5" action="ppaction://hlinksldjump"/>
            <a:extLst>
              <a:ext uri="{FF2B5EF4-FFF2-40B4-BE49-F238E27FC236}">
                <a16:creationId xmlns:a16="http://schemas.microsoft.com/office/drawing/2014/main" id="{71B760B6-0706-40C7-BCC3-69D377BC8B88}"/>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2" name="Rectangle: Rounded Corners 3" descr="Return to start of OJT/APP button. ">
            <a:hlinkClick r:id="rId6" action="ppaction://hlinksldjump"/>
            <a:extLst>
              <a:ext uri="{FF2B5EF4-FFF2-40B4-BE49-F238E27FC236}">
                <a16:creationId xmlns:a16="http://schemas.microsoft.com/office/drawing/2014/main" id="{F5F103EE-9149-BC16-D136-EE27984FAA24}"/>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5"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cxnSp>
        <p:nvCxnSpPr>
          <p:cNvPr id="26" name="Straight Arrow Connector 25">
            <a:extLst>
              <a:ext uri="{FF2B5EF4-FFF2-40B4-BE49-F238E27FC236}">
                <a16:creationId xmlns:a16="http://schemas.microsoft.com/office/drawing/2014/main" id="{DB224E26-ED3F-7597-3107-5189147EFA96}"/>
              </a:ext>
              <a:ext uri="{C183D7F6-B498-43B3-948B-1728B52AA6E4}">
                <adec:decorative xmlns:adec="http://schemas.microsoft.com/office/drawing/2017/decorative" val="1"/>
              </a:ext>
            </a:extLst>
          </p:cNvPr>
          <p:cNvCxnSpPr>
            <a:cxnSpLocks/>
          </p:cNvCxnSpPr>
          <p:nvPr/>
        </p:nvCxnSpPr>
        <p:spPr>
          <a:xfrm flipV="1">
            <a:off x="6943888" y="4459179"/>
            <a:ext cx="914686" cy="76719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943D296-D41A-347A-EF1F-D6D9049D2B03}"/>
              </a:ext>
              <a:ext uri="{C183D7F6-B498-43B3-948B-1728B52AA6E4}">
                <adec:decorative xmlns:adec="http://schemas.microsoft.com/office/drawing/2017/decorative" val="1"/>
              </a:ext>
            </a:extLst>
          </p:cNvPr>
          <p:cNvCxnSpPr>
            <a:cxnSpLocks/>
            <a:endCxn id="9" idx="3"/>
          </p:cNvCxnSpPr>
          <p:nvPr/>
        </p:nvCxnSpPr>
        <p:spPr>
          <a:xfrm flipV="1">
            <a:off x="4586203" y="4106319"/>
            <a:ext cx="2716183" cy="101161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63F3D4-76B5-435C-842F-4033405BFBC9}"/>
              </a:ext>
              <a:ext uri="{C183D7F6-B498-43B3-948B-1728B52AA6E4}">
                <adec:decorative xmlns:adec="http://schemas.microsoft.com/office/drawing/2017/decorative" val="1"/>
              </a:ext>
            </a:extLst>
          </p:cNvPr>
          <p:cNvCxnSpPr>
            <a:cxnSpLocks/>
            <a:endCxn id="7" idx="2"/>
          </p:cNvCxnSpPr>
          <p:nvPr/>
        </p:nvCxnSpPr>
        <p:spPr>
          <a:xfrm>
            <a:off x="4537933" y="3083353"/>
            <a:ext cx="2710889" cy="8202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472504-68FA-68D1-FAA0-EEACCEDF60E0}"/>
              </a:ext>
              <a:ext uri="{C183D7F6-B498-43B3-948B-1728B52AA6E4}">
                <adec:decorative xmlns:adec="http://schemas.microsoft.com/office/drawing/2017/decorative" val="1"/>
              </a:ext>
            </a:extLst>
          </p:cNvPr>
          <p:cNvCxnSpPr>
            <a:cxnSpLocks/>
            <a:stCxn id="3" idx="3"/>
          </p:cNvCxnSpPr>
          <p:nvPr/>
        </p:nvCxnSpPr>
        <p:spPr>
          <a:xfrm>
            <a:off x="4549969" y="1314003"/>
            <a:ext cx="2984674" cy="123760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3A19673-0E66-E6F1-0503-5F2C2836D58F}"/>
              </a:ext>
              <a:ext uri="{C183D7F6-B498-43B3-948B-1728B52AA6E4}">
                <adec:decorative xmlns:adec="http://schemas.microsoft.com/office/drawing/2017/decorative" val="1"/>
              </a:ext>
            </a:extLst>
          </p:cNvPr>
          <p:cNvCxnSpPr>
            <a:cxnSpLocks/>
          </p:cNvCxnSpPr>
          <p:nvPr/>
        </p:nvCxnSpPr>
        <p:spPr>
          <a:xfrm>
            <a:off x="9291801" y="5621927"/>
            <a:ext cx="876048" cy="51858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5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AEF29BD-18B7-2ABE-2CA0-689E0146A062}"/>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of Creating a Student (continued 2)</a:t>
            </a:r>
            <a:r>
              <a:rPr lang="en-US" sz="2800">
                <a:latin typeface="Arial"/>
                <a:cs typeface="Calibri"/>
              </a:rPr>
              <a:t> </a:t>
            </a:r>
            <a:endParaRPr lang="en-US" sz="2800" b="1" i="0" u="none" strike="noStrike" kern="1200" cap="none" spc="0" normalizeH="0" baseline="0" noProof="0">
              <a:ln>
                <a:noFill/>
              </a:ln>
              <a:effectLst/>
              <a:uLnTx/>
              <a:uFillTx/>
              <a:latin typeface="Arial"/>
              <a:cs typeface="Calibri" panose="020F0502020204030204" pitchFamily="34" charset="0"/>
            </a:endParaRP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300907" y="743886"/>
            <a:ext cx="11658409" cy="376991"/>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defRPr/>
            </a:pPr>
            <a:r>
              <a:rPr kumimoji="0" lang="en-US" b="0" i="0" u="none" strike="noStrike" kern="1200" cap="none" spc="0" normalizeH="0" baseline="0" noProof="0">
                <a:ln>
                  <a:noFill/>
                </a:ln>
                <a:solidFill>
                  <a:srgbClr val="004279"/>
                </a:solidFill>
                <a:effectLst/>
                <a:uLnTx/>
                <a:uFillTx/>
                <a:latin typeface="Arial"/>
                <a:ea typeface="MS Mincho"/>
                <a:cs typeface="Calibri"/>
              </a:rPr>
              <a:t>The trainee’s information is now available in EM. From here, you will be able to add an enrollment.</a:t>
            </a:r>
            <a:r>
              <a:rPr lang="en-US">
                <a:solidFill>
                  <a:srgbClr val="004279"/>
                </a:solidFill>
                <a:latin typeface="Arial"/>
                <a:ea typeface="MS Mincho"/>
                <a:cs typeface="Calibri"/>
              </a:rPr>
              <a:t>  </a:t>
            </a:r>
            <a:endParaRPr lang="en-US" b="0" i="0" u="none" strike="noStrike" kern="1200" cap="none" spc="0" normalizeH="0" baseline="0" noProof="0">
              <a:ln>
                <a:noFill/>
              </a:ln>
              <a:solidFill>
                <a:srgbClr val="004279"/>
              </a:solidFill>
              <a:effectLst/>
              <a:uLnTx/>
              <a:uFillTx/>
              <a:latin typeface="Arial"/>
              <a:ea typeface="MS Mincho" panose="02020609040205080304" pitchFamily="49" charset="-128"/>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0"/>
              </a:spcAft>
              <a:buClrTx/>
              <a:buSzTx/>
              <a:buFont typeface="+mj-lt"/>
              <a:buAutoNum type="arabicPeriod" startAt="6"/>
              <a:tabLst/>
              <a:defRPr/>
            </a:pPr>
            <a:endParaRPr kumimoji="0" lang="en-US" sz="2400" b="0" i="0" u="none" strike="noStrike" kern="1200" cap="none" spc="0" normalizeH="0" baseline="0" noProof="0">
              <a:ln>
                <a:noFill/>
              </a:ln>
              <a:solidFill>
                <a:srgbClr val="004279"/>
              </a:solidFill>
              <a:effectLst/>
              <a:uLnTx/>
              <a:uFillTx/>
              <a:latin typeface="Calibri" panose="020F0502020204030204" pitchFamily="34" charset="0"/>
              <a:ea typeface="MS Mincho"/>
              <a:cs typeface="Calibri"/>
            </a:endParaRPr>
          </a:p>
          <a:p>
            <a:pPr marL="0" marR="0" lvl="0" indent="0" algn="l" defTabSz="2286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4279"/>
              </a:solidFill>
              <a:effectLst/>
              <a:uLnTx/>
              <a:uFillTx/>
              <a:latin typeface="Calibri" panose="020F0502020204030204" pitchFamily="34" charset="0"/>
              <a:ea typeface="+mn-ea"/>
              <a:cs typeface="Calibri" panose="020F0502020204030204" pitchFamily="34" charset="0"/>
            </a:endParaRPr>
          </a:p>
        </p:txBody>
      </p:sp>
      <p:pic>
        <p:nvPicPr>
          <p:cNvPr id="7" name="Picture 6" descr="Screenshot of a student profile. ">
            <a:extLst>
              <a:ext uri="{FF2B5EF4-FFF2-40B4-BE49-F238E27FC236}">
                <a16:creationId xmlns:a16="http://schemas.microsoft.com/office/drawing/2014/main" id="{2A21EA47-F72D-4995-9446-646B3A2897CC}"/>
              </a:ext>
            </a:extLst>
          </p:cNvPr>
          <p:cNvPicPr>
            <a:picLocks noChangeAspect="1"/>
          </p:cNvPicPr>
          <p:nvPr/>
        </p:nvPicPr>
        <p:blipFill>
          <a:blip r:embed="rId2"/>
          <a:stretch>
            <a:fillRect/>
          </a:stretch>
        </p:blipFill>
        <p:spPr>
          <a:xfrm>
            <a:off x="1958726" y="2028663"/>
            <a:ext cx="8274549" cy="2339056"/>
          </a:xfrm>
          <a:prstGeom prst="rect">
            <a:avLst/>
          </a:prstGeom>
          <a:ln>
            <a:solidFill>
              <a:srgbClr val="002060"/>
            </a:solidFill>
          </a:ln>
        </p:spPr>
      </p:pic>
      <p:sp>
        <p:nvSpPr>
          <p:cNvPr id="5" name="Rectangle: Rounded Corners 3" descr="Return to table of contents button.">
            <a:hlinkClick r:id="rId3" action="ppaction://hlinksldjump"/>
            <a:extLst>
              <a:ext uri="{FF2B5EF4-FFF2-40B4-BE49-F238E27FC236}">
                <a16:creationId xmlns:a16="http://schemas.microsoft.com/office/drawing/2014/main" id="{DE983513-0464-0A8B-532C-7282F62F1FA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2" name="Rectangle: Rounded Corners 3" descr="Return to start of OJT/APP button. ">
            <a:hlinkClick r:id="rId4" action="ppaction://hlinksldjump"/>
            <a:extLst>
              <a:ext uri="{FF2B5EF4-FFF2-40B4-BE49-F238E27FC236}">
                <a16:creationId xmlns:a16="http://schemas.microsoft.com/office/drawing/2014/main" id="{FD19B0D9-05FE-7A72-1F27-45536C77B660}"/>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
        <p:nvSpPr>
          <p:cNvPr id="3" name="Rectangle 2">
            <a:extLst>
              <a:ext uri="{FF2B5EF4-FFF2-40B4-BE49-F238E27FC236}">
                <a16:creationId xmlns:a16="http://schemas.microsoft.com/office/drawing/2014/main" id="{87BCF7F6-BB2F-5352-6C25-8475A60BA67D}"/>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19355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C7961-AF6D-DAEE-09C4-ED22C797D34A}"/>
              </a:ext>
            </a:extLst>
          </p:cNvPr>
          <p:cNvSpPr txBox="1">
            <a:spLocks noGrp="1"/>
          </p:cNvSpPr>
          <p:nvPr>
            <p:ph type="title" idx="4294967295"/>
          </p:nvPr>
        </p:nvSpPr>
        <p:spPr>
          <a:xfrm>
            <a:off x="1767840" y="2015925"/>
            <a:ext cx="8656320" cy="28261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all" spc="75" normalizeH="0" baseline="0" noProof="0">
                <a:ln>
                  <a:noFill/>
                </a:ln>
                <a:effectLst/>
                <a:uLnTx/>
                <a:uFillTx/>
                <a:latin typeface="Arial"/>
                <a:cs typeface="Calibri"/>
              </a:rPr>
              <a:t>OJT/APP</a:t>
            </a:r>
            <a:endParaRPr lang="en-US" sz="4000" b="1" i="0" u="none" strike="noStrike" kern="1200" cap="none" spc="0" normalizeH="0" baseline="0" noProof="0">
              <a:ln>
                <a:noFill/>
              </a:ln>
              <a:effectLst/>
              <a:uLnTx/>
              <a:uFillTx/>
              <a:latin typeface="Arial"/>
              <a:cs typeface="Calibri"/>
            </a:endParaRP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none" spc="0" normalizeH="0" baseline="0" noProof="0">
                <a:ln>
                  <a:noFill/>
                </a:ln>
                <a:effectLst/>
                <a:uLnTx/>
                <a:uFillTx/>
                <a:latin typeface="Arial"/>
                <a:cs typeface="Calibri"/>
              </a:rPr>
              <a:t>VA Form 22-1999 Side B –</a:t>
            </a:r>
            <a:endParaRPr lang="en-US" sz="4000" b="1" i="0" u="none" strike="noStrike" kern="1200" cap="none" spc="0" normalizeH="0" baseline="0" noProof="0">
              <a:ln>
                <a:noFill/>
              </a:ln>
              <a:effectLst/>
              <a:uLnTx/>
              <a:uFillTx/>
              <a:latin typeface="Arial"/>
              <a:cs typeface="Calibri"/>
            </a:endParaRP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none" spc="0" normalizeH="0" baseline="0" noProof="0">
                <a:ln>
                  <a:noFill/>
                </a:ln>
                <a:effectLst/>
                <a:uLnTx/>
                <a:uFillTx/>
                <a:latin typeface="Arial"/>
                <a:cs typeface="Calibri"/>
              </a:rPr>
              <a:t>VA Enrollment Certification</a:t>
            </a:r>
            <a:endParaRPr lang="en-US" sz="4000" b="1" i="0" u="none" strike="noStrike" kern="1200" cap="none" spc="0" normalizeH="0" baseline="0" noProof="0">
              <a:ln>
                <a:noFill/>
              </a:ln>
              <a:effectLst/>
              <a:uLnTx/>
              <a:uFillTx/>
              <a:latin typeface="Arial"/>
              <a:cs typeface="Calibri"/>
            </a:endParaRPr>
          </a:p>
          <a:p>
            <a:pPr>
              <a:spcAft>
                <a:spcPts val="600"/>
              </a:spcAft>
              <a:defRPr/>
            </a:pPr>
            <a:r>
              <a:rPr lang="en-US" sz="4000">
                <a:latin typeface="Arial"/>
                <a:cs typeface="Calibri"/>
              </a:rPr>
              <a:t> </a:t>
            </a:r>
            <a:r>
              <a:rPr kumimoji="0" lang="en-US" sz="4000" b="1" i="0" u="none" strike="noStrike" kern="1200" cap="none" spc="0" normalizeH="0" baseline="0" noProof="0">
                <a:ln>
                  <a:noFill/>
                </a:ln>
                <a:effectLst/>
                <a:uLnTx/>
                <a:uFillTx/>
                <a:latin typeface="Arial"/>
                <a:cs typeface="Calibri"/>
              </a:rPr>
              <a:t>Submitting an Enrollment</a:t>
            </a:r>
            <a:r>
              <a:rPr lang="en-US" sz="4000">
                <a:latin typeface="Arial"/>
                <a:cs typeface="Calibri"/>
              </a:rPr>
              <a:t> </a:t>
            </a:r>
            <a:endParaRPr lang="en-US" sz="4000" b="1" i="0" u="none" strike="noStrike" kern="1200" cap="none" spc="0" normalizeH="0" baseline="0" noProof="0">
              <a:ln>
                <a:noFill/>
              </a:ln>
              <a:effectLst/>
              <a:uLnTx/>
              <a:uFillTx/>
              <a:latin typeface="Arial"/>
              <a:cs typeface="Calibri" panose="020F0502020204030204" pitchFamily="34" charset="0"/>
            </a:endParaRPr>
          </a:p>
        </p:txBody>
      </p:sp>
      <p:sp>
        <p:nvSpPr>
          <p:cNvPr id="4" name="Rectangle: Rounded Corners 3" descr="Return to table of contents button.">
            <a:hlinkClick r:id="rId2" action="ppaction://hlinksldjump"/>
            <a:extLst>
              <a:ext uri="{FF2B5EF4-FFF2-40B4-BE49-F238E27FC236}">
                <a16:creationId xmlns:a16="http://schemas.microsoft.com/office/drawing/2014/main" id="{CF377E12-CAC0-1474-CF25-6106A0202286}"/>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Rounded Corners 3" descr="Return to start of OJT/APP button. ">
            <a:hlinkClick r:id="rId3" action="ppaction://hlinksldjump"/>
            <a:extLst>
              <a:ext uri="{FF2B5EF4-FFF2-40B4-BE49-F238E27FC236}">
                <a16:creationId xmlns:a16="http://schemas.microsoft.com/office/drawing/2014/main" id="{64604B87-A972-A5FD-0E96-42E4144A55BB}"/>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bg1"/>
              </a:solidFill>
            </a:endParaRPr>
          </a:p>
        </p:txBody>
      </p:sp>
      <p:cxnSp>
        <p:nvCxnSpPr>
          <p:cNvPr id="2" name="Straight Connector 1">
            <a:extLst>
              <a:ext uri="{FF2B5EF4-FFF2-40B4-BE49-F238E27FC236}">
                <a16:creationId xmlns:a16="http://schemas.microsoft.com/office/drawing/2014/main" id="{BCAC5D32-A71E-F747-8B52-D3AA3B0951BA}"/>
              </a:ext>
              <a:ext uri="{C183D7F6-B498-43B3-948B-1728B52AA6E4}">
                <adec:decorative xmlns:adec="http://schemas.microsoft.com/office/drawing/2017/decorative" val="1"/>
              </a:ext>
            </a:extLst>
          </p:cNvPr>
          <p:cNvCxnSpPr/>
          <p:nvPr/>
        </p:nvCxnSpPr>
        <p:spPr>
          <a:xfrm>
            <a:off x="3163528" y="4436911"/>
            <a:ext cx="58521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71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0681"/>
            <a:ext cx="9865000" cy="36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OJT/APP: VA Form 22-1999 Side B vs EM Functionality</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01789"/>
            <a:ext cx="11521439" cy="1234354"/>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VA Form 22-1999 Side B and how the task is completed in EM. Each numbered task aligns with the numbered items in the pages that follow.</a:t>
            </a:r>
            <a:r>
              <a:rPr kumimoji="0" lang="en-US" b="1" i="0" u="none" strike="noStrike" kern="1200" cap="none" spc="0" normalizeH="0" baseline="0" noProof="0">
                <a:ln>
                  <a:noFill/>
                </a:ln>
                <a:solidFill>
                  <a:srgbClr val="002060"/>
                </a:solidFill>
                <a:effectLst/>
                <a:uLnTx/>
                <a:uFillTx/>
                <a:latin typeface="Arial"/>
                <a:cs typeface="Calibri"/>
              </a:rPr>
              <a:t> Note: Regardless of training type, you must submit an enrollment before you can add </a:t>
            </a:r>
            <a:r>
              <a:rPr lang="en-US" b="1">
                <a:solidFill>
                  <a:srgbClr val="002060"/>
                </a:solidFill>
                <a:latin typeface="Arial"/>
                <a:cs typeface="Calibri"/>
              </a:rPr>
              <a:t>monthly hours.</a:t>
            </a:r>
            <a:endParaRPr kumimoji="0" lang="en-US" b="1" i="0" u="none" strike="noStrike" kern="1200" cap="none" spc="0" normalizeH="0" baseline="0" noProof="0">
              <a:ln>
                <a:noFill/>
              </a:ln>
              <a:solidFill>
                <a:srgbClr val="002060"/>
              </a:solidFill>
              <a:effectLst/>
              <a:uLnTx/>
              <a:uFillTx/>
              <a:latin typeface="Arial"/>
              <a:cs typeface="Calibri"/>
            </a:endParaRPr>
          </a:p>
        </p:txBody>
      </p:sp>
      <p:graphicFrame>
        <p:nvGraphicFramePr>
          <p:cNvPr id="8" name="Table 12">
            <a:extLst>
              <a:ext uri="{FF2B5EF4-FFF2-40B4-BE49-F238E27FC236}">
                <a16:creationId xmlns:a16="http://schemas.microsoft.com/office/drawing/2014/main" id="{26A7DE1A-AABF-42BA-8F72-EE3975980CF5}"/>
              </a:ext>
            </a:extLst>
          </p:cNvPr>
          <p:cNvGraphicFramePr>
            <a:graphicFrameLocks noGrp="1"/>
          </p:cNvGraphicFramePr>
          <p:nvPr>
            <p:extLst>
              <p:ext uri="{D42A27DB-BD31-4B8C-83A1-F6EECF244321}">
                <p14:modId xmlns:p14="http://schemas.microsoft.com/office/powerpoint/2010/main" val="2781532048"/>
              </p:ext>
            </p:extLst>
          </p:nvPr>
        </p:nvGraphicFramePr>
        <p:xfrm>
          <a:off x="250257" y="1649554"/>
          <a:ext cx="11691485" cy="4659296"/>
        </p:xfrm>
        <a:graphic>
          <a:graphicData uri="http://schemas.openxmlformats.org/drawingml/2006/table">
            <a:tbl>
              <a:tblPr firstRow="1" bandRow="1">
                <a:tableStyleId>{5C22544A-7EE6-4342-B048-85BDC9FD1C3A}</a:tableStyleId>
              </a:tblPr>
              <a:tblGrid>
                <a:gridCol w="693988">
                  <a:extLst>
                    <a:ext uri="{9D8B030D-6E8A-4147-A177-3AD203B41FA5}">
                      <a16:colId xmlns:a16="http://schemas.microsoft.com/office/drawing/2014/main" val="1838318737"/>
                    </a:ext>
                  </a:extLst>
                </a:gridCol>
                <a:gridCol w="2271412">
                  <a:extLst>
                    <a:ext uri="{9D8B030D-6E8A-4147-A177-3AD203B41FA5}">
                      <a16:colId xmlns:a16="http://schemas.microsoft.com/office/drawing/2014/main" val="2694484242"/>
                    </a:ext>
                  </a:extLst>
                </a:gridCol>
                <a:gridCol w="3777278">
                  <a:extLst>
                    <a:ext uri="{9D8B030D-6E8A-4147-A177-3AD203B41FA5}">
                      <a16:colId xmlns:a16="http://schemas.microsoft.com/office/drawing/2014/main" val="2888116487"/>
                    </a:ext>
                  </a:extLst>
                </a:gridCol>
                <a:gridCol w="4948807">
                  <a:extLst>
                    <a:ext uri="{9D8B030D-6E8A-4147-A177-3AD203B41FA5}">
                      <a16:colId xmlns:a16="http://schemas.microsoft.com/office/drawing/2014/main" val="134663572"/>
                    </a:ext>
                  </a:extLst>
                </a:gridCol>
              </a:tblGrid>
              <a:tr h="316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Calibri"/>
                          <a:cs typeface="Calibri"/>
                        </a:rPr>
                        <a:t>#</a:t>
                      </a:r>
                      <a:endParaRPr lang="en-US" sz="1600" b="1" kern="1200">
                        <a:solidFill>
                          <a:schemeClr val="bg1"/>
                        </a:solidFill>
                        <a:latin typeface="Calibri"/>
                        <a:ea typeface="+mn-ea"/>
                        <a:cs typeface="Calibri"/>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cs typeface="Calibri"/>
                        </a:rPr>
                        <a:t>Task</a:t>
                      </a:r>
                      <a:endParaRPr lang="en-US" sz="1600" b="1" kern="1200">
                        <a:solidFill>
                          <a:schemeClr val="bg1"/>
                        </a:solidFill>
                        <a:latin typeface="Arial"/>
                        <a:ea typeface="+mn-ea"/>
                        <a:cs typeface="Calibri"/>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cs typeface="Calibri"/>
                        </a:rPr>
                        <a:t>VA Form 22-1999 Side B</a:t>
                      </a:r>
                      <a:endParaRPr lang="en-US" sz="1600" b="1" kern="1200">
                        <a:solidFill>
                          <a:schemeClr val="bg1"/>
                        </a:solidFill>
                        <a:latin typeface="Arial"/>
                        <a:ea typeface="+mn-ea"/>
                        <a:cs typeface="Calibri"/>
                      </a:endParaRPr>
                    </a:p>
                  </a:txBody>
                  <a:tcPr anchor="ctr">
                    <a:solidFill>
                      <a:schemeClr val="accent2"/>
                    </a:solidFill>
                  </a:tcPr>
                </a:tc>
                <a:tc>
                  <a:txBody>
                    <a:bodyPr/>
                    <a:lstStyle/>
                    <a:p>
                      <a:pPr algn="ctr"/>
                      <a:r>
                        <a:rPr lang="en-US" sz="1600">
                          <a:solidFill>
                            <a:schemeClr val="bg1"/>
                          </a:solidFill>
                          <a:latin typeface="Arial"/>
                          <a:cs typeface="Calibri"/>
                        </a:rPr>
                        <a:t>EM – OJT/APP</a:t>
                      </a:r>
                    </a:p>
                  </a:txBody>
                  <a:tcPr anchor="ctr">
                    <a:solidFill>
                      <a:schemeClr val="accent2"/>
                    </a:solidFill>
                  </a:tcPr>
                </a:tc>
                <a:extLst>
                  <a:ext uri="{0D108BD9-81ED-4DB2-BD59-A6C34878D82A}">
                    <a16:rowId xmlns:a16="http://schemas.microsoft.com/office/drawing/2014/main" val="1574270989"/>
                  </a:ext>
                </a:extLst>
              </a:tr>
              <a:tr h="777282">
                <a:tc>
                  <a:txBody>
                    <a:bodyPr/>
                    <a:lstStyle/>
                    <a:p>
                      <a:pPr algn="ctr"/>
                      <a:r>
                        <a:rPr lang="en-US" sz="1200" b="1">
                          <a:latin typeface="Calibri"/>
                          <a:cs typeface="Calibri"/>
                        </a:rPr>
                        <a:t>1</a:t>
                      </a:r>
                    </a:p>
                  </a:txBody>
                  <a:tcPr anchor="ctr"/>
                </a:tc>
                <a:tc>
                  <a:txBody>
                    <a:bodyPr/>
                    <a:lstStyle/>
                    <a:p>
                      <a:pPr algn="ctr"/>
                      <a:r>
                        <a:rPr lang="en-US" sz="1200" b="1">
                          <a:solidFill>
                            <a:srgbClr val="002060"/>
                          </a:solidFill>
                          <a:latin typeface="Arial"/>
                          <a:cs typeface="Calibri"/>
                        </a:rPr>
                        <a:t>Student Information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Certifying Officials wrote a trainee's name and current address on the form.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002060"/>
                          </a:solidFill>
                          <a:effectLst/>
                          <a:uLnTx/>
                          <a:uFillTx/>
                          <a:latin typeface="Arial"/>
                          <a:cs typeface="Calibri"/>
                        </a:rPr>
                        <a:t>Located at the top of the screen, EM displays the trainee’s name after a trainee is created and/or searched and the user navigates to that profile. The trainee's address </a:t>
                      </a:r>
                      <a:r>
                        <a:rPr lang="en-US" sz="1200" b="0">
                          <a:solidFill>
                            <a:srgbClr val="002060"/>
                          </a:solidFill>
                          <a:latin typeface="Arial"/>
                          <a:cs typeface="Calibri"/>
                        </a:rPr>
                        <a:t>is located</a:t>
                      </a:r>
                      <a:r>
                        <a:rPr kumimoji="0" lang="en-US" sz="1200" b="0" u="none" strike="noStrike" kern="1200" cap="none" spc="0" normalizeH="0" baseline="0" noProof="0">
                          <a:ln>
                            <a:noFill/>
                          </a:ln>
                          <a:solidFill>
                            <a:srgbClr val="002060"/>
                          </a:solidFill>
                          <a:effectLst/>
                          <a:uLnTx/>
                          <a:uFillTx/>
                          <a:latin typeface="Arial"/>
                          <a:cs typeface="Calibri"/>
                        </a:rPr>
                        <a:t> on the right-hand bottom side of the screen.</a:t>
                      </a:r>
                      <a:endParaRPr kumimoji="0" lang="en-US" sz="1200" b="0" i="0" u="none" strike="noStrike" kern="1200" cap="none" spc="0" normalizeH="0" baseline="0" noProof="0">
                        <a:ln>
                          <a:noFill/>
                        </a:ln>
                        <a:solidFill>
                          <a:srgbClr val="002060"/>
                        </a:solidFill>
                        <a:effectLst/>
                        <a:uLnTx/>
                        <a:uFillTx/>
                        <a:latin typeface="Arial"/>
                        <a:ea typeface="+mn-ea"/>
                        <a:cs typeface="Calibri"/>
                      </a:endParaRPr>
                    </a:p>
                  </a:txBody>
                  <a:tcPr anchor="ctr"/>
                </a:tc>
                <a:extLst>
                  <a:ext uri="{0D108BD9-81ED-4DB2-BD59-A6C34878D82A}">
                    <a16:rowId xmlns:a16="http://schemas.microsoft.com/office/drawing/2014/main" val="3926139309"/>
                  </a:ext>
                </a:extLst>
              </a:tr>
              <a:tr h="431823">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Begin and End Date for the Training Program</a:t>
                      </a:r>
                    </a:p>
                  </a:txBody>
                  <a:tcPr anchor="ctr">
                    <a:solidFill>
                      <a:schemeClr val="bg1">
                        <a:lumMod val="95000"/>
                      </a:schemeClr>
                    </a:solidFill>
                  </a:tcPr>
                </a:tc>
                <a:tc>
                  <a:txBody>
                    <a:bodyPr/>
                    <a:lstStyle/>
                    <a:p>
                      <a:r>
                        <a:rPr lang="en-US" sz="1200">
                          <a:solidFill>
                            <a:srgbClr val="002060"/>
                          </a:solidFill>
                          <a:latin typeface="Arial"/>
                          <a:cs typeface="Calibri"/>
                        </a:rPr>
                        <a:t>Certifying Officials </a:t>
                      </a:r>
                      <a:r>
                        <a:rPr lang="en-US" sz="1200">
                          <a:solidFill>
                            <a:srgbClr val="002060"/>
                          </a:solidFill>
                          <a:effectLst/>
                          <a:latin typeface="Arial"/>
                          <a:cs typeface="Calibri"/>
                        </a:rPr>
                        <a:t>wrote the begin and end date for trainee's training program.</a:t>
                      </a:r>
                      <a:endParaRPr lang="en-US" sz="1200">
                        <a:solidFill>
                          <a:srgbClr val="002060"/>
                        </a:solidFill>
                        <a:latin typeface="Arial"/>
                        <a:cs typeface="Calibri"/>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Certifying Officials select the calendar icon to select the appropriate begin and end dates for trainee’s programs.</a:t>
                      </a:r>
                    </a:p>
                  </a:txBody>
                  <a:tcPr anchor="ctr">
                    <a:solidFill>
                      <a:schemeClr val="bg1">
                        <a:lumMod val="95000"/>
                      </a:schemeClr>
                    </a:solidFill>
                  </a:tcPr>
                </a:tc>
                <a:extLst>
                  <a:ext uri="{0D108BD9-81ED-4DB2-BD59-A6C34878D82A}">
                    <a16:rowId xmlns:a16="http://schemas.microsoft.com/office/drawing/2014/main" val="1335723679"/>
                  </a:ext>
                </a:extLst>
              </a:tr>
              <a:tr h="470368">
                <a:tc>
                  <a:txBody>
                    <a:bodyPr/>
                    <a:lstStyle/>
                    <a:p>
                      <a:pPr algn="ctr"/>
                      <a:r>
                        <a:rPr lang="en-US" sz="1200" b="1">
                          <a:latin typeface="Calibri"/>
                          <a:cs typeface="Calibri"/>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Trainee’s </a:t>
                      </a:r>
                      <a:r>
                        <a:rPr lang="en-US" sz="1200" b="1" i="0" u="none" strike="noStrike" kern="1200">
                          <a:solidFill>
                            <a:srgbClr val="002060"/>
                          </a:solidFill>
                          <a:effectLst/>
                          <a:latin typeface="Arial"/>
                          <a:cs typeface="Calibri"/>
                        </a:rPr>
                        <a:t>Work Hours per Week</a:t>
                      </a:r>
                      <a:endParaRPr lang="en-US" sz="1200" b="0" i="0" u="none" strike="noStrike">
                        <a:solidFill>
                          <a:srgbClr val="002060"/>
                        </a:solidFill>
                        <a:effectLst/>
                        <a:latin typeface="Arial"/>
                        <a:cs typeface="Calibri"/>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Certifying Officials wrote the number of hours in training program per week. </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rgbClr val="002060"/>
                          </a:solidFill>
                          <a:latin typeface="Arial"/>
                          <a:cs typeface="Calibri"/>
                        </a:rPr>
                        <a:t>Certifying Officials </a:t>
                      </a:r>
                      <a:r>
                        <a:rPr lang="en-US" sz="1200">
                          <a:solidFill>
                            <a:srgbClr val="002060"/>
                          </a:solidFill>
                          <a:latin typeface="Arial"/>
                          <a:cs typeface="Calibri"/>
                        </a:rPr>
                        <a:t>type the number of hours in training program per week. </a:t>
                      </a:r>
                    </a:p>
                  </a:txBody>
                  <a:tcPr anchor="ctr"/>
                </a:tc>
                <a:extLst>
                  <a:ext uri="{0D108BD9-81ED-4DB2-BD59-A6C34878D82A}">
                    <a16:rowId xmlns:a16="http://schemas.microsoft.com/office/drawing/2014/main" val="1467988917"/>
                  </a:ext>
                </a:extLst>
              </a:tr>
              <a:tr h="470368">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Standard Working Hours per Week </a:t>
                      </a:r>
                    </a:p>
                  </a:txBody>
                  <a:tcPr anchor="ctr">
                    <a:solidFill>
                      <a:schemeClr val="bg1">
                        <a:lumMod val="95000"/>
                      </a:schemeClr>
                    </a:solidFill>
                  </a:tcPr>
                </a:tc>
                <a:tc>
                  <a:txBody>
                    <a:bodyPr/>
                    <a:lstStyle/>
                    <a:p>
                      <a:r>
                        <a:rPr lang="en-US" sz="1200">
                          <a:solidFill>
                            <a:srgbClr val="002060"/>
                          </a:solidFill>
                          <a:latin typeface="Arial"/>
                          <a:cs typeface="Calibri"/>
                        </a:rPr>
                        <a:t>Certifying Officials wrote the standard work hours per week.</a:t>
                      </a:r>
                    </a:p>
                  </a:txBody>
                  <a:tcPr anchor="ctr">
                    <a:solidFill>
                      <a:schemeClr val="bg1">
                        <a:lumMod val="95000"/>
                      </a:schemeClr>
                    </a:solidFill>
                  </a:tcPr>
                </a:tc>
                <a:tc>
                  <a:txBody>
                    <a:bodyPr/>
                    <a:lstStyle/>
                    <a:p>
                      <a:r>
                        <a:rPr lang="en-US" sz="1200" b="0">
                          <a:solidFill>
                            <a:srgbClr val="002060"/>
                          </a:solidFill>
                          <a:latin typeface="Arial"/>
                          <a:cs typeface="Calibri"/>
                        </a:rPr>
                        <a:t>Certifying Officials type the standard work hours per week.</a:t>
                      </a:r>
                    </a:p>
                  </a:txBody>
                  <a:tcPr anchor="ctr">
                    <a:solidFill>
                      <a:schemeClr val="bg1">
                        <a:lumMod val="95000"/>
                      </a:schemeClr>
                    </a:solidFill>
                  </a:tcPr>
                </a:tc>
                <a:extLst>
                  <a:ext uri="{0D108BD9-81ED-4DB2-BD59-A6C34878D82A}">
                    <a16:rowId xmlns:a16="http://schemas.microsoft.com/office/drawing/2014/main" val="1704397555"/>
                  </a:ext>
                </a:extLst>
              </a:tr>
              <a:tr h="604553">
                <a:tc>
                  <a:txBody>
                    <a:bodyPr/>
                    <a:lstStyle/>
                    <a:p>
                      <a:pPr algn="ctr"/>
                      <a:r>
                        <a:rPr lang="en-US" sz="1200" b="1">
                          <a:latin typeface="Calibri"/>
                          <a:cs typeface="Calibri"/>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02060"/>
                          </a:solidFill>
                          <a:effectLst/>
                          <a:latin typeface="Arial"/>
                          <a:cs typeface="Calibri"/>
                        </a:rPr>
                        <a:t>Hours Credited for Previous Training</a:t>
                      </a:r>
                      <a:endParaRPr lang="en-US" sz="1200" b="0" i="0" u="none" strike="noStrike">
                        <a:solidFill>
                          <a:srgbClr val="002060"/>
                        </a:solidFill>
                        <a:effectLst/>
                        <a:latin typeface="Arial"/>
                        <a:cs typeface="Calibri"/>
                      </a:endParaRPr>
                    </a:p>
                  </a:txBody>
                  <a:tcPr anchor="ctr"/>
                </a:tc>
                <a:tc>
                  <a:txBody>
                    <a:bodyPr/>
                    <a:lstStyle/>
                    <a:p>
                      <a:r>
                        <a:rPr lang="en-US" sz="1200">
                          <a:solidFill>
                            <a:srgbClr val="002060"/>
                          </a:solidFill>
                          <a:latin typeface="Arial"/>
                          <a:cs typeface="Calibri"/>
                        </a:rPr>
                        <a:t>Certifying Officials </a:t>
                      </a:r>
                      <a:r>
                        <a:rPr lang="en-US" sz="1200" kern="1200">
                          <a:solidFill>
                            <a:srgbClr val="002060"/>
                          </a:solidFill>
                          <a:effectLst/>
                          <a:latin typeface="Arial"/>
                          <a:ea typeface="+mn-ea"/>
                          <a:cs typeface="Calibri"/>
                        </a:rPr>
                        <a:t>provided credit to trainee by writing in the number of hours of previous training applied to their current training program.</a:t>
                      </a:r>
                      <a:endParaRPr lang="en-US" sz="1200">
                        <a:solidFill>
                          <a:srgbClr val="002060"/>
                        </a:solidFill>
                        <a:latin typeface="Arial"/>
                        <a:cs typeface="Calibri"/>
                      </a:endParaRPr>
                    </a:p>
                  </a:txBody>
                  <a:tcPr anchor="ctr"/>
                </a:tc>
                <a:tc>
                  <a:txBody>
                    <a:bodyPr/>
                    <a:lstStyle/>
                    <a:p>
                      <a:r>
                        <a:rPr lang="en-US" sz="1200" b="0">
                          <a:solidFill>
                            <a:srgbClr val="002060"/>
                          </a:solidFill>
                          <a:latin typeface="Arial"/>
                          <a:cs typeface="Calibri"/>
                        </a:rPr>
                        <a:t>Certifying Officials select the dropdown menu to select whether the trainee had prior training time. If so, then more fields will populate. </a:t>
                      </a:r>
                    </a:p>
                  </a:txBody>
                  <a:tcPr anchor="ctr"/>
                </a:tc>
                <a:extLst>
                  <a:ext uri="{0D108BD9-81ED-4DB2-BD59-A6C34878D82A}">
                    <a16:rowId xmlns:a16="http://schemas.microsoft.com/office/drawing/2014/main" val="607351440"/>
                  </a:ext>
                </a:extLst>
              </a:tr>
              <a:tr h="950012">
                <a:tc>
                  <a:txBody>
                    <a:bodyPr/>
                    <a:lstStyle/>
                    <a:p>
                      <a:pPr algn="ctr"/>
                      <a:r>
                        <a:rPr lang="en-US" sz="1200" b="1">
                          <a:latin typeface="Calibri"/>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Certifying Officials </a:t>
                      </a:r>
                      <a:r>
                        <a:rPr lang="en-US" sz="1200" b="0">
                          <a:solidFill>
                            <a:srgbClr val="002060"/>
                          </a:solidFill>
                          <a:latin typeface="Arial"/>
                          <a:cs typeface="Calibri"/>
                        </a:rPr>
                        <a:t>wrote remarks concerning a trainee.</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Certifying Officials can choose to add a VBA remark or Custom Remark if needed.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Certifying Officials </a:t>
                      </a:r>
                      <a:r>
                        <a:rPr lang="en-US" sz="1200" kern="1200">
                          <a:solidFill>
                            <a:srgbClr val="002060"/>
                          </a:solidFill>
                          <a:effectLst/>
                          <a:latin typeface="Arial"/>
                          <a:ea typeface="+mn-ea"/>
                          <a:cs typeface="Calibri"/>
                        </a:rPr>
                        <a:t>should use the "Notes" section to capture trainee and school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4207186992"/>
                  </a:ext>
                </a:extLst>
              </a:tr>
              <a:tr h="431823">
                <a:tc>
                  <a:txBody>
                    <a:bodyPr/>
                    <a:lstStyle/>
                    <a:p>
                      <a:pPr algn="ctr"/>
                      <a:r>
                        <a:rPr lang="en-US" sz="1200" b="1">
                          <a:latin typeface="Calibri"/>
                          <a:cs typeface="Calibri"/>
                        </a:rPr>
                        <a:t>7</a:t>
                      </a:r>
                    </a:p>
                  </a:txBody>
                  <a:tcPr anchor="ctr"/>
                </a:tc>
                <a:tc>
                  <a:txBody>
                    <a:bodyPr/>
                    <a:lstStyle/>
                    <a:p>
                      <a:pPr algn="ctr"/>
                      <a:r>
                        <a:rPr lang="en-US" sz="1200" b="1">
                          <a:solidFill>
                            <a:srgbClr val="002060"/>
                          </a:solidFill>
                          <a:latin typeface="Arial"/>
                          <a:cs typeface="Calibri"/>
                        </a:rPr>
                        <a:t>SCO Certification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Certifying Officials </a:t>
                      </a:r>
                      <a:r>
                        <a:rPr lang="en-US" sz="1200" b="0">
                          <a:solidFill>
                            <a:srgbClr val="002060"/>
                          </a:solidFill>
                          <a:latin typeface="Arial"/>
                          <a:cs typeface="Calibri"/>
                        </a:rPr>
                        <a:t>certified enrollment by signing and then submitting the completed form to VA. </a:t>
                      </a:r>
                    </a:p>
                  </a:txBody>
                  <a:tcPr anchor="ctr"/>
                </a:tc>
                <a:tc>
                  <a:txBody>
                    <a:bodyPr/>
                    <a:lstStyle/>
                    <a:p>
                      <a:r>
                        <a:rPr lang="en-US" sz="1200" b="0">
                          <a:solidFill>
                            <a:srgbClr val="002060"/>
                          </a:solidFill>
                          <a:latin typeface="Arial"/>
                          <a:cs typeface="Calibri"/>
                        </a:rPr>
                        <a:t>Certifying Officials select the “Submit enrollment” button to submit the enrollment or select the “Save as draft” button.</a:t>
                      </a:r>
                    </a:p>
                  </a:txBody>
                  <a:tcPr anchor="ctr"/>
                </a:tc>
                <a:extLst>
                  <a:ext uri="{0D108BD9-81ED-4DB2-BD59-A6C34878D82A}">
                    <a16:rowId xmlns:a16="http://schemas.microsoft.com/office/drawing/2014/main" val="56561898"/>
                  </a:ext>
                </a:extLst>
              </a:tr>
            </a:tbl>
          </a:graphicData>
        </a:graphic>
      </p:graphicFrame>
      <p:sp>
        <p:nvSpPr>
          <p:cNvPr id="4" name="Rectangle: Rounded Corners 3" descr="Return to table of contents button.">
            <a:hlinkClick r:id="rId2" action="ppaction://hlinksldjump"/>
            <a:extLst>
              <a:ext uri="{FF2B5EF4-FFF2-40B4-BE49-F238E27FC236}">
                <a16:creationId xmlns:a16="http://schemas.microsoft.com/office/drawing/2014/main" id="{0154F997-543C-707E-C8EC-FA5AAEB2B40D}"/>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Rounded Corners 3" descr="Return to start of OJT/APP button. ">
            <a:hlinkClick r:id="rId3" action="ppaction://hlinksldjump"/>
            <a:extLst>
              <a:ext uri="{FF2B5EF4-FFF2-40B4-BE49-F238E27FC236}">
                <a16:creationId xmlns:a16="http://schemas.microsoft.com/office/drawing/2014/main" id="{5C3D78E6-615F-EB5C-77B2-B03012D033DB}"/>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
        <p:nvSpPr>
          <p:cNvPr id="3" name="Rectangle 2">
            <a:extLst>
              <a:ext uri="{FF2B5EF4-FFF2-40B4-BE49-F238E27FC236}">
                <a16:creationId xmlns:a16="http://schemas.microsoft.com/office/drawing/2014/main" id="{E06CAED1-E104-8EE7-E1DE-629F40119A4B}"/>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869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197C33-E7B3-8C14-B084-21A88A746199}"/>
              </a:ext>
            </a:extLst>
          </p:cNvPr>
          <p:cNvSpPr>
            <a:spLocks noGrp="1"/>
          </p:cNvSpPr>
          <p:nvPr>
            <p:ph type="title"/>
          </p:nvPr>
        </p:nvSpPr>
        <p:spPr>
          <a:xfrm>
            <a:off x="292223" y="163212"/>
            <a:ext cx="11430000" cy="511092"/>
          </a:xfrm>
        </p:spPr>
        <p:txBody>
          <a:bodyPr/>
          <a:lstStyle/>
          <a:p>
            <a:r>
              <a:rPr lang="en-US" sz="2800" dirty="0">
                <a:solidFill>
                  <a:srgbClr val="002060"/>
                </a:solidFill>
                <a:latin typeface="Arial"/>
                <a:cs typeface="Calibri"/>
              </a:rPr>
              <a:t>EM Terminology cont. </a:t>
            </a:r>
            <a:endParaRPr lang="en-US" sz="2800" dirty="0">
              <a:solidFill>
                <a:srgbClr val="002060"/>
              </a:solidFill>
              <a:latin typeface="Arial"/>
            </a:endParaRPr>
          </a:p>
        </p:txBody>
      </p:sp>
      <p:graphicFrame>
        <p:nvGraphicFramePr>
          <p:cNvPr id="2" name="Table 2">
            <a:extLst>
              <a:ext uri="{FF2B5EF4-FFF2-40B4-BE49-F238E27FC236}">
                <a16:creationId xmlns:a16="http://schemas.microsoft.com/office/drawing/2014/main" id="{98B0DACE-C296-A7E2-BDB6-C24DC6282C8A}"/>
              </a:ext>
            </a:extLst>
          </p:cNvPr>
          <p:cNvGraphicFramePr>
            <a:graphicFrameLocks noGrp="1"/>
          </p:cNvGraphicFramePr>
          <p:nvPr>
            <p:extLst>
              <p:ext uri="{D42A27DB-BD31-4B8C-83A1-F6EECF244321}">
                <p14:modId xmlns:p14="http://schemas.microsoft.com/office/powerpoint/2010/main" val="1796878799"/>
              </p:ext>
            </p:extLst>
          </p:nvPr>
        </p:nvGraphicFramePr>
        <p:xfrm>
          <a:off x="475107" y="792400"/>
          <a:ext cx="11241786" cy="5103973"/>
        </p:xfrm>
        <a:graphic>
          <a:graphicData uri="http://schemas.openxmlformats.org/drawingml/2006/table">
            <a:tbl>
              <a:tblPr firstRow="1" bandRow="1"/>
              <a:tblGrid>
                <a:gridCol w="3614008">
                  <a:extLst>
                    <a:ext uri="{9D8B030D-6E8A-4147-A177-3AD203B41FA5}">
                      <a16:colId xmlns:a16="http://schemas.microsoft.com/office/drawing/2014/main" val="222532271"/>
                    </a:ext>
                  </a:extLst>
                </a:gridCol>
                <a:gridCol w="7627778">
                  <a:extLst>
                    <a:ext uri="{9D8B030D-6E8A-4147-A177-3AD203B41FA5}">
                      <a16:colId xmlns:a16="http://schemas.microsoft.com/office/drawing/2014/main" val="4062893217"/>
                    </a:ext>
                  </a:extLst>
                </a:gridCol>
              </a:tblGrid>
              <a:tr h="36102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Labels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Definition</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8182786"/>
                  </a:ext>
                </a:extLst>
              </a:tr>
              <a:tr h="328202">
                <a:tc>
                  <a:txBody>
                    <a:bodyPr/>
                    <a:lstStyle/>
                    <a:p>
                      <a:r>
                        <a:rPr lang="en-US" sz="1600" b="1">
                          <a:solidFill>
                            <a:schemeClr val="bg1"/>
                          </a:solidFill>
                          <a:latin typeface="Arial"/>
                          <a:cs typeface="Calibri"/>
                        </a:rPr>
                        <a:t>Terminology</a:t>
                      </a:r>
                    </a:p>
                  </a:txBody>
                  <a:tcPr anchor="ctr">
                    <a:lnL w="12700" cmpd="sng">
                      <a:noFill/>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latin typeface="Arial"/>
                        <a:cs typeface="Calibri"/>
                      </a:endParaRPr>
                    </a:p>
                  </a:txBody>
                  <a:tcPr anchor="ctr">
                    <a:lnL w="12700" cap="flat" cmpd="sng" algn="ctr">
                      <a:noFill/>
                      <a:prstDash val="solid"/>
                      <a:round/>
                      <a:headEnd type="none" w="med" len="med"/>
                      <a:tailEnd type="none" w="med" len="med"/>
                    </a:lnL>
                    <a:lnR w="12700" cmpd="sng">
                      <a:noFill/>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31822233"/>
                  </a:ext>
                </a:extLst>
              </a:tr>
              <a:tr h="328202">
                <a:tc>
                  <a:txBody>
                    <a:bodyPr/>
                    <a:lstStyle/>
                    <a:p>
                      <a:r>
                        <a:rPr lang="en-US" sz="1400" b="1" i="0" kern="1200">
                          <a:solidFill>
                            <a:srgbClr val="002060"/>
                          </a:solidFill>
                          <a:effectLst/>
                          <a:latin typeface="Arial"/>
                          <a:ea typeface="+mn-ea"/>
                          <a:cs typeface="Calibri"/>
                        </a:rPr>
                        <a:t>School Certifying Official Read Only </a:t>
                      </a:r>
                      <a:r>
                        <a:rPr lang="en-US" sz="1400" b="0" i="0" kern="1200">
                          <a:solidFill>
                            <a:srgbClr val="002060"/>
                          </a:solidFill>
                          <a:effectLst/>
                          <a:latin typeface="Arial"/>
                          <a:ea typeface="+mn-ea"/>
                          <a:cs typeface="Calibri"/>
                        </a:rPr>
                        <a:t>(Read-only Users, Read Only SCO, Read Only Certifying Official)</a:t>
                      </a:r>
                      <a:endParaRPr lang="en-US" sz="1400" b="1">
                        <a:solidFill>
                          <a:srgbClr val="002060"/>
                        </a:solidFill>
                        <a:latin typeface="Arial"/>
                        <a:cs typeface="Calibri"/>
                      </a:endParaRPr>
                    </a:p>
                  </a:txBody>
                  <a:tcPr>
                    <a:lnL w="12700" cmpd="sng">
                      <a:solidFill>
                        <a:srgbClr val="FFFFFF"/>
                      </a:solidFill>
                    </a:lnL>
                    <a:lnR w="12700" cmpd="sng">
                      <a:solidFill>
                        <a:srgbClr val="FFFFFF"/>
                      </a:solidFill>
                    </a:lnR>
                    <a:lnT w="12700" cmpd="sng">
                      <a:no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0" i="0" kern="1200">
                          <a:solidFill>
                            <a:srgbClr val="002060"/>
                          </a:solidFill>
                          <a:effectLst/>
                          <a:latin typeface="Arial"/>
                          <a:ea typeface="+mn-ea"/>
                          <a:cs typeface="Calibri"/>
                        </a:rPr>
                        <a:t>SCO Read Only users are representatives with permission to access training information, request information from VA, and submit inquiries to VA to assist an authorized designated SCO with obtaining accurate information to certify a student’s enrollment. They must be listed on the VA Form 22-8794, but they do not need to complete SCO training. SCO Read Only users cannot certify a student’s enrollment to VA.</a:t>
                      </a:r>
                      <a:endParaRPr lang="en-US" sz="1400">
                        <a:solidFill>
                          <a:srgbClr val="002060"/>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1640249148"/>
                  </a:ext>
                </a:extLst>
              </a:tr>
              <a:tr h="55794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Student, Trainee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latin typeface="Arial"/>
                          <a:cs typeface="Calibri"/>
                        </a:rPr>
                        <a:t>Individual using their GI Bill benefits to pursue educational programs, training, certifications, etc.</a:t>
                      </a:r>
                      <a:endParaRPr lang="en-US" sz="1400">
                        <a:solidFill>
                          <a:srgbClr val="002060"/>
                        </a:solidFill>
                        <a:effectLst/>
                        <a:latin typeface="Arial"/>
                        <a:ea typeface="MS Mincho"/>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40000"/>
                      </a:srgbClr>
                    </a:solidFill>
                  </a:tcPr>
                </a:tc>
                <a:extLst>
                  <a:ext uri="{0D108BD9-81ED-4DB2-BD59-A6C34878D82A}">
                    <a16:rowId xmlns:a16="http://schemas.microsoft.com/office/drawing/2014/main" val="790527624"/>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Program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Student’s chosen path of study that is pursued at a school or training facility. ​</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3455231012"/>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Preset Enrollments</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Term dates on approved school calendar that can be prepopulated.</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1213007714"/>
                  </a:ext>
                </a:extLst>
              </a:tr>
              <a:tr h="328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a:ea typeface="+mn-ea"/>
                          <a:cs typeface="Calibri"/>
                        </a:rPr>
                        <a:t>Online Credits </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3"/>
                    </a:solidFill>
                  </a:tcPr>
                </a:tc>
                <a:tc>
                  <a:txBody>
                    <a:bodyPr/>
                    <a:lstStyle/>
                    <a:p>
                      <a:r>
                        <a:rPr lang="en-US" sz="1400">
                          <a:solidFill>
                            <a:srgbClr val="002060"/>
                          </a:solidFill>
                          <a:effectLst/>
                          <a:latin typeface="Arial"/>
                          <a:ea typeface="Arial" panose="020B0604020202020204" pitchFamily="34" charset="0"/>
                          <a:cs typeface="Calibri"/>
                        </a:rPr>
                        <a:t>Web-based learning using one or more technologies to deliver instruction to students.</a:t>
                      </a:r>
                      <a:endParaRPr lang="en-US">
                        <a:solidFill>
                          <a:srgbClr val="002060"/>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3"/>
                    </a:solidFill>
                  </a:tcPr>
                </a:tc>
                <a:extLst>
                  <a:ext uri="{0D108BD9-81ED-4DB2-BD59-A6C34878D82A}">
                    <a16:rowId xmlns:a16="http://schemas.microsoft.com/office/drawing/2014/main" val="1369336731"/>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Amendment</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p>
                      <a:r>
                        <a:rPr lang="en-US" sz="1400">
                          <a:solidFill>
                            <a:srgbClr val="002060"/>
                          </a:solidFill>
                          <a:latin typeface="Arial"/>
                          <a:cs typeface="Calibri"/>
                        </a:rPr>
                        <a:t>Any change made to an enrollment after it is submitted; </a:t>
                      </a:r>
                      <a:r>
                        <a:rPr lang="en-US" sz="1400" b="0">
                          <a:solidFill>
                            <a:srgbClr val="002060"/>
                          </a:solidFill>
                          <a:latin typeface="Arial"/>
                          <a:cs typeface="Calibri"/>
                        </a:rPr>
                        <a:t>however, for OJT/APP and Flight enrollment certifications corrections, </a:t>
                      </a:r>
                      <a:r>
                        <a:rPr lang="en-US" sz="1400" b="0" u="sng">
                          <a:solidFill>
                            <a:srgbClr val="002060"/>
                          </a:solidFill>
                          <a:latin typeface="Arial"/>
                          <a:cs typeface="Calibri"/>
                        </a:rPr>
                        <a:t>do not </a:t>
                      </a:r>
                      <a:r>
                        <a:rPr lang="en-US" sz="1400" b="0">
                          <a:solidFill>
                            <a:srgbClr val="002060"/>
                          </a:solidFill>
                          <a:latin typeface="Arial"/>
                          <a:cs typeface="Calibri"/>
                        </a:rPr>
                        <a:t>use the “Amend” button if any monthly certifications have been submitted to VA. Any required changes to a Monthly Certification should be reported in a Custom Remark on a subsequent Monthly Certification. </a:t>
                      </a:r>
                      <a:endParaRPr lang="en-US" sz="1400">
                        <a:solidFill>
                          <a:srgbClr val="002060"/>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1201648307"/>
                  </a:ext>
                </a:extLst>
              </a:tr>
              <a:tr h="3282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Vacation Period</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DF3"/>
                    </a:solidFill>
                  </a:tcPr>
                </a:tc>
                <a:tc>
                  <a:txBody>
                    <a:bodyPr/>
                    <a:lstStyle/>
                    <a:p>
                      <a:r>
                        <a:rPr lang="en-US" sz="1400">
                          <a:solidFill>
                            <a:srgbClr val="002060"/>
                          </a:solidFill>
                          <a:latin typeface="Arial"/>
                          <a:cs typeface="Calibri"/>
                        </a:rPr>
                        <a:t>The dates of official school vacation periods which are 7 or more consecutive days. Used when certifying </a:t>
                      </a:r>
                      <a:r>
                        <a:rPr lang="en-US" sz="1400" b="1">
                          <a:solidFill>
                            <a:srgbClr val="002060"/>
                          </a:solidFill>
                          <a:latin typeface="Arial"/>
                          <a:cs typeface="Calibri"/>
                        </a:rPr>
                        <a:t>non-standard </a:t>
                      </a:r>
                      <a:r>
                        <a:rPr lang="en-US" sz="1400">
                          <a:solidFill>
                            <a:srgbClr val="002060"/>
                          </a:solidFill>
                          <a:latin typeface="Arial"/>
                          <a:cs typeface="Calibri"/>
                        </a:rPr>
                        <a:t>enrollment periods for all benefits. Vacation period dates can be preset. </a:t>
                      </a:r>
                      <a:endParaRPr lang="en-US">
                        <a:solidFill>
                          <a:srgbClr val="002060"/>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DF3"/>
                    </a:solidFill>
                  </a:tcPr>
                </a:tc>
                <a:extLst>
                  <a:ext uri="{0D108BD9-81ED-4DB2-BD59-A6C34878D82A}">
                    <a16:rowId xmlns:a16="http://schemas.microsoft.com/office/drawing/2014/main" val="3498514561"/>
                  </a:ext>
                </a:extLst>
              </a:tr>
            </a:tbl>
          </a:graphicData>
        </a:graphic>
      </p:graphicFrame>
      <p:sp>
        <p:nvSpPr>
          <p:cNvPr id="3" name="Rectangle: Rounded Corners 3" descr="Return to table of contents button.">
            <a:hlinkClick r:id="rId2" action="ppaction://hlinksldjump"/>
            <a:extLst>
              <a:ext uri="{FF2B5EF4-FFF2-40B4-BE49-F238E27FC236}">
                <a16:creationId xmlns:a16="http://schemas.microsoft.com/office/drawing/2014/main" id="{F5B3DE20-790C-3388-4DF5-B30CA12D3E36}"/>
              </a:ext>
            </a:extLst>
          </p:cNvPr>
          <p:cNvSpPr/>
          <p:nvPr/>
        </p:nvSpPr>
        <p:spPr>
          <a:xfrm>
            <a:off x="3016206" y="6325877"/>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Tree>
    <p:extLst>
      <p:ext uri="{BB962C8B-B14F-4D97-AF65-F5344CB8AC3E}">
        <p14:creationId xmlns:p14="http://schemas.microsoft.com/office/powerpoint/2010/main" val="1907662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a:extLst>
              <a:ext uri="{FF2B5EF4-FFF2-40B4-BE49-F238E27FC236}">
                <a16:creationId xmlns:a16="http://schemas.microsoft.com/office/drawing/2014/main" id="{C5482CE7-74FE-4B07-9EE0-2862C545DA32}"/>
              </a:ext>
              <a:ext uri="{C183D7F6-B498-43B3-948B-1728B52AA6E4}">
                <adec:decorative xmlns:adec="http://schemas.microsoft.com/office/drawing/2017/decorative" val="1"/>
              </a:ext>
            </a:extLst>
          </p:cNvPr>
          <p:cNvPicPr>
            <a:picLocks noChangeArrowheads="1"/>
          </p:cNvPicPr>
          <p:nvPr/>
        </p:nvPicPr>
        <p:blipFill rotWithShape="1">
          <a:blip r:embed="rId2">
            <a:extLst>
              <a:ext uri="{28A0092B-C50C-407E-A947-70E740481C1C}">
                <a14:useLocalDpi xmlns:a14="http://schemas.microsoft.com/office/drawing/2010/main" val="0"/>
              </a:ext>
            </a:extLst>
          </a:blip>
          <a:srcRect t="5015" b="5103"/>
          <a:stretch/>
        </p:blipFill>
        <p:spPr bwMode="auto">
          <a:xfrm>
            <a:off x="6480936" y="56830"/>
            <a:ext cx="5625926" cy="65013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7855646-3BDA-E488-EBAF-9081D766A389}"/>
              </a:ext>
              <a:ext uri="{C183D7F6-B498-43B3-948B-1728B52AA6E4}">
                <adec:decorative xmlns:adec="http://schemas.microsoft.com/office/drawing/2017/decorative" val="1"/>
              </a:ext>
            </a:extLst>
          </p:cNvPr>
          <p:cNvSpPr txBox="1">
            <a:spLocks noGrp="1"/>
          </p:cNvSpPr>
          <p:nvPr>
            <p:ph type="title" idx="4294967295"/>
          </p:nvPr>
        </p:nvSpPr>
        <p:spPr>
          <a:xfrm>
            <a:off x="1405647" y="7772949"/>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rPr>
              <a:t>OJT/APP: VA Form 22-1999 Side B to EM Submitting an Enrollment </a:t>
            </a:r>
          </a:p>
        </p:txBody>
      </p:sp>
      <p:sp>
        <p:nvSpPr>
          <p:cNvPr id="3" name="Rectangle 2">
            <a:extLst>
              <a:ext uri="{FF2B5EF4-FFF2-40B4-BE49-F238E27FC236}">
                <a16:creationId xmlns:a16="http://schemas.microsoft.com/office/drawing/2014/main" id="{E994ABC2-9C94-2573-2A2F-BC0EC89214C0}"/>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0" name="Rectangle 29">
            <a:extLst>
              <a:ext uri="{FF2B5EF4-FFF2-40B4-BE49-F238E27FC236}">
                <a16:creationId xmlns:a16="http://schemas.microsoft.com/office/drawing/2014/main" id="{3E3D8379-4D45-C34F-AF04-D750E7A37363}"/>
              </a:ext>
              <a:ext uri="{C183D7F6-B498-43B3-948B-1728B52AA6E4}">
                <adec:decorative xmlns:adec="http://schemas.microsoft.com/office/drawing/2017/decorative" val="1"/>
              </a:ext>
            </a:extLst>
          </p:cNvPr>
          <p:cNvSpPr/>
          <p:nvPr/>
        </p:nvSpPr>
        <p:spPr>
          <a:xfrm>
            <a:off x="10607630" y="3929030"/>
            <a:ext cx="1285824" cy="63235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CA0BFCBF-B67A-9D65-2F86-F22E6C629452}"/>
              </a:ext>
              <a:ext uri="{C183D7F6-B498-43B3-948B-1728B52AA6E4}">
                <adec:decorative xmlns:adec="http://schemas.microsoft.com/office/drawing/2017/decorative" val="1"/>
              </a:ext>
            </a:extLst>
          </p:cNvPr>
          <p:cNvSpPr/>
          <p:nvPr/>
        </p:nvSpPr>
        <p:spPr>
          <a:xfrm>
            <a:off x="6724213" y="5963533"/>
            <a:ext cx="5185550" cy="56937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C95F9279-6929-CE96-9C29-E9656A138BD7}"/>
              </a:ext>
              <a:ext uri="{C183D7F6-B498-43B3-948B-1728B52AA6E4}">
                <adec:decorative xmlns:adec="http://schemas.microsoft.com/office/drawing/2017/decorative" val="1"/>
              </a:ext>
            </a:extLst>
          </p:cNvPr>
          <p:cNvSpPr/>
          <p:nvPr/>
        </p:nvSpPr>
        <p:spPr>
          <a:xfrm>
            <a:off x="6720225" y="4727926"/>
            <a:ext cx="5103668" cy="106638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tangle 57">
            <a:extLst>
              <a:ext uri="{FF2B5EF4-FFF2-40B4-BE49-F238E27FC236}">
                <a16:creationId xmlns:a16="http://schemas.microsoft.com/office/drawing/2014/main" id="{FAE162E9-5597-4DE9-889B-4F5B41EF31CA}"/>
              </a:ext>
              <a:ext uri="{C183D7F6-B498-43B3-948B-1728B52AA6E4}">
                <adec:decorative xmlns:adec="http://schemas.microsoft.com/office/drawing/2017/decorative" val="1"/>
              </a:ext>
            </a:extLst>
          </p:cNvPr>
          <p:cNvSpPr/>
          <p:nvPr/>
        </p:nvSpPr>
        <p:spPr>
          <a:xfrm>
            <a:off x="9544551" y="1345994"/>
            <a:ext cx="2329306" cy="503907"/>
          </a:xfrm>
          <a:prstGeom prst="rect">
            <a:avLst/>
          </a:prstGeom>
          <a:solidFill>
            <a:srgbClr val="64C6B7">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D54BCC3-1787-1E34-EE03-69C7B9B731AD}"/>
              </a:ext>
              <a:ext uri="{C183D7F6-B498-43B3-948B-1728B52AA6E4}">
                <adec:decorative xmlns:adec="http://schemas.microsoft.com/office/drawing/2017/decorative" val="1"/>
              </a:ext>
            </a:extLst>
          </p:cNvPr>
          <p:cNvSpPr/>
          <p:nvPr/>
        </p:nvSpPr>
        <p:spPr>
          <a:xfrm>
            <a:off x="9230394" y="3923229"/>
            <a:ext cx="1361519" cy="635475"/>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208400A-5232-363D-4A3B-26E92F5185E3}"/>
              </a:ext>
              <a:ext uri="{C183D7F6-B498-43B3-948B-1728B52AA6E4}">
                <adec:decorative xmlns:adec="http://schemas.microsoft.com/office/drawing/2017/decorative" val="1"/>
              </a:ext>
            </a:extLst>
          </p:cNvPr>
          <p:cNvSpPr/>
          <p:nvPr/>
        </p:nvSpPr>
        <p:spPr>
          <a:xfrm>
            <a:off x="6707905" y="3898564"/>
            <a:ext cx="1581078" cy="66114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A8D445-D129-3DB7-8764-B0B4D689E055}"/>
              </a:ext>
              <a:ext uri="{C183D7F6-B498-43B3-948B-1728B52AA6E4}">
                <adec:decorative xmlns:adec="http://schemas.microsoft.com/office/drawing/2017/decorative" val="1"/>
              </a:ext>
            </a:extLst>
          </p:cNvPr>
          <p:cNvSpPr/>
          <p:nvPr/>
        </p:nvSpPr>
        <p:spPr>
          <a:xfrm>
            <a:off x="9575145" y="557854"/>
            <a:ext cx="2287716" cy="831525"/>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7D1E93A9-19F4-5950-6DA9-DC902B614B2B}"/>
              </a:ext>
              <a:ext uri="{C183D7F6-B498-43B3-948B-1728B52AA6E4}">
                <adec:decorative xmlns:adec="http://schemas.microsoft.com/office/drawing/2017/decorative" val="1"/>
              </a:ext>
            </a:extLst>
          </p:cNvPr>
          <p:cNvSpPr/>
          <p:nvPr/>
        </p:nvSpPr>
        <p:spPr>
          <a:xfrm>
            <a:off x="6692255" y="1284675"/>
            <a:ext cx="2871894" cy="50390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9321219-4EF0-061D-31E3-6AA05CEED175}"/>
              </a:ext>
              <a:ext uri="{C183D7F6-B498-43B3-948B-1728B52AA6E4}">
                <adec:decorative xmlns:adec="http://schemas.microsoft.com/office/drawing/2017/decorative" val="1"/>
              </a:ext>
            </a:extLst>
          </p:cNvPr>
          <p:cNvSpPr/>
          <p:nvPr/>
        </p:nvSpPr>
        <p:spPr>
          <a:xfrm>
            <a:off x="6704616" y="480412"/>
            <a:ext cx="2839935" cy="831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itle 1">
            <a:extLst>
              <a:ext uri="{FF2B5EF4-FFF2-40B4-BE49-F238E27FC236}">
                <a16:creationId xmlns:a16="http://schemas.microsoft.com/office/drawing/2014/main" id="{8514B3B6-D12D-1727-D6B0-61B46F3EA1B7}"/>
              </a:ext>
            </a:extLst>
          </p:cNvPr>
          <p:cNvSpPr txBox="1">
            <a:spLocks/>
          </p:cNvSpPr>
          <p:nvPr/>
        </p:nvSpPr>
        <p:spPr>
          <a:xfrm>
            <a:off x="257246" y="151152"/>
            <a:ext cx="6542141"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cs typeface="Calibri"/>
              </a:rPr>
              <a:t>OJT/APP: VA Form 22-1999 Side B to EM</a:t>
            </a:r>
            <a:endParaRPr lang="en-US" sz="2800" b="1" i="0" u="none" strike="noStrike" kern="1200" cap="none" spc="0" normalizeH="0" baseline="0" noProof="0" dirty="0">
              <a:ln>
                <a:noFill/>
              </a:ln>
              <a:solidFill>
                <a:srgbClr val="002060"/>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836" y="871305"/>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dirty="0">
                <a:ln>
                  <a:noFill/>
                </a:ln>
                <a:solidFill>
                  <a:srgbClr val="002060"/>
                </a:solidFill>
                <a:effectLst/>
                <a:uLnTx/>
                <a:uFillTx/>
                <a:latin typeface="Arial"/>
                <a:cs typeface="Calibri"/>
              </a:rPr>
              <a:t>The following section aligns with VA Form 22-1999 Side </a:t>
            </a:r>
            <a:r>
              <a:rPr lang="en-US" b="1" dirty="0">
                <a:solidFill>
                  <a:srgbClr val="002060"/>
                </a:solidFill>
                <a:latin typeface="Arial"/>
                <a:cs typeface="Calibri"/>
              </a:rPr>
              <a:t>B </a:t>
            </a:r>
            <a:r>
              <a:rPr kumimoji="0" lang="en-US" sz="1800" b="1" i="0" u="none" strike="noStrike" kern="1200" cap="none" spc="0" normalizeH="0" baseline="0" noProof="0" dirty="0">
                <a:ln>
                  <a:noFill/>
                </a:ln>
                <a:solidFill>
                  <a:srgbClr val="002060"/>
                </a:solidFill>
                <a:effectLst/>
                <a:uLnTx/>
                <a:uFillTx/>
                <a:latin typeface="Arial"/>
                <a:cs typeface="Calibri"/>
              </a:rPr>
              <a:t>actions for Submitting an Enrollment in EM.</a:t>
            </a:r>
            <a:r>
              <a:rPr lang="en-US" b="1" dirty="0">
                <a:solidFill>
                  <a:srgbClr val="002060"/>
                </a:solidFill>
                <a:latin typeface="Arial"/>
                <a:cs typeface="Calibri"/>
              </a:rPr>
              <a:t> </a:t>
            </a:r>
            <a:endParaRPr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12761D7-215C-14B2-04C4-8653161A5C83}"/>
              </a:ext>
              <a:ext uri="{C183D7F6-B498-43B3-948B-1728B52AA6E4}">
                <adec:decorative xmlns:adec="http://schemas.microsoft.com/office/drawing/2017/decorative" val="0"/>
              </a:ext>
            </a:extLst>
          </p:cNvPr>
          <p:cNvSpPr/>
          <p:nvPr/>
        </p:nvSpPr>
        <p:spPr>
          <a:xfrm>
            <a:off x="454839" y="1643743"/>
            <a:ext cx="5567545"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Submitting Enrollments</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14" name="TextBox 13">
            <a:extLst>
              <a:ext uri="{FF2B5EF4-FFF2-40B4-BE49-F238E27FC236}">
                <a16:creationId xmlns:a16="http://schemas.microsoft.com/office/drawing/2014/main" id="{4F4A6048-BD5A-8F8E-BDDA-A5A704C94287}"/>
              </a:ext>
            </a:extLst>
          </p:cNvPr>
          <p:cNvSpPr txBox="1"/>
          <p:nvPr/>
        </p:nvSpPr>
        <p:spPr>
          <a:xfrm>
            <a:off x="598064" y="2182726"/>
            <a:ext cx="5424319" cy="4509272"/>
          </a:xfrm>
          <a:prstGeom prst="rect">
            <a:avLst/>
          </a:prstGeom>
          <a:noFill/>
        </p:spPr>
        <p:txBody>
          <a:bodyPr wrap="square" lIns="0" tIns="0" rIns="0" bIns="0" rtlCol="0" anchor="t">
            <a:noAutofit/>
          </a:bodyPr>
          <a:lstStyle/>
          <a:p>
            <a:pPr defTabSz="228600">
              <a:spcAft>
                <a:spcPts val="1200"/>
              </a:spcAft>
            </a:pPr>
            <a:r>
              <a:rPr lang="en-US" noProof="0" dirty="0">
                <a:solidFill>
                  <a:srgbClr val="002060"/>
                </a:solidFill>
                <a:latin typeface="Arial"/>
                <a:cs typeface="Calibri"/>
              </a:rPr>
              <a:t>Please note the following while reviewing this form:</a:t>
            </a:r>
            <a:r>
              <a:rPr lang="en-US" dirty="0">
                <a:solidFill>
                  <a:srgbClr val="002060"/>
                </a:solidFill>
                <a:latin typeface="Arial"/>
                <a:cs typeface="Calibri"/>
              </a:rPr>
              <a:t> </a:t>
            </a:r>
            <a:endParaRPr lang="en-US" noProof="0" dirty="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b="1" noProof="0" dirty="0">
                <a:solidFill>
                  <a:srgbClr val="002060"/>
                </a:solidFill>
                <a:latin typeface="Arial"/>
                <a:cs typeface="Calibri"/>
              </a:rPr>
              <a:t>“CTRL” + select </a:t>
            </a:r>
            <a:r>
              <a:rPr lang="en-US" noProof="0" dirty="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b="1" i="0" u="none" strike="noStrike" kern="1200" cap="none" spc="0" normalizeH="0" baseline="0" noProof="0" dirty="0">
                <a:ln>
                  <a:noFill/>
                </a:ln>
                <a:solidFill>
                  <a:srgbClr val="002060"/>
                </a:solidFill>
                <a:effectLst/>
                <a:uLnTx/>
                <a:uFillTx/>
                <a:latin typeface="Arial"/>
                <a:cs typeface="Calibri"/>
              </a:rPr>
              <a:t>VA File Numbers </a:t>
            </a:r>
            <a:r>
              <a:rPr kumimoji="0" lang="en-US" b="0" i="0" u="none" strike="noStrike" kern="1200" cap="none" spc="0" normalizeH="0" baseline="0" noProof="0" dirty="0">
                <a:ln>
                  <a:noFill/>
                </a:ln>
                <a:solidFill>
                  <a:srgbClr val="002060"/>
                </a:solidFill>
                <a:effectLst/>
                <a:uLnTx/>
                <a:uFillTx/>
                <a:latin typeface="Arial"/>
                <a:ea typeface="MS Mincho"/>
                <a:cs typeface="Calibri"/>
              </a:rPr>
              <a:t>(Box 2 on 22-1999)</a:t>
            </a:r>
            <a:r>
              <a:rPr kumimoji="0" lang="en-US" b="1" i="0" u="none" strike="noStrike" kern="1200" cap="none" spc="0" normalizeH="0" baseline="0" noProof="0" dirty="0">
                <a:ln>
                  <a:noFill/>
                </a:ln>
                <a:solidFill>
                  <a:srgbClr val="002060"/>
                </a:solidFill>
                <a:effectLst/>
                <a:uLnTx/>
                <a:uFillTx/>
                <a:latin typeface="Arial"/>
                <a:cs typeface="Calibri"/>
              </a:rPr>
              <a:t> </a:t>
            </a:r>
            <a:r>
              <a:rPr kumimoji="0" lang="en-US" b="0" i="0" u="none" strike="noStrike" kern="1200" cap="none" spc="0" normalizeH="0" baseline="0" noProof="0" dirty="0">
                <a:ln>
                  <a:noFill/>
                </a:ln>
                <a:solidFill>
                  <a:srgbClr val="002060"/>
                </a:solidFill>
                <a:effectLst/>
                <a:uLnTx/>
                <a:uFillTx/>
                <a:latin typeface="Arial"/>
                <a:cs typeface="Calibri"/>
              </a:rPr>
              <a:t>are only </a:t>
            </a:r>
            <a:r>
              <a:rPr kumimoji="0" lang="en-US" b="0" i="0" u="none" strike="noStrike" kern="1200" cap="none" spc="0" normalizeH="0" baseline="0" noProof="0" dirty="0">
                <a:ln>
                  <a:noFill/>
                </a:ln>
                <a:solidFill>
                  <a:srgbClr val="002060"/>
                </a:solidFill>
                <a:effectLst/>
                <a:uLnTx/>
                <a:uFillTx/>
                <a:latin typeface="Arial"/>
                <a:ea typeface="MS Mincho"/>
                <a:cs typeface="Calibri"/>
              </a:rPr>
              <a:t>used when creating a new Chapter 35 trainee.</a:t>
            </a:r>
            <a:r>
              <a:rPr kumimoji="0" lang="en-US" b="0" i="0" u="none" strike="noStrike" kern="1200" cap="none" spc="0" normalizeH="0" baseline="0" noProof="0" dirty="0">
                <a:ln>
                  <a:noFill/>
                </a:ln>
                <a:solidFill>
                  <a:srgbClr val="002060"/>
                </a:solidFill>
                <a:effectLst/>
                <a:uLnTx/>
                <a:uFillTx/>
                <a:latin typeface="Arial"/>
                <a:cs typeface="Calibri"/>
              </a:rPr>
              <a:t> VA File Numbers can only be viewed when completing the actions to print a certification.</a:t>
            </a:r>
            <a:r>
              <a:rPr lang="en-US" dirty="0">
                <a:solidFill>
                  <a:srgbClr val="002060"/>
                </a:solidFill>
                <a:latin typeface="Arial"/>
                <a:cs typeface="Calibri"/>
              </a:rPr>
              <a:t> </a:t>
            </a:r>
            <a:endParaRPr lang="en-US"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2060"/>
                </a:solidFill>
                <a:effectLst/>
                <a:uLnTx/>
                <a:uFillTx/>
                <a:latin typeface="Arial"/>
                <a:ea typeface="MS Mincho"/>
                <a:cs typeface="Calibri"/>
              </a:rPr>
              <a:t>Social Security numbers (SSNs) </a:t>
            </a:r>
            <a:r>
              <a:rPr kumimoji="0" lang="en-US" b="0" i="0" u="none" strike="noStrike" kern="1200" cap="none" spc="0" normalizeH="0" baseline="0" noProof="0" dirty="0">
                <a:ln>
                  <a:noFill/>
                </a:ln>
                <a:solidFill>
                  <a:srgbClr val="002060"/>
                </a:solidFill>
                <a:effectLst/>
                <a:uLnTx/>
                <a:uFillTx/>
                <a:latin typeface="Arial"/>
                <a:ea typeface="MS Mincho"/>
                <a:cs typeface="Calibri"/>
              </a:rPr>
              <a:t>(Box 4 on 22-1999)</a:t>
            </a:r>
            <a:r>
              <a:rPr kumimoji="0" lang="en-US" b="1" i="0" u="none" strike="noStrike" kern="1200" cap="none" spc="0" normalizeH="0" baseline="0" noProof="0" dirty="0">
                <a:ln>
                  <a:noFill/>
                </a:ln>
                <a:solidFill>
                  <a:srgbClr val="002060"/>
                </a:solidFill>
                <a:effectLst/>
                <a:uLnTx/>
                <a:uFillTx/>
                <a:latin typeface="Arial"/>
                <a:ea typeface="MS Mincho"/>
                <a:cs typeface="Calibri"/>
              </a:rPr>
              <a:t> </a:t>
            </a:r>
            <a:r>
              <a:rPr kumimoji="0" lang="en-US" b="0" i="0" u="none" strike="noStrike" kern="1200" cap="none" spc="0" normalizeH="0" baseline="0" noProof="0" dirty="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endParaRPr lang="en-US" b="0" i="0" u="none" strike="noStrike" kern="1200" cap="none" spc="0" normalizeH="0" baseline="0" noProof="0" dirty="0">
              <a:ln>
                <a:noFill/>
              </a:ln>
              <a:solidFill>
                <a:srgbClr val="002060"/>
              </a:solidFill>
              <a:effectLst/>
              <a:uLnTx/>
              <a:uFillTx/>
              <a:latin typeface="Arial"/>
              <a:ea typeface="MS Mincho"/>
              <a:cs typeface="Calibri"/>
            </a:endParaRPr>
          </a:p>
        </p:txBody>
      </p:sp>
      <p:grpSp>
        <p:nvGrpSpPr>
          <p:cNvPr id="4" name="Group 3" descr="Paper 22-1999 Side B Form with highlighted fields. Fields are highlighted according to whether they align to the Submitting an Enrollment process, Creating a Student process, or both in Enrollment Manager. Submitting Enrollments fields are highlighted and illustrated by callout numbers of 1,2,3,4,5,6, and 7. &#10;&#10;The first one is a green circle with a &quot;1&quot; in the middle.">
            <a:extLst>
              <a:ext uri="{FF2B5EF4-FFF2-40B4-BE49-F238E27FC236}">
                <a16:creationId xmlns:a16="http://schemas.microsoft.com/office/drawing/2014/main" id="{23928608-E00E-4E85-D614-674B6C926CBC}"/>
              </a:ext>
            </a:extLst>
          </p:cNvPr>
          <p:cNvGrpSpPr/>
          <p:nvPr/>
        </p:nvGrpSpPr>
        <p:grpSpPr>
          <a:xfrm>
            <a:off x="8247608" y="671075"/>
            <a:ext cx="434307" cy="434307"/>
            <a:chOff x="8554625" y="-545463"/>
            <a:chExt cx="434307" cy="434307"/>
          </a:xfrm>
        </p:grpSpPr>
        <p:sp>
          <p:nvSpPr>
            <p:cNvPr id="8" name="Oval 7">
              <a:extLst>
                <a:ext uri="{FF2B5EF4-FFF2-40B4-BE49-F238E27FC236}">
                  <a16:creationId xmlns:a16="http://schemas.microsoft.com/office/drawing/2014/main" id="{015C4FB4-DED0-3F4E-79EF-484CD05CCE4D}"/>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Graphic 15">
              <a:hlinkClick r:id="rId3" action="ppaction://hlinksldjump"/>
              <a:extLst>
                <a:ext uri="{FF2B5EF4-FFF2-40B4-BE49-F238E27FC236}">
                  <a16:creationId xmlns:a16="http://schemas.microsoft.com/office/drawing/2014/main" id="{8812ED5B-B330-F62E-E8A3-2BEDC183D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grpSp>
        <p:nvGrpSpPr>
          <p:cNvPr id="18" name="Group 17" descr="Green circle with a &quot;2&quot; in the middle.">
            <a:extLst>
              <a:ext uri="{FF2B5EF4-FFF2-40B4-BE49-F238E27FC236}">
                <a16:creationId xmlns:a16="http://schemas.microsoft.com/office/drawing/2014/main" id="{CA65045C-D758-A1C4-431A-8579512D4878}"/>
              </a:ext>
            </a:extLst>
          </p:cNvPr>
          <p:cNvGrpSpPr/>
          <p:nvPr/>
        </p:nvGrpSpPr>
        <p:grpSpPr>
          <a:xfrm>
            <a:off x="7259750" y="4188755"/>
            <a:ext cx="436999" cy="436999"/>
            <a:chOff x="10349594" y="-524906"/>
            <a:chExt cx="436999" cy="436999"/>
          </a:xfrm>
        </p:grpSpPr>
        <p:sp>
          <p:nvSpPr>
            <p:cNvPr id="20" name="Oval 19">
              <a:extLst>
                <a:ext uri="{FF2B5EF4-FFF2-40B4-BE49-F238E27FC236}">
                  <a16:creationId xmlns:a16="http://schemas.microsoft.com/office/drawing/2014/main" id="{29958E9D-1360-03AC-8DAA-85B1E611B837}"/>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a:hlinkClick r:id="rId6" action="ppaction://hlinksldjump"/>
              <a:extLst>
                <a:ext uri="{FF2B5EF4-FFF2-40B4-BE49-F238E27FC236}">
                  <a16:creationId xmlns:a16="http://schemas.microsoft.com/office/drawing/2014/main" id="{6C513B54-6C42-723B-A779-DE91BBF53E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49594" y="-524906"/>
              <a:ext cx="436999" cy="436999"/>
            </a:xfrm>
            <a:prstGeom prst="rect">
              <a:avLst/>
            </a:prstGeom>
          </p:spPr>
        </p:pic>
      </p:grpSp>
      <p:grpSp>
        <p:nvGrpSpPr>
          <p:cNvPr id="50" name="Group 49" descr="Green circle with a &quot;3&quot; in the middle.">
            <a:extLst>
              <a:ext uri="{FF2B5EF4-FFF2-40B4-BE49-F238E27FC236}">
                <a16:creationId xmlns:a16="http://schemas.microsoft.com/office/drawing/2014/main" id="{AEF910B6-3105-47BF-D22D-506ECB9C2676}"/>
              </a:ext>
            </a:extLst>
          </p:cNvPr>
          <p:cNvGrpSpPr/>
          <p:nvPr/>
        </p:nvGrpSpPr>
        <p:grpSpPr>
          <a:xfrm>
            <a:off x="9643582" y="4188755"/>
            <a:ext cx="436999" cy="436999"/>
            <a:chOff x="8612692" y="-402419"/>
            <a:chExt cx="436999" cy="436999"/>
          </a:xfrm>
        </p:grpSpPr>
        <p:sp>
          <p:nvSpPr>
            <p:cNvPr id="51" name="Oval 50">
              <a:extLst>
                <a:ext uri="{FF2B5EF4-FFF2-40B4-BE49-F238E27FC236}">
                  <a16:creationId xmlns:a16="http://schemas.microsoft.com/office/drawing/2014/main" id="{1EA00BF3-00C0-C5ED-1FCD-5E36F79553BF}"/>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2" name="Graphic 51">
              <a:hlinkClick r:id="rId6" action="ppaction://hlinksldjump"/>
              <a:extLst>
                <a:ext uri="{FF2B5EF4-FFF2-40B4-BE49-F238E27FC236}">
                  <a16:creationId xmlns:a16="http://schemas.microsoft.com/office/drawing/2014/main" id="{51B5236B-868F-4687-D13B-C8C11354BA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2692" y="-402419"/>
              <a:ext cx="436999" cy="436999"/>
            </a:xfrm>
            <a:prstGeom prst="rect">
              <a:avLst/>
            </a:prstGeom>
          </p:spPr>
        </p:pic>
      </p:grpSp>
      <p:grpSp>
        <p:nvGrpSpPr>
          <p:cNvPr id="22" name="Group 21" descr="Green circle with a &quot;4&quot; in the middle.">
            <a:extLst>
              <a:ext uri="{FF2B5EF4-FFF2-40B4-BE49-F238E27FC236}">
                <a16:creationId xmlns:a16="http://schemas.microsoft.com/office/drawing/2014/main" id="{06A7A3DD-AC40-2E34-6304-4E90A2C281BA}"/>
              </a:ext>
            </a:extLst>
          </p:cNvPr>
          <p:cNvGrpSpPr/>
          <p:nvPr/>
        </p:nvGrpSpPr>
        <p:grpSpPr>
          <a:xfrm>
            <a:off x="10895707" y="4214489"/>
            <a:ext cx="436999" cy="436999"/>
            <a:chOff x="6941171" y="-523481"/>
            <a:chExt cx="436999" cy="436999"/>
          </a:xfrm>
        </p:grpSpPr>
        <p:sp>
          <p:nvSpPr>
            <p:cNvPr id="23" name="Oval 22">
              <a:extLst>
                <a:ext uri="{FF2B5EF4-FFF2-40B4-BE49-F238E27FC236}">
                  <a16:creationId xmlns:a16="http://schemas.microsoft.com/office/drawing/2014/main" id="{3A27D145-7237-EBD3-FDCD-6E0AE7897C32}"/>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DDC1B014-2A2B-A67B-C380-CBF893536A26}"/>
                </a:ext>
              </a:extLst>
            </p:cNvPr>
            <p:cNvGrpSpPr/>
            <p:nvPr/>
          </p:nvGrpSpPr>
          <p:grpSpPr>
            <a:xfrm>
              <a:off x="6941171" y="-523481"/>
              <a:ext cx="436999" cy="436999"/>
              <a:chOff x="6941171" y="-523481"/>
              <a:chExt cx="436999" cy="436999"/>
            </a:xfrm>
          </p:grpSpPr>
          <p:sp>
            <p:nvSpPr>
              <p:cNvPr id="25" name="Oval 24">
                <a:extLst>
                  <a:ext uri="{FF2B5EF4-FFF2-40B4-BE49-F238E27FC236}">
                    <a16:creationId xmlns:a16="http://schemas.microsoft.com/office/drawing/2014/main" id="{D975F039-4436-99C9-6BE0-3B377B96FE11}"/>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a:hlinkClick r:id="rId6" action="ppaction://hlinksldjump"/>
                <a:extLst>
                  <a:ext uri="{FF2B5EF4-FFF2-40B4-BE49-F238E27FC236}">
                    <a16:creationId xmlns:a16="http://schemas.microsoft.com/office/drawing/2014/main" id="{5F858049-8CC7-6643-6EC2-4CAA6FDC0C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1171" y="-523481"/>
                <a:ext cx="436999" cy="436999"/>
              </a:xfrm>
              <a:prstGeom prst="rect">
                <a:avLst/>
              </a:prstGeom>
            </p:spPr>
          </p:pic>
        </p:grpSp>
      </p:grpSp>
      <p:grpSp>
        <p:nvGrpSpPr>
          <p:cNvPr id="10" name="Group 9" descr="Green circle with a &quot;5&quot; in the middle.">
            <a:extLst>
              <a:ext uri="{FF2B5EF4-FFF2-40B4-BE49-F238E27FC236}">
                <a16:creationId xmlns:a16="http://schemas.microsoft.com/office/drawing/2014/main" id="{22BF0218-A684-1536-0725-590E8F139568}"/>
              </a:ext>
            </a:extLst>
          </p:cNvPr>
          <p:cNvGrpSpPr/>
          <p:nvPr/>
        </p:nvGrpSpPr>
        <p:grpSpPr>
          <a:xfrm>
            <a:off x="11271625" y="1360702"/>
            <a:ext cx="436999" cy="436999"/>
            <a:chOff x="10381557" y="-1014198"/>
            <a:chExt cx="436999" cy="436999"/>
          </a:xfrm>
        </p:grpSpPr>
        <p:sp>
          <p:nvSpPr>
            <p:cNvPr id="9" name="Oval 8">
              <a:extLst>
                <a:ext uri="{FF2B5EF4-FFF2-40B4-BE49-F238E27FC236}">
                  <a16:creationId xmlns:a16="http://schemas.microsoft.com/office/drawing/2014/main" id="{3211C722-B178-3E15-F0CA-C148F1C76F7D}"/>
                </a:ext>
              </a:extLst>
            </p:cNvPr>
            <p:cNvSpPr/>
            <p:nvPr/>
          </p:nvSpPr>
          <p:spPr>
            <a:xfrm>
              <a:off x="10478523" y="-934594"/>
              <a:ext cx="243069" cy="277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hlinkClick r:id="rId6" action="ppaction://hlinksldjump"/>
              <a:extLst>
                <a:ext uri="{FF2B5EF4-FFF2-40B4-BE49-F238E27FC236}">
                  <a16:creationId xmlns:a16="http://schemas.microsoft.com/office/drawing/2014/main" id="{0B7B8F9F-39D3-D912-291A-CED18E2F66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81557" y="-1014198"/>
              <a:ext cx="436999" cy="436999"/>
            </a:xfrm>
            <a:prstGeom prst="rect">
              <a:avLst/>
            </a:prstGeom>
          </p:spPr>
        </p:pic>
      </p:grpSp>
      <p:grpSp>
        <p:nvGrpSpPr>
          <p:cNvPr id="44" name="Group 43" descr="Green circle with a &quot;6&quot; in the middle.">
            <a:extLst>
              <a:ext uri="{FF2B5EF4-FFF2-40B4-BE49-F238E27FC236}">
                <a16:creationId xmlns:a16="http://schemas.microsoft.com/office/drawing/2014/main" id="{AFCE996B-37F6-C59C-145E-35D4E57B52A7}"/>
              </a:ext>
            </a:extLst>
          </p:cNvPr>
          <p:cNvGrpSpPr/>
          <p:nvPr/>
        </p:nvGrpSpPr>
        <p:grpSpPr>
          <a:xfrm>
            <a:off x="8547424" y="4964807"/>
            <a:ext cx="436999" cy="436999"/>
            <a:chOff x="5731220" y="-598616"/>
            <a:chExt cx="436999" cy="436999"/>
          </a:xfrm>
        </p:grpSpPr>
        <p:sp>
          <p:nvSpPr>
            <p:cNvPr id="45" name="Oval 44">
              <a:extLst>
                <a:ext uri="{FF2B5EF4-FFF2-40B4-BE49-F238E27FC236}">
                  <a16:creationId xmlns:a16="http://schemas.microsoft.com/office/drawing/2014/main" id="{3BC78909-5E88-662E-A2B9-F7926091AA6B}"/>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6" name="Graphic 45">
              <a:hlinkClick r:id="rId15" action="ppaction://hlinksldjump"/>
              <a:extLst>
                <a:ext uri="{FF2B5EF4-FFF2-40B4-BE49-F238E27FC236}">
                  <a16:creationId xmlns:a16="http://schemas.microsoft.com/office/drawing/2014/main" id="{4E49C07C-F8FB-549C-5310-F0F289162E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31220" y="-598616"/>
              <a:ext cx="436999" cy="436999"/>
            </a:xfrm>
            <a:prstGeom prst="rect">
              <a:avLst/>
            </a:prstGeom>
          </p:spPr>
        </p:pic>
      </p:grpSp>
      <p:grpSp>
        <p:nvGrpSpPr>
          <p:cNvPr id="47" name="Group 46" descr="Green circle with a &quot;7&quot; in the middle.">
            <a:extLst>
              <a:ext uri="{FF2B5EF4-FFF2-40B4-BE49-F238E27FC236}">
                <a16:creationId xmlns:a16="http://schemas.microsoft.com/office/drawing/2014/main" id="{CD1B4A25-FFCB-2FC7-AE64-576134CAB5E9}"/>
              </a:ext>
            </a:extLst>
          </p:cNvPr>
          <p:cNvGrpSpPr/>
          <p:nvPr/>
        </p:nvGrpSpPr>
        <p:grpSpPr>
          <a:xfrm>
            <a:off x="9942328" y="5957838"/>
            <a:ext cx="434308" cy="434308"/>
            <a:chOff x="4071485" y="-579295"/>
            <a:chExt cx="434308" cy="434308"/>
          </a:xfrm>
        </p:grpSpPr>
        <p:sp>
          <p:nvSpPr>
            <p:cNvPr id="48" name="Oval 47">
              <a:extLst>
                <a:ext uri="{FF2B5EF4-FFF2-40B4-BE49-F238E27FC236}">
                  <a16:creationId xmlns:a16="http://schemas.microsoft.com/office/drawing/2014/main" id="{59738A14-5682-5C28-B42B-DE34675C3EC9}"/>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9" name="Graphic 48">
              <a:hlinkClick r:id="rId15" action="ppaction://hlinksldjump"/>
              <a:extLst>
                <a:ext uri="{FF2B5EF4-FFF2-40B4-BE49-F238E27FC236}">
                  <a16:creationId xmlns:a16="http://schemas.microsoft.com/office/drawing/2014/main" id="{9054612C-45C4-9ECA-C5B3-48FC50D1CB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71485" y="-579295"/>
              <a:ext cx="434308" cy="434308"/>
            </a:xfrm>
            <a:prstGeom prst="rect">
              <a:avLst/>
            </a:prstGeom>
          </p:spPr>
        </p:pic>
      </p:grpSp>
      <p:sp>
        <p:nvSpPr>
          <p:cNvPr id="13" name="Rectangle: Rounded Corners 3" descr="Return to table of contents button.">
            <a:hlinkClick r:id="rId20" action="ppaction://hlinksldjump"/>
            <a:extLst>
              <a:ext uri="{FF2B5EF4-FFF2-40B4-BE49-F238E27FC236}">
                <a16:creationId xmlns:a16="http://schemas.microsoft.com/office/drawing/2014/main" id="{8DDD757E-F52E-D3D1-9BCD-D3B4B85A0826}"/>
              </a:ext>
            </a:extLst>
          </p:cNvPr>
          <p:cNvSpPr/>
          <p:nvPr/>
        </p:nvSpPr>
        <p:spPr>
          <a:xfrm>
            <a:off x="1890733" y="6326238"/>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0"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5" name="Rectangle: Rounded Corners 3" descr="Return to start of OJT/APP button. ">
            <a:hlinkClick r:id="rId21" action="ppaction://hlinksldjump"/>
            <a:extLst>
              <a:ext uri="{FF2B5EF4-FFF2-40B4-BE49-F238E27FC236}">
                <a16:creationId xmlns:a16="http://schemas.microsoft.com/office/drawing/2014/main" id="{7F09EECF-B985-20C2-D21B-092210ED688D}"/>
              </a:ext>
            </a:extLst>
          </p:cNvPr>
          <p:cNvSpPr/>
          <p:nvPr/>
        </p:nvSpPr>
        <p:spPr>
          <a:xfrm>
            <a:off x="4838215" y="6326237"/>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20"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1265845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07917AC6-FEEE-237F-93BE-45EC574BB78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36" y="1334052"/>
            <a:ext cx="7344992" cy="468266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03E5951-D5C2-CBDB-410C-7EEC5D3362C5}"/>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OJT/APP: EM View </a:t>
            </a:r>
            <a:r>
              <a:rPr lang="en-US" sz="2800" baseline="0">
                <a:solidFill>
                  <a:srgbClr val="002060"/>
                </a:solidFill>
                <a:latin typeface="Arial"/>
                <a:cs typeface="Calibri"/>
              </a:rPr>
              <a:t>of Submitting an Enrollment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6" name="TextBox 5">
            <a:extLst>
              <a:ext uri="{FF2B5EF4-FFF2-40B4-BE49-F238E27FC236}">
                <a16:creationId xmlns:a16="http://schemas.microsoft.com/office/drawing/2014/main" id="{4E050394-22A2-900A-CA0B-6B17980401B3}"/>
              </a:ext>
            </a:extLst>
          </p:cNvPr>
          <p:cNvSpPr txBox="1"/>
          <p:nvPr/>
        </p:nvSpPr>
        <p:spPr>
          <a:xfrm>
            <a:off x="298174" y="583623"/>
            <a:ext cx="11202880" cy="635975"/>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4279"/>
                </a:solidFill>
                <a:effectLst/>
                <a:uLnTx/>
                <a:uFillTx/>
                <a:latin typeface="Arial"/>
                <a:cs typeface="Calibri"/>
              </a:rPr>
              <a:t>To learn how to navigate to the Student Profile, go</a:t>
            </a:r>
            <a:r>
              <a:rPr lang="en-US" sz="2000">
                <a:solidFill>
                  <a:srgbClr val="004279"/>
                </a:solidFill>
                <a:latin typeface="Arial"/>
                <a:cs typeface="Calibri"/>
              </a:rPr>
              <a:t> to the </a:t>
            </a:r>
            <a:r>
              <a:rPr kumimoji="0" lang="en-US" sz="2000" b="1" i="0" u="none" strike="noStrike" kern="1200" cap="none" spc="0" normalizeH="0" baseline="0" noProof="0">
                <a:ln>
                  <a:noFill/>
                </a:ln>
                <a:solidFill>
                  <a:srgbClr val="004279"/>
                </a:solidFill>
                <a:effectLst/>
                <a:uLnTx/>
                <a:uFillTx/>
                <a:latin typeface="Arial"/>
                <a:cs typeface="Calibri"/>
              </a:rPr>
              <a:t>EM User Guide </a:t>
            </a:r>
            <a:r>
              <a:rPr kumimoji="0" lang="en-US" sz="2000" b="0" i="0" u="none" strike="noStrike" kern="1200" cap="none" spc="0" normalizeH="0" baseline="0" noProof="0">
                <a:ln>
                  <a:noFill/>
                </a:ln>
                <a:solidFill>
                  <a:srgbClr val="004279"/>
                </a:solidFill>
                <a:effectLst/>
                <a:uLnTx/>
                <a:uFillTx/>
                <a:latin typeface="Arial"/>
                <a:cs typeface="Calibri"/>
              </a:rPr>
              <a:t>on the </a:t>
            </a:r>
            <a:r>
              <a:rPr kumimoji="0" lang="en-US" sz="2000" b="0" i="0" u="none" strike="noStrike" kern="1200" cap="none" spc="0" normalizeH="0" baseline="0" noProof="0">
                <a:ln>
                  <a:noFill/>
                </a:ln>
                <a:solidFill>
                  <a:srgbClr val="004279"/>
                </a:solidFill>
                <a:effectLst/>
                <a:uLnTx/>
                <a:uFillTx/>
                <a:latin typeface="Arial"/>
                <a:cs typeface="Calibri"/>
                <a:hlinkClick r:id="rId3">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4279"/>
                </a:solidFill>
                <a:effectLst/>
                <a:uLnTx/>
                <a:uFillTx/>
                <a:latin typeface="Arial"/>
                <a:cs typeface="Calibri"/>
              </a:rPr>
              <a:t> page. </a:t>
            </a:r>
          </a:p>
        </p:txBody>
      </p:sp>
      <p:sp>
        <p:nvSpPr>
          <p:cNvPr id="11" name="TextBox 10">
            <a:extLst>
              <a:ext uri="{FF2B5EF4-FFF2-40B4-BE49-F238E27FC236}">
                <a16:creationId xmlns:a16="http://schemas.microsoft.com/office/drawing/2014/main" id="{68A62781-D6FE-E574-63E6-22ACBCA8797D}"/>
              </a:ext>
            </a:extLst>
          </p:cNvPr>
          <p:cNvSpPr txBox="1"/>
          <p:nvPr/>
        </p:nvSpPr>
        <p:spPr>
          <a:xfrm>
            <a:off x="428625" y="1395715"/>
            <a:ext cx="3995306" cy="823610"/>
          </a:xfrm>
          <a:prstGeom prst="rect">
            <a:avLst/>
          </a:prstGeom>
          <a:noFill/>
        </p:spPr>
        <p:txBody>
          <a:bodyPr wrap="square" lIns="0" tIns="0" rIns="0" bIns="0" rtlCol="0">
            <a:noAutofit/>
          </a:bodyPr>
          <a:lstStyle/>
          <a:p>
            <a:pPr algn="l" defTabSz="228600">
              <a:spcAft>
                <a:spcPts val="1200"/>
              </a:spcAft>
            </a:pPr>
            <a:r>
              <a:rPr kumimoji="0" lang="en-US" sz="2000" b="0" i="0" u="none" strike="noStrike" kern="1200" cap="none" spc="0" normalizeH="0" baseline="0" noProof="0">
                <a:ln>
                  <a:noFill/>
                </a:ln>
                <a:solidFill>
                  <a:srgbClr val="004279"/>
                </a:solidFill>
                <a:effectLst/>
                <a:uLnTx/>
                <a:uFillTx/>
                <a:latin typeface="Arial"/>
                <a:cs typeface="Calibri"/>
              </a:rPr>
              <a:t>To create an enrollment for a student, select the “</a:t>
            </a:r>
            <a:r>
              <a:rPr kumimoji="0" lang="en-US" sz="2000" b="1" i="0" u="none" strike="noStrike" kern="1200" cap="none" spc="0" normalizeH="0" baseline="0" noProof="0">
                <a:ln>
                  <a:noFill/>
                </a:ln>
                <a:solidFill>
                  <a:srgbClr val="004279"/>
                </a:solidFill>
                <a:effectLst/>
                <a:uLnTx/>
                <a:uFillTx/>
                <a:latin typeface="Arial"/>
                <a:cs typeface="Calibri"/>
              </a:rPr>
              <a:t>Add enrollment</a:t>
            </a:r>
            <a:r>
              <a:rPr kumimoji="0" lang="en-US" sz="2000" b="0" i="0" u="none" strike="noStrike" kern="1200" cap="none" spc="0" normalizeH="0" baseline="0" noProof="0">
                <a:ln>
                  <a:noFill/>
                </a:ln>
                <a:solidFill>
                  <a:srgbClr val="004279"/>
                </a:solidFill>
                <a:effectLst/>
                <a:uLnTx/>
                <a:uFillTx/>
                <a:latin typeface="Arial"/>
                <a:cs typeface="Calibri"/>
              </a:rPr>
              <a:t>” button.</a:t>
            </a:r>
            <a:endParaRPr lang="en-US" sz="2000" noProof="0"/>
          </a:p>
        </p:txBody>
      </p:sp>
      <p:sp>
        <p:nvSpPr>
          <p:cNvPr id="10" name="TextBox 9" descr="EM's view of the Student Profile. The student's name is at the top, and there are 6 tabs: Enrollments, Student Info, Programs, Benefits, Notes, and History. The contact information is in the bottom right corner. There is a highlight box around the Add enrollment button. &#10;1. &#10;Located at the top of the screen, EM automatically populates the trainee’s name after a trainee is created. &#10;&#10;The trainee's address is located on the right-hand bottom side of the screen.&#10;&#10;">
            <a:extLst>
              <a:ext uri="{FF2B5EF4-FFF2-40B4-BE49-F238E27FC236}">
                <a16:creationId xmlns:a16="http://schemas.microsoft.com/office/drawing/2014/main" id="{B4313DE7-9F35-4C70-A3B9-AE4C9AC17FF1}"/>
              </a:ext>
            </a:extLst>
          </p:cNvPr>
          <p:cNvSpPr txBox="1"/>
          <p:nvPr/>
        </p:nvSpPr>
        <p:spPr>
          <a:xfrm>
            <a:off x="242104" y="2367105"/>
            <a:ext cx="4275174" cy="253333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1.</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algn="ctr" defTabSz="228600">
              <a:defRPr/>
            </a:pPr>
            <a:r>
              <a:rPr kumimoji="0" lang="en-US" sz="1600" b="1" u="none" strike="noStrike" kern="1200" cap="none" spc="0" normalizeH="0" baseline="0" noProof="0">
                <a:ln>
                  <a:noFill/>
                </a:ln>
                <a:solidFill>
                  <a:srgbClr val="002060"/>
                </a:solidFill>
                <a:effectLst/>
                <a:uLnTx/>
                <a:uFillTx/>
                <a:latin typeface="Arial"/>
                <a:cs typeface="Calibri"/>
              </a:rPr>
              <a:t>Located at the top of the screen, EM </a:t>
            </a:r>
            <a:r>
              <a:rPr kumimoji="0" lang="en-US" sz="1600" b="1" i="0" u="none" strike="noStrike" kern="1200" cap="none" spc="0" normalizeH="0" baseline="0" noProof="0">
                <a:ln>
                  <a:noFill/>
                </a:ln>
                <a:solidFill>
                  <a:srgbClr val="002060"/>
                </a:solidFill>
                <a:effectLst/>
                <a:uLnTx/>
                <a:uFillTx/>
                <a:latin typeface="Arial"/>
                <a:cs typeface="Calibri"/>
              </a:rPr>
              <a:t>displays the trainee’s name once the trainee is created and/or found in EM and you navigate to the Trainee</a:t>
            </a:r>
            <a:r>
              <a:rPr lang="en-US" sz="1600" b="1">
                <a:solidFill>
                  <a:srgbClr val="002060"/>
                </a:solidFill>
                <a:latin typeface="Arial"/>
                <a:cs typeface="Calibri"/>
              </a:rPr>
              <a:t>’s </a:t>
            </a:r>
            <a:r>
              <a:rPr kumimoji="0" lang="en-US" sz="1600" b="1" i="0" u="none" strike="noStrike" kern="1200" cap="none" spc="0" normalizeH="0" baseline="0" noProof="0">
                <a:ln>
                  <a:noFill/>
                </a:ln>
                <a:solidFill>
                  <a:srgbClr val="002060"/>
                </a:solidFill>
                <a:effectLst/>
                <a:uLnTx/>
                <a:uFillTx/>
                <a:latin typeface="Arial"/>
                <a:cs typeface="Calibri"/>
              </a:rPr>
              <a:t>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algn="ctr" defTabSz="228600">
              <a:defRPr/>
            </a:pPr>
            <a:endParaRPr lang="en-US" sz="1600" b="1" u="none" strike="noStrike" kern="1200" cap="none" spc="0" normalizeH="0" baseline="0" noProof="0">
              <a:ln>
                <a:noFill/>
              </a:ln>
              <a:solidFill>
                <a:srgbClr val="002060"/>
              </a:solidFill>
              <a:effectLst/>
              <a:uLnTx/>
              <a:uFillTx/>
              <a:latin typeface="Arial"/>
              <a:cs typeface="Calibri" panose="020F0502020204030204" pitchFamily="34" charset="0"/>
            </a:endParaRPr>
          </a:p>
          <a:p>
            <a:pPr algn="ctr" defTabSz="228600">
              <a:defRPr/>
            </a:pPr>
            <a:r>
              <a:rPr kumimoji="0" lang="en-US" sz="1600" b="1" u="none" strike="noStrike" kern="1200" cap="none" spc="0" normalizeH="0" baseline="0" noProof="0">
                <a:ln>
                  <a:noFill/>
                </a:ln>
                <a:solidFill>
                  <a:srgbClr val="002060"/>
                </a:solidFill>
                <a:effectLst/>
                <a:uLnTx/>
                <a:uFillTx/>
                <a:latin typeface="Arial"/>
                <a:cs typeface="Calibri"/>
              </a:rPr>
              <a:t>The trainee's address </a:t>
            </a:r>
            <a:r>
              <a:rPr lang="en-US" sz="1600" b="1">
                <a:solidFill>
                  <a:srgbClr val="002060"/>
                </a:solidFill>
                <a:latin typeface="Arial"/>
                <a:cs typeface="Calibri"/>
              </a:rPr>
              <a:t>is located</a:t>
            </a:r>
            <a:r>
              <a:rPr kumimoji="0" lang="en-US" sz="1600" b="1" u="none" strike="noStrike" kern="1200" cap="none" spc="0" normalizeH="0" baseline="0" noProof="0">
                <a:ln>
                  <a:noFill/>
                </a:ln>
                <a:solidFill>
                  <a:srgbClr val="002060"/>
                </a:solidFill>
                <a:effectLst/>
                <a:uLnTx/>
                <a:uFillTx/>
                <a:latin typeface="Arial"/>
                <a:cs typeface="Calibri"/>
              </a:rPr>
              <a:t> on the right-hand bottom side of the screen.</a:t>
            </a:r>
            <a:endParaRPr lang="en-US" sz="1600" b="1" u="none" strike="noStrike" kern="1200" cap="none" spc="0" normalizeH="0" baseline="0" noProof="0">
              <a:ln>
                <a:noFill/>
              </a:ln>
              <a:solidFill>
                <a:srgbClr val="002060"/>
              </a:solidFill>
              <a:effectLst/>
              <a:uLnTx/>
              <a:uFillTx/>
              <a:latin typeface="Arial"/>
              <a:cs typeface="Calibri"/>
            </a:endParaRPr>
          </a:p>
          <a:p>
            <a:pPr algn="ctr" defTabSz="228600">
              <a:defRPr/>
            </a:pPr>
            <a:endParaRPr lang="en-US" sz="1600" b="1" i="0">
              <a:solidFill>
                <a:schemeClr val="accent2"/>
              </a:solidFill>
              <a:latin typeface="Calibri" panose="020F0502020204030204" pitchFamily="34" charset="0"/>
              <a:ea typeface="+mn-ea"/>
              <a:cs typeface="Calibri" panose="020F0502020204030204" pitchFamily="34" charset="0"/>
            </a:endParaRPr>
          </a:p>
        </p:txBody>
      </p:sp>
      <p:cxnSp>
        <p:nvCxnSpPr>
          <p:cNvPr id="8" name="Straight Arrow Connector 7">
            <a:extLst>
              <a:ext uri="{FF2B5EF4-FFF2-40B4-BE49-F238E27FC236}">
                <a16:creationId xmlns:a16="http://schemas.microsoft.com/office/drawing/2014/main" id="{BFAE51C6-301E-4DCC-B4B0-4ADE7F82F8BC}"/>
              </a:ext>
              <a:ext uri="{C183D7F6-B498-43B3-948B-1728B52AA6E4}">
                <adec:decorative xmlns:adec="http://schemas.microsoft.com/office/drawing/2017/decorative" val="1"/>
              </a:ext>
            </a:extLst>
          </p:cNvPr>
          <p:cNvCxnSpPr>
            <a:cxnSpLocks/>
            <a:stCxn id="10" idx="3"/>
          </p:cNvCxnSpPr>
          <p:nvPr/>
        </p:nvCxnSpPr>
        <p:spPr>
          <a:xfrm flipV="1">
            <a:off x="4517278" y="1744296"/>
            <a:ext cx="187176" cy="188947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descr="Green circle with a &quot;1&quot; in the middle.">
            <a:extLst>
              <a:ext uri="{FF2B5EF4-FFF2-40B4-BE49-F238E27FC236}">
                <a16:creationId xmlns:a16="http://schemas.microsoft.com/office/drawing/2014/main" id="{1972EEDA-3903-BB2E-EED1-641401625420}"/>
              </a:ext>
            </a:extLst>
          </p:cNvPr>
          <p:cNvGrpSpPr/>
          <p:nvPr/>
        </p:nvGrpSpPr>
        <p:grpSpPr>
          <a:xfrm>
            <a:off x="4343938" y="1315722"/>
            <a:ext cx="434307" cy="434307"/>
            <a:chOff x="8554625" y="-545463"/>
            <a:chExt cx="434307" cy="434307"/>
          </a:xfrm>
        </p:grpSpPr>
        <p:sp>
          <p:nvSpPr>
            <p:cNvPr id="9" name="Oval 8">
              <a:extLst>
                <a:ext uri="{FF2B5EF4-FFF2-40B4-BE49-F238E27FC236}">
                  <a16:creationId xmlns:a16="http://schemas.microsoft.com/office/drawing/2014/main" id="{BE346C87-6F97-7DC1-FE82-D37F2450F744}"/>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Graphic 11">
              <a:hlinkClick r:id="" action="ppaction://noaction"/>
              <a:extLst>
                <a:ext uri="{FF2B5EF4-FFF2-40B4-BE49-F238E27FC236}">
                  <a16:creationId xmlns:a16="http://schemas.microsoft.com/office/drawing/2014/main" id="{C739A86D-281D-1F13-3BD3-862C2F6383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625" y="-545463"/>
              <a:ext cx="434307" cy="434307"/>
            </a:xfrm>
            <a:prstGeom prst="rect">
              <a:avLst/>
            </a:prstGeom>
          </p:spPr>
        </p:pic>
      </p:grpSp>
      <p:sp>
        <p:nvSpPr>
          <p:cNvPr id="13" name="Rectangle 12">
            <a:extLst>
              <a:ext uri="{FF2B5EF4-FFF2-40B4-BE49-F238E27FC236}">
                <a16:creationId xmlns:a16="http://schemas.microsoft.com/office/drawing/2014/main" id="{7D299E53-E3CD-A3BF-BB82-81607FB677B8}"/>
              </a:ext>
              <a:ext uri="{C183D7F6-B498-43B3-948B-1728B52AA6E4}">
                <adec:decorative xmlns:adec="http://schemas.microsoft.com/office/drawing/2017/decorative" val="1"/>
              </a:ext>
            </a:extLst>
          </p:cNvPr>
          <p:cNvSpPr/>
          <p:nvPr/>
        </p:nvSpPr>
        <p:spPr>
          <a:xfrm>
            <a:off x="8817769" y="2609850"/>
            <a:ext cx="1004887" cy="26669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3" descr="Return to table of contents button.">
            <a:hlinkClick r:id="rId6" action="ppaction://hlinksldjump"/>
            <a:extLst>
              <a:ext uri="{FF2B5EF4-FFF2-40B4-BE49-F238E27FC236}">
                <a16:creationId xmlns:a16="http://schemas.microsoft.com/office/drawing/2014/main" id="{B7029793-7A57-FBC1-152E-69A03485D046}"/>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OJT/APP button. ">
            <a:hlinkClick r:id="rId7" action="ppaction://hlinksldjump"/>
            <a:extLst>
              <a:ext uri="{FF2B5EF4-FFF2-40B4-BE49-F238E27FC236}">
                <a16:creationId xmlns:a16="http://schemas.microsoft.com/office/drawing/2014/main" id="{7F36C60A-E80C-EED3-236E-369AB80FAB97}"/>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6"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
        <p:nvSpPr>
          <p:cNvPr id="2" name="Rectangle 1">
            <a:extLst>
              <a:ext uri="{FF2B5EF4-FFF2-40B4-BE49-F238E27FC236}">
                <a16:creationId xmlns:a16="http://schemas.microsoft.com/office/drawing/2014/main" id="{B577E93F-C508-A084-6C60-EAA3CD808CE6}"/>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3553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B185955A-6A0E-426E-AB4B-88919BA008CB}"/>
              </a:ext>
              <a:ext uri="{C183D7F6-B498-43B3-948B-1728B52AA6E4}">
                <adec:decorative xmlns:adec="http://schemas.microsoft.com/office/drawing/2017/decorative" val="1"/>
              </a:ext>
            </a:extLst>
          </p:cNvPr>
          <p:cNvCxnSpPr>
            <a:cxnSpLocks/>
          </p:cNvCxnSpPr>
          <p:nvPr/>
        </p:nvCxnSpPr>
        <p:spPr>
          <a:xfrm>
            <a:off x="4894821" y="5919153"/>
            <a:ext cx="2093193"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B03DD52-7585-B099-A457-1FFCF64B635B}"/>
              </a:ext>
              <a:ext uri="{C183D7F6-B498-43B3-948B-1728B52AA6E4}">
                <adec:decorative xmlns:adec="http://schemas.microsoft.com/office/drawing/2017/decorative" val="1"/>
              </a:ext>
            </a:extLst>
          </p:cNvPr>
          <p:cNvCxnSpPr>
            <a:cxnSpLocks/>
            <a:endCxn id="37" idx="1"/>
          </p:cNvCxnSpPr>
          <p:nvPr/>
        </p:nvCxnSpPr>
        <p:spPr>
          <a:xfrm>
            <a:off x="4686746" y="4269015"/>
            <a:ext cx="2320303" cy="99425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EF0FBA1-4C5F-42F2-8532-760E12E9AEDF}"/>
              </a:ext>
              <a:ext uri="{C183D7F6-B498-43B3-948B-1728B52AA6E4}">
                <adec:decorative xmlns:adec="http://schemas.microsoft.com/office/drawing/2017/decorative" val="1"/>
              </a:ext>
            </a:extLst>
          </p:cNvPr>
          <p:cNvCxnSpPr>
            <a:cxnSpLocks/>
          </p:cNvCxnSpPr>
          <p:nvPr/>
        </p:nvCxnSpPr>
        <p:spPr>
          <a:xfrm>
            <a:off x="4572624" y="3106551"/>
            <a:ext cx="2463925" cy="13613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244" name="Picture 4">
            <a:extLst>
              <a:ext uri="{FF2B5EF4-FFF2-40B4-BE49-F238E27FC236}">
                <a16:creationId xmlns:a16="http://schemas.microsoft.com/office/drawing/2014/main" id="{B619F1F7-2142-1C6C-697A-21101F33381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138" y="638175"/>
            <a:ext cx="4383921" cy="558165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5" name="Title 1">
            <a:extLst>
              <a:ext uri="{FF2B5EF4-FFF2-40B4-BE49-F238E27FC236}">
                <a16:creationId xmlns:a16="http://schemas.microsoft.com/office/drawing/2014/main" id="{7DC50C5F-0879-6B6F-D110-7DA80F889028}"/>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of Submitting an Enrollment </a:t>
            </a:r>
            <a:endParaRPr lang="en-US" sz="2800" b="1" i="0" u="none" strike="noStrike" kern="1200" cap="none" spc="0" normalizeH="0" baseline="0" noProof="0">
              <a:ln>
                <a:noFill/>
              </a:ln>
              <a:effectLst/>
              <a:uLnTx/>
              <a:uFillTx/>
              <a:latin typeface="Arial"/>
              <a:cs typeface="Calibri" panose="020F0502020204030204" pitchFamily="34" charset="0"/>
            </a:endParaRPr>
          </a:p>
        </p:txBody>
      </p:sp>
      <p:cxnSp>
        <p:nvCxnSpPr>
          <p:cNvPr id="2" name="Straight Arrow Connector 1">
            <a:extLst>
              <a:ext uri="{FF2B5EF4-FFF2-40B4-BE49-F238E27FC236}">
                <a16:creationId xmlns:a16="http://schemas.microsoft.com/office/drawing/2014/main" id="{3DAE398D-42C0-F0E3-0EF8-B2334804A721}"/>
              </a:ext>
              <a:ext uri="{C183D7F6-B498-43B3-948B-1728B52AA6E4}">
                <adec:decorative xmlns:adec="http://schemas.microsoft.com/office/drawing/2017/decorative" val="1"/>
              </a:ext>
            </a:extLst>
          </p:cNvPr>
          <p:cNvCxnSpPr>
            <a:cxnSpLocks/>
          </p:cNvCxnSpPr>
          <p:nvPr/>
        </p:nvCxnSpPr>
        <p:spPr>
          <a:xfrm>
            <a:off x="4894821" y="1460439"/>
            <a:ext cx="1856943" cy="165905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descr="Enrollment Manager Enrollment infomration and Hours and Time sections. &#10;&#10;2.&#10;SCOs select the calendar icon to select the appropriate begin and end dates for trainee’s programs.&#10;">
            <a:extLst>
              <a:ext uri="{FF2B5EF4-FFF2-40B4-BE49-F238E27FC236}">
                <a16:creationId xmlns:a16="http://schemas.microsoft.com/office/drawing/2014/main" id="{75A979F7-F962-4E50-9C28-39ECE5F01ED4}"/>
              </a:ext>
            </a:extLst>
          </p:cNvPr>
          <p:cNvSpPr txBox="1"/>
          <p:nvPr/>
        </p:nvSpPr>
        <p:spPr>
          <a:xfrm>
            <a:off x="853900" y="724866"/>
            <a:ext cx="4151728" cy="1661108"/>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2</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 calendar icon to select the appropriate begin and end dates </a:t>
            </a:r>
            <a:r>
              <a:rPr lang="en-US" sz="1600" b="1">
                <a:solidFill>
                  <a:srgbClr val="002060"/>
                </a:solidFill>
                <a:latin typeface="Arial"/>
                <a:cs typeface="Calibri"/>
              </a:rPr>
              <a:t>for trainee’s program.</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10" name="Group 9" descr="Green circle with a &quot;2&quot; in the middle.">
            <a:extLst>
              <a:ext uri="{FF2B5EF4-FFF2-40B4-BE49-F238E27FC236}">
                <a16:creationId xmlns:a16="http://schemas.microsoft.com/office/drawing/2014/main" id="{1869E9BE-0C64-CDF7-1C74-F27158739CD7}"/>
              </a:ext>
            </a:extLst>
          </p:cNvPr>
          <p:cNvGrpSpPr/>
          <p:nvPr/>
        </p:nvGrpSpPr>
        <p:grpSpPr>
          <a:xfrm>
            <a:off x="6670425" y="3105029"/>
            <a:ext cx="436999" cy="436999"/>
            <a:chOff x="10349594" y="-524906"/>
            <a:chExt cx="436999" cy="436999"/>
          </a:xfrm>
        </p:grpSpPr>
        <p:sp>
          <p:nvSpPr>
            <p:cNvPr id="11" name="Oval 10">
              <a:extLst>
                <a:ext uri="{FF2B5EF4-FFF2-40B4-BE49-F238E27FC236}">
                  <a16:creationId xmlns:a16="http://schemas.microsoft.com/office/drawing/2014/main" id="{6BFF2A19-26AD-81C2-E4DA-BEB4FDAA9ED4}"/>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Graphic 11">
              <a:extLst>
                <a:ext uri="{FF2B5EF4-FFF2-40B4-BE49-F238E27FC236}">
                  <a16:creationId xmlns:a16="http://schemas.microsoft.com/office/drawing/2014/main" id="{907A2FAA-E532-1EA9-FD94-2129D139D2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594" y="-524906"/>
              <a:ext cx="436999" cy="436999"/>
            </a:xfrm>
            <a:prstGeom prst="rect">
              <a:avLst/>
            </a:prstGeom>
          </p:spPr>
        </p:pic>
      </p:grpSp>
      <p:sp>
        <p:nvSpPr>
          <p:cNvPr id="29" name="TextBox 28">
            <a:extLst>
              <a:ext uri="{FF2B5EF4-FFF2-40B4-BE49-F238E27FC236}">
                <a16:creationId xmlns:a16="http://schemas.microsoft.com/office/drawing/2014/main" id="{702A74C9-B69A-4E96-A50C-41E04785F237}"/>
              </a:ext>
            </a:extLst>
          </p:cNvPr>
          <p:cNvSpPr txBox="1"/>
          <p:nvPr/>
        </p:nvSpPr>
        <p:spPr>
          <a:xfrm>
            <a:off x="853900" y="2571337"/>
            <a:ext cx="4151728" cy="108856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lang="en-US" sz="1600" b="1">
                <a:solidFill>
                  <a:srgbClr val="002060"/>
                </a:solidFill>
                <a:latin typeface="Arial"/>
                <a:cs typeface="Calibri"/>
              </a:rPr>
              <a:t>3</a:t>
            </a:r>
            <a:r>
              <a:rPr kumimoji="0" lang="en-US" sz="1600" b="1" i="0" u="none" strike="noStrike" kern="1200" cap="none" spc="0" normalizeH="0" baseline="0" noProof="0">
                <a:ln>
                  <a:noFill/>
                </a:ln>
                <a:solidFill>
                  <a:srgbClr val="002060"/>
                </a:solidFill>
                <a:effectLst/>
                <a:uLnTx/>
                <a:uFillTx/>
                <a:latin typeface="Arial"/>
                <a:cs typeface="Calibri"/>
              </a:rPr>
              <a:t>.</a:t>
            </a:r>
            <a:r>
              <a:rPr lang="en-US" sz="1600">
                <a:solidFill>
                  <a:srgbClr val="002060"/>
                </a:solidFill>
                <a:latin typeface="Arial"/>
                <a:cs typeface="Calibri"/>
              </a:rPr>
              <a:t> </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Type the number of hours in training program per week.</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pSp>
        <p:nvGrpSpPr>
          <p:cNvPr id="13" name="Group 12" descr="Green circle with a &quot;3&quot; in the middle.">
            <a:extLst>
              <a:ext uri="{FF2B5EF4-FFF2-40B4-BE49-F238E27FC236}">
                <a16:creationId xmlns:a16="http://schemas.microsoft.com/office/drawing/2014/main" id="{647A5956-9983-BD88-2966-CB744D1BCE88}"/>
              </a:ext>
            </a:extLst>
          </p:cNvPr>
          <p:cNvGrpSpPr/>
          <p:nvPr/>
        </p:nvGrpSpPr>
        <p:grpSpPr>
          <a:xfrm>
            <a:off x="7007049" y="4397562"/>
            <a:ext cx="436999" cy="436999"/>
            <a:chOff x="8612692" y="-402419"/>
            <a:chExt cx="436999" cy="436999"/>
          </a:xfrm>
        </p:grpSpPr>
        <p:sp>
          <p:nvSpPr>
            <p:cNvPr id="14" name="Oval 13">
              <a:extLst>
                <a:ext uri="{FF2B5EF4-FFF2-40B4-BE49-F238E27FC236}">
                  <a16:creationId xmlns:a16="http://schemas.microsoft.com/office/drawing/2014/main" id="{71F81C2D-21ED-76DC-6ED6-7DF6081F1FD0}"/>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a:extLst>
                <a:ext uri="{FF2B5EF4-FFF2-40B4-BE49-F238E27FC236}">
                  <a16:creationId xmlns:a16="http://schemas.microsoft.com/office/drawing/2014/main" id="{E4338645-1515-C39C-486A-8679BC3343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12692" y="-402419"/>
              <a:ext cx="436999" cy="436999"/>
            </a:xfrm>
            <a:prstGeom prst="rect">
              <a:avLst/>
            </a:prstGeom>
          </p:spPr>
        </p:pic>
      </p:grpSp>
      <p:sp>
        <p:nvSpPr>
          <p:cNvPr id="30" name="TextBox 29">
            <a:extLst>
              <a:ext uri="{FF2B5EF4-FFF2-40B4-BE49-F238E27FC236}">
                <a16:creationId xmlns:a16="http://schemas.microsoft.com/office/drawing/2014/main" id="{21235D2B-09D0-4C11-BABE-3D49C002F46E}"/>
              </a:ext>
            </a:extLst>
          </p:cNvPr>
          <p:cNvSpPr txBox="1"/>
          <p:nvPr/>
        </p:nvSpPr>
        <p:spPr>
          <a:xfrm>
            <a:off x="853900" y="3845265"/>
            <a:ext cx="4151728" cy="95349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4</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Type the standard work hours per week.</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4279"/>
              </a:solidFill>
              <a:effectLst/>
              <a:uLnTx/>
              <a:uFillTx/>
              <a:latin typeface="Calibri" panose="020F0502020204030204" pitchFamily="34" charset="0"/>
              <a:ea typeface="+mn-ea"/>
              <a:cs typeface="Calibri" panose="020F0502020204030204" pitchFamily="34" charset="0"/>
            </a:endParaRPr>
          </a:p>
        </p:txBody>
      </p:sp>
      <p:grpSp>
        <p:nvGrpSpPr>
          <p:cNvPr id="18" name="Group 17" descr="Green circle with a &quot;4&quot; in the middle.">
            <a:extLst>
              <a:ext uri="{FF2B5EF4-FFF2-40B4-BE49-F238E27FC236}">
                <a16:creationId xmlns:a16="http://schemas.microsoft.com/office/drawing/2014/main" id="{6C4142EE-CCB2-0A0B-B9F4-ACC530929A79}"/>
              </a:ext>
            </a:extLst>
          </p:cNvPr>
          <p:cNvGrpSpPr/>
          <p:nvPr/>
        </p:nvGrpSpPr>
        <p:grpSpPr>
          <a:xfrm>
            <a:off x="7007049" y="5044765"/>
            <a:ext cx="436999" cy="436999"/>
            <a:chOff x="6941171" y="-523481"/>
            <a:chExt cx="436999" cy="436999"/>
          </a:xfrm>
        </p:grpSpPr>
        <p:sp>
          <p:nvSpPr>
            <p:cNvPr id="25" name="Oval 24">
              <a:extLst>
                <a:ext uri="{FF2B5EF4-FFF2-40B4-BE49-F238E27FC236}">
                  <a16:creationId xmlns:a16="http://schemas.microsoft.com/office/drawing/2014/main" id="{56140C39-4148-28EC-28BC-9966053B5B39}"/>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E0578B1C-D5DF-A205-F924-5E09722E2560}"/>
                </a:ext>
              </a:extLst>
            </p:cNvPr>
            <p:cNvGrpSpPr/>
            <p:nvPr/>
          </p:nvGrpSpPr>
          <p:grpSpPr>
            <a:xfrm>
              <a:off x="6941171" y="-523481"/>
              <a:ext cx="436999" cy="436999"/>
              <a:chOff x="6941171" y="-523481"/>
              <a:chExt cx="436999" cy="436999"/>
            </a:xfrm>
          </p:grpSpPr>
          <p:sp>
            <p:nvSpPr>
              <p:cNvPr id="35" name="Oval 34">
                <a:extLst>
                  <a:ext uri="{FF2B5EF4-FFF2-40B4-BE49-F238E27FC236}">
                    <a16:creationId xmlns:a16="http://schemas.microsoft.com/office/drawing/2014/main" id="{EA9EC84A-4022-B037-BDA7-F267DF81ADD4}"/>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Graphic 36">
                <a:extLst>
                  <a:ext uri="{FF2B5EF4-FFF2-40B4-BE49-F238E27FC236}">
                    <a16:creationId xmlns:a16="http://schemas.microsoft.com/office/drawing/2014/main" id="{257F9064-9561-D8D1-EC42-45ACD62D3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1171" y="-523481"/>
                <a:ext cx="436999" cy="436999"/>
              </a:xfrm>
              <a:prstGeom prst="rect">
                <a:avLst/>
              </a:prstGeom>
            </p:spPr>
          </p:pic>
        </p:grpSp>
      </p:grpSp>
      <p:sp>
        <p:nvSpPr>
          <p:cNvPr id="31" name="TextBox 30">
            <a:extLst>
              <a:ext uri="{FF2B5EF4-FFF2-40B4-BE49-F238E27FC236}">
                <a16:creationId xmlns:a16="http://schemas.microsoft.com/office/drawing/2014/main" id="{7026FAB2-D7CF-4AC3-94E0-991792FE04C9}"/>
              </a:ext>
            </a:extLst>
          </p:cNvPr>
          <p:cNvSpPr txBox="1"/>
          <p:nvPr/>
        </p:nvSpPr>
        <p:spPr>
          <a:xfrm>
            <a:off x="853900" y="4984126"/>
            <a:ext cx="4151728" cy="133190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5</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 dropdown menu to select whether prior training time is being submitted or not applicable.</a:t>
            </a:r>
            <a:endParaRPr lang="en-US" sz="1600" b="1" i="0" u="none" strike="noStrike" kern="1200" cap="none" spc="0" normalizeH="0" baseline="0" noProof="0">
              <a:ln>
                <a:noFill/>
              </a:ln>
              <a:solidFill>
                <a:srgbClr val="002060"/>
              </a:solidFill>
              <a:effectLst/>
              <a:uLnTx/>
              <a:uFillTx/>
              <a:latin typeface="Arial"/>
              <a:cs typeface="Calibri"/>
            </a:endParaRPr>
          </a:p>
        </p:txBody>
      </p:sp>
      <p:pic>
        <p:nvPicPr>
          <p:cNvPr id="41" name="Graphic 40" descr="Green circle with a &quot;5&quot; in the middle.">
            <a:extLst>
              <a:ext uri="{FF2B5EF4-FFF2-40B4-BE49-F238E27FC236}">
                <a16:creationId xmlns:a16="http://schemas.microsoft.com/office/drawing/2014/main" id="{BCF9CF19-8957-2E4B-742D-EAB7BDA115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7049" y="5673576"/>
            <a:ext cx="436999" cy="436999"/>
          </a:xfrm>
          <a:prstGeom prst="rect">
            <a:avLst/>
          </a:prstGeom>
        </p:spPr>
      </p:pic>
      <p:sp>
        <p:nvSpPr>
          <p:cNvPr id="19" name="Right Brace 18">
            <a:extLst>
              <a:ext uri="{FF2B5EF4-FFF2-40B4-BE49-F238E27FC236}">
                <a16:creationId xmlns:a16="http://schemas.microsoft.com/office/drawing/2014/main" id="{E4C32973-3215-5CBD-1E5F-4AA06FA27501}"/>
              </a:ext>
              <a:ext uri="{C183D7F6-B498-43B3-948B-1728B52AA6E4}">
                <adec:decorative xmlns:adec="http://schemas.microsoft.com/office/drawing/2017/decorative" val="1"/>
              </a:ext>
            </a:extLst>
          </p:cNvPr>
          <p:cNvSpPr/>
          <p:nvPr/>
        </p:nvSpPr>
        <p:spPr>
          <a:xfrm flipH="1">
            <a:off x="7117889" y="2727369"/>
            <a:ext cx="269835" cy="1320591"/>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Rectangle: Rounded Corners 3" descr="Return to table of contents button.">
            <a:hlinkClick r:id="rId11" action="ppaction://hlinksldjump"/>
            <a:extLst>
              <a:ext uri="{FF2B5EF4-FFF2-40B4-BE49-F238E27FC236}">
                <a16:creationId xmlns:a16="http://schemas.microsoft.com/office/drawing/2014/main" id="{9A9D9B51-D47F-4DB4-B306-A47E106931F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6" name="Rectangle: Rounded Corners 3" descr="Return to start of OJT/APP button. ">
            <a:hlinkClick r:id="rId12" action="ppaction://hlinksldjump"/>
            <a:extLst>
              <a:ext uri="{FF2B5EF4-FFF2-40B4-BE49-F238E27FC236}">
                <a16:creationId xmlns:a16="http://schemas.microsoft.com/office/drawing/2014/main" id="{1E7AB17A-1DC2-B2D6-ADB6-0BE61D505CC2}"/>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1"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
        <p:nvSpPr>
          <p:cNvPr id="3" name="Rectangle 2">
            <a:extLst>
              <a:ext uri="{FF2B5EF4-FFF2-40B4-BE49-F238E27FC236}">
                <a16:creationId xmlns:a16="http://schemas.microsoft.com/office/drawing/2014/main" id="{36C21666-668A-EBCF-1EFF-87A449C0DB87}"/>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7740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D873EB1E-D189-E7BA-556C-3A806E34C38E}"/>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of Submitting an Enrollment </a:t>
            </a:r>
            <a:br>
              <a:rPr lang="en-US" sz="2800" baseline="0">
                <a:latin typeface="Arial"/>
              </a:rPr>
            </a:br>
            <a:r>
              <a:rPr lang="en-US" sz="3200">
                <a:latin typeface="Calibri"/>
                <a:cs typeface="Calibri"/>
              </a:rPr>
              <a:t> </a:t>
            </a:r>
            <a:endParaRPr kumimoji="0" lang="en-US" sz="32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hlinkClick r:id="rId3" action="ppaction://hlinksldjump">
                <a:extLst>
                  <a:ext uri="{A12FA001-AC4F-418D-AE19-62706E023703}">
                    <ahyp:hlinkClr xmlns:ahyp="http://schemas.microsoft.com/office/drawing/2018/hyperlinkcolor" val="tx"/>
                  </a:ext>
                </a:extLst>
              </a:hlinkClick>
            </a:endParaRPr>
          </a:p>
        </p:txBody>
      </p:sp>
      <p:cxnSp>
        <p:nvCxnSpPr>
          <p:cNvPr id="26" name="Straight Arrow Connector 25">
            <a:extLst>
              <a:ext uri="{FF2B5EF4-FFF2-40B4-BE49-F238E27FC236}">
                <a16:creationId xmlns:a16="http://schemas.microsoft.com/office/drawing/2014/main" id="{4E339A12-A596-82E7-F056-9F562D7F4A71}"/>
              </a:ext>
              <a:ext uri="{C183D7F6-B498-43B3-948B-1728B52AA6E4}">
                <adec:decorative xmlns:adec="http://schemas.microsoft.com/office/drawing/2017/decorative" val="1"/>
              </a:ext>
            </a:extLst>
          </p:cNvPr>
          <p:cNvCxnSpPr>
            <a:cxnSpLocks/>
          </p:cNvCxnSpPr>
          <p:nvPr/>
        </p:nvCxnSpPr>
        <p:spPr>
          <a:xfrm>
            <a:off x="5742432" y="2587750"/>
            <a:ext cx="571413"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153009-9AEF-8E0F-1660-7982748E6262}"/>
              </a:ext>
              <a:ext uri="{C183D7F6-B498-43B3-948B-1728B52AA6E4}">
                <adec:decorative xmlns:adec="http://schemas.microsoft.com/office/drawing/2017/decorative" val="1"/>
              </a:ext>
            </a:extLst>
          </p:cNvPr>
          <p:cNvCxnSpPr>
            <a:cxnSpLocks/>
          </p:cNvCxnSpPr>
          <p:nvPr/>
        </p:nvCxnSpPr>
        <p:spPr>
          <a:xfrm>
            <a:off x="4558663" y="4760816"/>
            <a:ext cx="2262014" cy="115562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descr="Enrollment Manager Remrks and Notes (optional) sections. &#10;&#10;6.&#10;SCOs can choose to add a VBA remark or custom remark if needed. &#10;SCOs should use the &quot;Notes&quot; section to capture student and school specific information. Notes are not sent to VA with the enrollment but can be reviewed by VA, if necessary&#10;">
            <a:extLst>
              <a:ext uri="{FF2B5EF4-FFF2-40B4-BE49-F238E27FC236}">
                <a16:creationId xmlns:a16="http://schemas.microsoft.com/office/drawing/2014/main" id="{CF192D4B-6722-0F88-6739-691EBD291075}"/>
              </a:ext>
            </a:extLst>
          </p:cNvPr>
          <p:cNvSpPr txBox="1"/>
          <p:nvPr/>
        </p:nvSpPr>
        <p:spPr>
          <a:xfrm>
            <a:off x="427881" y="1139840"/>
            <a:ext cx="5436581" cy="2289158"/>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6.</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Add a VBA remark or Custom Remark if needed. </a:t>
            </a:r>
            <a:endParaRPr lang="en-US" sz="1600" b="1">
              <a:solidFill>
                <a:srgbClr val="002060"/>
              </a:solidFill>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en-US" sz="1600" b="1" kern="1200">
              <a:solidFill>
                <a:srgbClr val="002060"/>
              </a:solidFill>
              <a:effectLst/>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1" kern="1200">
                <a:solidFill>
                  <a:srgbClr val="002060"/>
                </a:solidFill>
                <a:effectLst/>
                <a:latin typeface="Arial"/>
                <a:cs typeface="Calibri"/>
              </a:rPr>
              <a:t>Use the "Notes" section to capture trainee and school specific information. Notes are not sent to VA </a:t>
            </a:r>
            <a:r>
              <a:rPr lang="en-US" sz="1600" b="1">
                <a:solidFill>
                  <a:srgbClr val="002060"/>
                </a:solidFill>
                <a:latin typeface="Arial"/>
                <a:cs typeface="Calibri"/>
              </a:rPr>
              <a:t>with the enrollment but can be reviewed by VA, if necessary.</a:t>
            </a:r>
            <a:endParaRPr lang="en-US" sz="1600" b="1" kern="1200">
              <a:solidFill>
                <a:srgbClr val="002060"/>
              </a:solidFill>
              <a:effectLst/>
              <a:latin typeface="Arial"/>
              <a:cs typeface="Calibri"/>
            </a:endParaRPr>
          </a:p>
        </p:txBody>
      </p:sp>
      <p:grpSp>
        <p:nvGrpSpPr>
          <p:cNvPr id="10" name="Group 9" descr="Green circle with a &quot;6&quot; in the middle.">
            <a:extLst>
              <a:ext uri="{FF2B5EF4-FFF2-40B4-BE49-F238E27FC236}">
                <a16:creationId xmlns:a16="http://schemas.microsoft.com/office/drawing/2014/main" id="{2D8266E9-8372-B913-F0CB-475C1059E3E4}"/>
              </a:ext>
            </a:extLst>
          </p:cNvPr>
          <p:cNvGrpSpPr/>
          <p:nvPr/>
        </p:nvGrpSpPr>
        <p:grpSpPr>
          <a:xfrm>
            <a:off x="6313845" y="2401625"/>
            <a:ext cx="436999" cy="436999"/>
            <a:chOff x="5731220" y="-598616"/>
            <a:chExt cx="436999" cy="436999"/>
          </a:xfrm>
        </p:grpSpPr>
        <p:sp>
          <p:nvSpPr>
            <p:cNvPr id="11" name="Oval 10">
              <a:extLst>
                <a:ext uri="{FF2B5EF4-FFF2-40B4-BE49-F238E27FC236}">
                  <a16:creationId xmlns:a16="http://schemas.microsoft.com/office/drawing/2014/main" id="{7A152BEB-774F-8DB4-77D4-218AA7EF3170}"/>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a:extLst>
                <a:ext uri="{FF2B5EF4-FFF2-40B4-BE49-F238E27FC236}">
                  <a16:creationId xmlns:a16="http://schemas.microsoft.com/office/drawing/2014/main" id="{E69AC576-A468-802F-41EC-4F939C0947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1220" y="-598616"/>
              <a:ext cx="436999" cy="436999"/>
            </a:xfrm>
            <a:prstGeom prst="rect">
              <a:avLst/>
            </a:prstGeom>
          </p:spPr>
        </p:pic>
      </p:grpSp>
      <p:sp>
        <p:nvSpPr>
          <p:cNvPr id="29" name="TextBox 28">
            <a:extLst>
              <a:ext uri="{FF2B5EF4-FFF2-40B4-BE49-F238E27FC236}">
                <a16:creationId xmlns:a16="http://schemas.microsoft.com/office/drawing/2014/main" id="{9B8C6F9F-92E3-AC5D-7505-16FCADE9D6EF}"/>
              </a:ext>
            </a:extLst>
          </p:cNvPr>
          <p:cNvSpPr txBox="1"/>
          <p:nvPr/>
        </p:nvSpPr>
        <p:spPr>
          <a:xfrm>
            <a:off x="446031" y="3930909"/>
            <a:ext cx="4151728" cy="177048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7.</a:t>
            </a:r>
            <a:endParaRPr lang="en-US" sz="1600" b="1" i="0" u="none" strike="noStrike" kern="1200" cap="none" spc="0" normalizeH="0" baseline="0" noProof="0">
              <a:ln>
                <a:noFill/>
              </a:ln>
              <a:solidFill>
                <a:srgbClr val="002060"/>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a:ln>
                  <a:noFill/>
                </a:ln>
                <a:solidFill>
                  <a:srgbClr val="002060"/>
                </a:solidFill>
                <a:effectLst/>
                <a:uLnTx/>
                <a:uFillTx/>
                <a:latin typeface="Arial"/>
                <a:cs typeface="Calibri"/>
              </a:rPr>
              <a:t>Select the “Submit enrollment” button to transmit the enrollment to VA </a:t>
            </a:r>
            <a:r>
              <a:rPr lang="en-US" sz="1600" b="1">
                <a:solidFill>
                  <a:srgbClr val="002060"/>
                </a:solidFill>
                <a:latin typeface="Arial"/>
                <a:cs typeface="Calibri"/>
              </a:rPr>
              <a:t>or select the “Save as draft” button.</a:t>
            </a:r>
          </a:p>
        </p:txBody>
      </p:sp>
      <p:grpSp>
        <p:nvGrpSpPr>
          <p:cNvPr id="15" name="Group 14" descr="Green circle with a &quot;7&quot; in the middle.">
            <a:extLst>
              <a:ext uri="{FF2B5EF4-FFF2-40B4-BE49-F238E27FC236}">
                <a16:creationId xmlns:a16="http://schemas.microsoft.com/office/drawing/2014/main" id="{24904C7E-F1ED-FFA2-7FB3-EF67761DE357}"/>
              </a:ext>
            </a:extLst>
          </p:cNvPr>
          <p:cNvGrpSpPr/>
          <p:nvPr/>
        </p:nvGrpSpPr>
        <p:grpSpPr>
          <a:xfrm>
            <a:off x="6820677" y="5822386"/>
            <a:ext cx="434308" cy="434308"/>
            <a:chOff x="4071485" y="-579295"/>
            <a:chExt cx="434308" cy="434308"/>
          </a:xfrm>
        </p:grpSpPr>
        <p:sp>
          <p:nvSpPr>
            <p:cNvPr id="17" name="Oval 16">
              <a:extLst>
                <a:ext uri="{FF2B5EF4-FFF2-40B4-BE49-F238E27FC236}">
                  <a16:creationId xmlns:a16="http://schemas.microsoft.com/office/drawing/2014/main" id="{80D5778C-1357-4B90-B89D-E05AFAA61857}"/>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Graphic 24">
              <a:hlinkClick r:id="rId6" action="ppaction://hlinksldjump"/>
              <a:extLst>
                <a:ext uri="{FF2B5EF4-FFF2-40B4-BE49-F238E27FC236}">
                  <a16:creationId xmlns:a16="http://schemas.microsoft.com/office/drawing/2014/main" id="{C88D3FBE-22E7-2129-6A46-BE1FD9C5CA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1485" y="-579295"/>
              <a:ext cx="434308" cy="434308"/>
            </a:xfrm>
            <a:prstGeom prst="rect">
              <a:avLst/>
            </a:prstGeom>
          </p:spPr>
        </p:pic>
      </p:grpSp>
      <p:sp>
        <p:nvSpPr>
          <p:cNvPr id="6" name="TextBox 5">
            <a:extLst>
              <a:ext uri="{FF2B5EF4-FFF2-40B4-BE49-F238E27FC236}">
                <a16:creationId xmlns:a16="http://schemas.microsoft.com/office/drawing/2014/main" id="{0FD7C253-148A-A66E-FC9E-0798DF7E0EA3}"/>
              </a:ext>
            </a:extLst>
          </p:cNvPr>
          <p:cNvSpPr txBox="1"/>
          <p:nvPr/>
        </p:nvSpPr>
        <p:spPr>
          <a:xfrm>
            <a:off x="208330" y="5731063"/>
            <a:ext cx="6097029" cy="555303"/>
          </a:xfrm>
          <a:prstGeom prst="rect">
            <a:avLst/>
          </a:prstGeom>
          <a:noFill/>
        </p:spPr>
        <p:txBody>
          <a:bodyPr wrap="square" lIns="0" tIns="0" rIns="0" bIns="0" rtlCol="0">
            <a:noAutofit/>
          </a:bodyPr>
          <a:lstStyle/>
          <a:p>
            <a:pPr algn="l" defTabSz="228600">
              <a:spcAft>
                <a:spcPts val="1200"/>
              </a:spcAft>
            </a:pPr>
            <a:r>
              <a:rPr lang="en-US" sz="1200" noProof="0"/>
              <a:t>Note: navigate to the EM User Guide on the </a:t>
            </a:r>
            <a:r>
              <a:rPr lang="en-US" sz="1200" noProof="0">
                <a:hlinkClick r:id="rId9"/>
              </a:rPr>
              <a:t>Resources for Schools </a:t>
            </a:r>
            <a:r>
              <a:rPr lang="en-US" sz="1200" noProof="0"/>
              <a:t>page to learn how to amend an enrollment. Enrollments should only be amended before the first monthly certification is submitted. </a:t>
            </a:r>
          </a:p>
        </p:txBody>
      </p:sp>
      <p:sp>
        <p:nvSpPr>
          <p:cNvPr id="37" name="Rectangle: Rounded Corners 3" descr="Return to table of contents button.">
            <a:hlinkClick r:id="rId10" action="ppaction://hlinksldjump"/>
            <a:extLst>
              <a:ext uri="{FF2B5EF4-FFF2-40B4-BE49-F238E27FC236}">
                <a16:creationId xmlns:a16="http://schemas.microsoft.com/office/drawing/2014/main" id="{CA4E088C-B7B2-2F3A-AC6A-7B357C2B6C61}"/>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 name="Rectangle: Rounded Corners 3" descr="Return to start of OJT/APP button. ">
            <a:hlinkClick r:id="rId6" action="ppaction://hlinksldjump"/>
            <a:extLst>
              <a:ext uri="{FF2B5EF4-FFF2-40B4-BE49-F238E27FC236}">
                <a16:creationId xmlns:a16="http://schemas.microsoft.com/office/drawing/2014/main" id="{A7E326D8-5A6C-2F19-1E7A-03C248E62BBA}"/>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0"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pic>
        <p:nvPicPr>
          <p:cNvPr id="11268" name="Picture 4">
            <a:extLst>
              <a:ext uri="{FF2B5EF4-FFF2-40B4-BE49-F238E27FC236}">
                <a16:creationId xmlns:a16="http://schemas.microsoft.com/office/drawing/2014/main" id="{8F8E293D-4987-EAA2-8EC4-2CE703A1394B}"/>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271" y="458163"/>
            <a:ext cx="4400186" cy="585787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CFB45602-BE77-0948-4C89-6582D60E0DF8}"/>
              </a:ext>
              <a:ext uri="{C183D7F6-B498-43B3-948B-1728B52AA6E4}">
                <adec:decorative xmlns:adec="http://schemas.microsoft.com/office/drawing/2017/decorative" val="1"/>
              </a:ext>
            </a:extLst>
          </p:cNvPr>
          <p:cNvSpPr/>
          <p:nvPr/>
        </p:nvSpPr>
        <p:spPr>
          <a:xfrm>
            <a:off x="7334978" y="5916437"/>
            <a:ext cx="2033868" cy="26026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B53C71EB-72B5-120D-31C5-02AE2D22874A}"/>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6" name="Right Brace 15">
            <a:extLst>
              <a:ext uri="{FF2B5EF4-FFF2-40B4-BE49-F238E27FC236}">
                <a16:creationId xmlns:a16="http://schemas.microsoft.com/office/drawing/2014/main" id="{AAF91601-654B-C4D6-A9BD-E0FC5A20DCD0}"/>
              </a:ext>
              <a:ext uri="{C183D7F6-B498-43B3-948B-1728B52AA6E4}">
                <adec:decorative xmlns:adec="http://schemas.microsoft.com/office/drawing/2017/decorative" val="1"/>
              </a:ext>
            </a:extLst>
          </p:cNvPr>
          <p:cNvSpPr/>
          <p:nvPr/>
        </p:nvSpPr>
        <p:spPr>
          <a:xfrm rot="10800000">
            <a:off x="6776687" y="1003284"/>
            <a:ext cx="397742" cy="4003558"/>
          </a:xfrm>
          <a:prstGeom prst="rightBrace">
            <a:avLst>
              <a:gd name="adj1" fmla="val 8333"/>
              <a:gd name="adj2" fmla="val 6015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3952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EDF624-71AE-221C-90B4-773AB1BEFE2D}"/>
              </a:ext>
              <a:ext uri="{C183D7F6-B498-43B3-948B-1728B52AA6E4}">
                <adec:decorative xmlns:adec="http://schemas.microsoft.com/office/drawing/2017/decorative" val="1"/>
              </a:ext>
            </a:extLst>
          </p:cNvPr>
          <p:cNvSpPr txBox="1">
            <a:spLocks noGrp="1"/>
          </p:cNvSpPr>
          <p:nvPr>
            <p:ph type="title" idx="4294967295"/>
          </p:nvPr>
        </p:nvSpPr>
        <p:spPr>
          <a:xfrm>
            <a:off x="298173" y="-881910"/>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E6E6E6"/>
                </a:solidFill>
                <a:effectLst/>
                <a:uLnTx/>
                <a:uFillTx/>
                <a:latin typeface="Arial"/>
                <a:ea typeface="+mj-ea"/>
                <a:cs typeface="Calibri"/>
              </a:rPr>
              <a:t>OJT/APP: EM View of Submitting an Enrollment slide 2 </a:t>
            </a:r>
            <a:endParaRPr kumimoji="0" lang="en-US" sz="2800" b="1" i="0" u="none" strike="noStrike" kern="1200" cap="none" spc="0" normalizeH="0" baseline="0" noProof="0">
              <a:ln>
                <a:noFill/>
              </a:ln>
              <a:solidFill>
                <a:srgbClr val="E6E6E6"/>
              </a:solidFill>
              <a:effectLst/>
              <a:uLnTx/>
              <a:uFillTx/>
              <a:latin typeface="Arial"/>
              <a:ea typeface="+mj-ea"/>
              <a:cs typeface="Calibri" panose="020F0502020204030204" pitchFamily="34" charset="0"/>
            </a:endParaRPr>
          </a:p>
        </p:txBody>
      </p:sp>
      <p:sp>
        <p:nvSpPr>
          <p:cNvPr id="3" name="Rectangle 2">
            <a:extLst>
              <a:ext uri="{FF2B5EF4-FFF2-40B4-BE49-F238E27FC236}">
                <a16:creationId xmlns:a16="http://schemas.microsoft.com/office/drawing/2014/main" id="{B53C71EB-72B5-120D-31C5-02AE2D22874A}"/>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3BE110A2-21A9-1EE0-6252-2C608BE90BDE}"/>
              </a:ext>
            </a:extLst>
          </p:cNvPr>
          <p:cNvSpPr txBox="1">
            <a:spLocks/>
          </p:cNvSpPr>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j-ea"/>
                <a:cs typeface="Calibri"/>
              </a:rPr>
              <a:t>OJT/APP: EM View of Submitting an Enrollment </a:t>
            </a:r>
            <a:endParaRPr kumimoji="0" lang="en-US" sz="2800" b="1" i="0" u="none" strike="noStrike" kern="1200" cap="none" spc="0" normalizeH="0" baseline="0" noProof="0">
              <a:ln>
                <a:noFill/>
              </a:ln>
              <a:solidFill>
                <a:srgbClr val="002060"/>
              </a:solidFill>
              <a:effectLst/>
              <a:uLnTx/>
              <a:uFillTx/>
              <a:latin typeface="Arial"/>
              <a:ea typeface="+mj-ea"/>
              <a:cs typeface="Calibri" panose="020F0502020204030204" pitchFamily="34" charset="0"/>
            </a:endParaRPr>
          </a:p>
        </p:txBody>
      </p:sp>
      <p:sp>
        <p:nvSpPr>
          <p:cNvPr id="4" name="TextBox 3">
            <a:extLst>
              <a:ext uri="{FF2B5EF4-FFF2-40B4-BE49-F238E27FC236}">
                <a16:creationId xmlns:a16="http://schemas.microsoft.com/office/drawing/2014/main" id="{A67B1D75-B4C2-4F62-0008-EC78AA7479B3}"/>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2060"/>
                </a:solidFill>
                <a:latin typeface="Arial"/>
                <a:cs typeface="Calibri"/>
              </a:rPr>
              <a:t>A Success banner displays once the enrollment has been successfully submitted.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3074" name="Picture 2" descr="Screenshot of a student profile that has the Success! banner on the top displaying that the enrollment has been added. ">
            <a:extLst>
              <a:ext uri="{FF2B5EF4-FFF2-40B4-BE49-F238E27FC236}">
                <a16:creationId xmlns:a16="http://schemas.microsoft.com/office/drawing/2014/main" id="{2033275B-FFD7-49E9-975E-AC18976051A6}"/>
              </a:ext>
            </a:extLst>
          </p:cNvPr>
          <p:cNvPicPr>
            <a:picLocks noChangeArrowheads="1"/>
          </p:cNvPicPr>
          <p:nvPr/>
        </p:nvPicPr>
        <p:blipFill rotWithShape="1">
          <a:blip r:embed="rId2">
            <a:extLst>
              <a:ext uri="{28A0092B-C50C-407E-A947-70E740481C1C}">
                <a14:useLocalDpi xmlns:a14="http://schemas.microsoft.com/office/drawing/2010/main" val="0"/>
              </a:ext>
            </a:extLst>
          </a:blip>
          <a:srcRect t="19444"/>
          <a:stretch/>
        </p:blipFill>
        <p:spPr bwMode="auto">
          <a:xfrm>
            <a:off x="1903476" y="1230083"/>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Rectangle: Rounded Corners 3" descr="Return to table of contents button.">
            <a:hlinkClick r:id="rId3" action="ppaction://hlinksldjump"/>
            <a:extLst>
              <a:ext uri="{FF2B5EF4-FFF2-40B4-BE49-F238E27FC236}">
                <a16:creationId xmlns:a16="http://schemas.microsoft.com/office/drawing/2014/main" id="{20B4A837-DB54-86B4-9668-8F7D7A0455C0}"/>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7" name="Rectangle: Rounded Corners 3" descr="Return to start of OJT/APP button. ">
            <a:hlinkClick r:id="rId4" action="ppaction://hlinksldjump"/>
            <a:extLst>
              <a:ext uri="{FF2B5EF4-FFF2-40B4-BE49-F238E27FC236}">
                <a16:creationId xmlns:a16="http://schemas.microsoft.com/office/drawing/2014/main" id="{66C31D59-1928-E9D3-AAD8-0AA2AA280E40}"/>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1668022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C7961-AF6D-DAEE-09C4-ED22C797D34A}"/>
              </a:ext>
            </a:extLst>
          </p:cNvPr>
          <p:cNvSpPr txBox="1">
            <a:spLocks noGrp="1"/>
          </p:cNvSpPr>
          <p:nvPr>
            <p:ph type="title" idx="4294967295"/>
          </p:nvPr>
        </p:nvSpPr>
        <p:spPr>
          <a:xfrm>
            <a:off x="1767840" y="2015925"/>
            <a:ext cx="8656320" cy="28261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all" spc="75" normalizeH="0" baseline="0" noProof="0">
                <a:ln>
                  <a:noFill/>
                </a:ln>
                <a:effectLst/>
                <a:uLnTx/>
                <a:uFillTx/>
                <a:latin typeface="Arial"/>
                <a:cs typeface="Calibri"/>
              </a:rPr>
              <a:t>OJT/APP</a:t>
            </a:r>
            <a:endParaRPr lang="en-US" sz="4000" b="1" i="0" u="none" strike="noStrike" kern="1200" cap="none" spc="0" normalizeH="0" baseline="0" noProof="0">
              <a:ln>
                <a:noFill/>
              </a:ln>
              <a:effectLst/>
              <a:uLnTx/>
              <a:uFillTx/>
              <a:latin typeface="Arial"/>
              <a:cs typeface="Calibri"/>
            </a:endParaRP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none" spc="0" normalizeH="0" baseline="0" noProof="0">
                <a:ln>
                  <a:noFill/>
                </a:ln>
                <a:effectLst/>
                <a:uLnTx/>
                <a:uFillTx/>
                <a:latin typeface="Arial"/>
                <a:cs typeface="Calibri"/>
              </a:rPr>
              <a:t>VA Form 22-6553d-1</a:t>
            </a:r>
            <a:endParaRPr lang="en-US" sz="4000" b="1" i="0" u="none" strike="noStrike" kern="1200" cap="none" spc="0" normalizeH="0" baseline="0" noProof="0">
              <a:ln>
                <a:noFill/>
              </a:ln>
              <a:effectLst/>
              <a:uLnTx/>
              <a:uFillTx/>
              <a:latin typeface="Arial"/>
              <a:cs typeface="Calibri"/>
            </a:endParaRPr>
          </a:p>
          <a:p>
            <a:pPr>
              <a:spcAft>
                <a:spcPts val="600"/>
              </a:spcAft>
              <a:defRPr/>
            </a:pPr>
            <a:r>
              <a:rPr kumimoji="0" lang="en-US" sz="4000" b="1" i="0" u="none" strike="noStrike" kern="1200" cap="none" spc="0" normalizeH="0" baseline="0" noProof="0">
                <a:ln>
                  <a:noFill/>
                </a:ln>
                <a:effectLst/>
                <a:uLnTx/>
                <a:uFillTx/>
                <a:latin typeface="Arial"/>
                <a:cs typeface="Calibri"/>
              </a:rPr>
              <a:t>Monthly Certification of On-the-Job and Apprenticeship Training</a:t>
            </a:r>
            <a:r>
              <a:rPr lang="en-US" sz="4000">
                <a:latin typeface="Arial"/>
                <a:cs typeface="Calibri"/>
              </a:rPr>
              <a:t> </a:t>
            </a:r>
            <a:endParaRPr lang="en-US" sz="4000" b="1" i="0" u="none" strike="noStrike" kern="1200" cap="none" spc="0" normalizeH="0" baseline="0" noProof="0">
              <a:ln>
                <a:noFill/>
              </a:ln>
              <a:effectLst/>
              <a:uLnTx/>
              <a:uFillTx/>
              <a:latin typeface="Arial"/>
              <a:cs typeface="Calibri" panose="020F0502020204030204" pitchFamily="34" charset="0"/>
            </a:endParaRPr>
          </a:p>
        </p:txBody>
      </p:sp>
      <p:sp>
        <p:nvSpPr>
          <p:cNvPr id="4" name="Rectangle: Rounded Corners 3" descr="Return to table of contents button.">
            <a:hlinkClick r:id="rId2" action="ppaction://hlinksldjump"/>
            <a:extLst>
              <a:ext uri="{FF2B5EF4-FFF2-40B4-BE49-F238E27FC236}">
                <a16:creationId xmlns:a16="http://schemas.microsoft.com/office/drawing/2014/main" id="{BEA0F51A-3611-0B92-E4D2-E2E46A017285}"/>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Rounded Corners 3" descr="Return to start of OJT/APP button. ">
            <a:hlinkClick r:id="rId3" action="ppaction://hlinksldjump"/>
            <a:extLst>
              <a:ext uri="{FF2B5EF4-FFF2-40B4-BE49-F238E27FC236}">
                <a16:creationId xmlns:a16="http://schemas.microsoft.com/office/drawing/2014/main" id="{335E88B8-71F3-054E-8D89-D5B778E54A6B}"/>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bg1"/>
              </a:solidFill>
            </a:endParaRPr>
          </a:p>
        </p:txBody>
      </p:sp>
    </p:spTree>
    <p:extLst>
      <p:ext uri="{BB962C8B-B14F-4D97-AF65-F5344CB8AC3E}">
        <p14:creationId xmlns:p14="http://schemas.microsoft.com/office/powerpoint/2010/main" val="19804548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C762AA-BF86-EB7C-A71D-B229D9DFBE49}"/>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B0D91D03-98C4-4F01-8E62-3398B6FC8BD8}"/>
              </a:ext>
            </a:extLst>
          </p:cNvPr>
          <p:cNvSpPr txBox="1">
            <a:spLocks noGrp="1"/>
          </p:cNvSpPr>
          <p:nvPr>
            <p:ph type="title" idx="4294967295"/>
          </p:nvPr>
        </p:nvSpPr>
        <p:spPr>
          <a:xfrm>
            <a:off x="298174" y="117745"/>
            <a:ext cx="10786353" cy="363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OJT/APP: VA Form 22-6553d-1 vs EM Functionality</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6" name="TextBox 5">
            <a:extLst>
              <a:ext uri="{FF2B5EF4-FFF2-40B4-BE49-F238E27FC236}">
                <a16:creationId xmlns:a16="http://schemas.microsoft.com/office/drawing/2014/main" id="{A079617E-ED08-17B2-0C17-528952462E21}"/>
              </a:ext>
            </a:extLst>
          </p:cNvPr>
          <p:cNvSpPr txBox="1"/>
          <p:nvPr/>
        </p:nvSpPr>
        <p:spPr>
          <a:xfrm>
            <a:off x="298173" y="481431"/>
            <a:ext cx="11791045" cy="1431308"/>
          </a:xfrm>
          <a:prstGeom prst="rect">
            <a:avLst/>
          </a:prstGeom>
          <a:noFill/>
        </p:spPr>
        <p:txBody>
          <a:bodyPr wrap="square" lIns="0" tIns="0" rIns="0" bIns="0" rtlCol="0" anchor="t">
            <a:noAutofit/>
          </a:bodyPr>
          <a:lstStyle/>
          <a:p>
            <a:pPr defTabSz="228600"/>
            <a:r>
              <a:rPr lang="en-US" sz="1600">
                <a:solidFill>
                  <a:srgbClr val="002060"/>
                </a:solidFill>
                <a:latin typeface="Arial"/>
                <a:cs typeface="Calibri"/>
              </a:rPr>
              <a:t>This section outlines how to submit a Monthly Certification. Begin with the table below to identify the task as it is completed using VA Form 22-6553d-1 and how the task is completed in EM. Each numbered task aligns with the numbered items in the pages that follow. </a:t>
            </a:r>
            <a:r>
              <a:rPr lang="en-US" sz="1600" b="1">
                <a:solidFill>
                  <a:srgbClr val="002060"/>
                </a:solidFill>
                <a:latin typeface="Arial"/>
                <a:cs typeface="Calibri"/>
              </a:rPr>
              <a:t>Note: SCOs cannot submit monthly hours until an enrollment is submitted equivalent to originally submitted paper Side B VA Form 22-1999. Monthly certifications submitted on paper must be resubmitted as Monthly Certs in EM.</a:t>
            </a:r>
            <a:endParaRPr lang="en-US" sz="1600"/>
          </a:p>
        </p:txBody>
      </p:sp>
      <p:graphicFrame>
        <p:nvGraphicFramePr>
          <p:cNvPr id="2" name="Table 12">
            <a:extLst>
              <a:ext uri="{FF2B5EF4-FFF2-40B4-BE49-F238E27FC236}">
                <a16:creationId xmlns:a16="http://schemas.microsoft.com/office/drawing/2014/main" id="{2D4396C1-2C84-1BE8-59F5-64F6D0CAB511}"/>
              </a:ext>
            </a:extLst>
          </p:cNvPr>
          <p:cNvGraphicFramePr>
            <a:graphicFrameLocks noGrp="1"/>
          </p:cNvGraphicFramePr>
          <p:nvPr>
            <p:extLst>
              <p:ext uri="{D42A27DB-BD31-4B8C-83A1-F6EECF244321}">
                <p14:modId xmlns:p14="http://schemas.microsoft.com/office/powerpoint/2010/main" val="518380860"/>
              </p:ext>
            </p:extLst>
          </p:nvPr>
        </p:nvGraphicFramePr>
        <p:xfrm>
          <a:off x="246782" y="1530543"/>
          <a:ext cx="11893826" cy="4850662"/>
        </p:xfrm>
        <a:graphic>
          <a:graphicData uri="http://schemas.openxmlformats.org/drawingml/2006/table">
            <a:tbl>
              <a:tblPr firstRow="1" bandRow="1">
                <a:tableStyleId>{5C22544A-7EE6-4342-B048-85BDC9FD1C3A}</a:tableStyleId>
              </a:tblPr>
              <a:tblGrid>
                <a:gridCol w="706000">
                  <a:extLst>
                    <a:ext uri="{9D8B030D-6E8A-4147-A177-3AD203B41FA5}">
                      <a16:colId xmlns:a16="http://schemas.microsoft.com/office/drawing/2014/main" val="1838318737"/>
                    </a:ext>
                  </a:extLst>
                </a:gridCol>
                <a:gridCol w="2310721">
                  <a:extLst>
                    <a:ext uri="{9D8B030D-6E8A-4147-A177-3AD203B41FA5}">
                      <a16:colId xmlns:a16="http://schemas.microsoft.com/office/drawing/2014/main" val="2694484242"/>
                    </a:ext>
                  </a:extLst>
                </a:gridCol>
                <a:gridCol w="3364331">
                  <a:extLst>
                    <a:ext uri="{9D8B030D-6E8A-4147-A177-3AD203B41FA5}">
                      <a16:colId xmlns:a16="http://schemas.microsoft.com/office/drawing/2014/main" val="2888116487"/>
                    </a:ext>
                  </a:extLst>
                </a:gridCol>
                <a:gridCol w="5512774">
                  <a:extLst>
                    <a:ext uri="{9D8B030D-6E8A-4147-A177-3AD203B41FA5}">
                      <a16:colId xmlns:a16="http://schemas.microsoft.com/office/drawing/2014/main" val="134663572"/>
                    </a:ext>
                  </a:extLst>
                </a:gridCol>
              </a:tblGrid>
              <a:tr h="33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Task</a:t>
                      </a:r>
                    </a:p>
                  </a:txBody>
                  <a:tcPr anchor="ctr">
                    <a:solidFill>
                      <a:srgbClr val="004279"/>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1" kern="1200">
                          <a:solidFill>
                            <a:schemeClr val="bg1"/>
                          </a:solidFill>
                          <a:latin typeface="Arial"/>
                          <a:ea typeface="+mn-ea"/>
                          <a:cs typeface="Calibri"/>
                        </a:rPr>
                        <a:t>VA Form 22-6553d-1 </a:t>
                      </a:r>
                    </a:p>
                  </a:txBody>
                  <a:tcPr anchor="ctr">
                    <a:solidFill>
                      <a:srgbClr val="004279"/>
                    </a:solidFill>
                  </a:tcPr>
                </a:tc>
                <a:tc>
                  <a:txBody>
                    <a:bodyPr/>
                    <a:lstStyle/>
                    <a:p>
                      <a:pPr algn="ctr"/>
                      <a:r>
                        <a:rPr lang="en-US" sz="1600">
                          <a:solidFill>
                            <a:schemeClr val="bg1"/>
                          </a:solidFill>
                          <a:latin typeface="Arial"/>
                          <a:cs typeface="Calibri"/>
                        </a:rPr>
                        <a:t>EM – OJT/APP</a:t>
                      </a:r>
                    </a:p>
                  </a:txBody>
                  <a:tcPr anchor="ctr">
                    <a:solidFill>
                      <a:srgbClr val="004279"/>
                    </a:solidFill>
                  </a:tcPr>
                </a:tc>
                <a:extLst>
                  <a:ext uri="{0D108BD9-81ED-4DB2-BD59-A6C34878D82A}">
                    <a16:rowId xmlns:a16="http://schemas.microsoft.com/office/drawing/2014/main" val="1574270989"/>
                  </a:ext>
                </a:extLst>
              </a:tr>
              <a:tr h="634965">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Trainee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Certifying Officials </a:t>
                      </a:r>
                      <a:r>
                        <a:rPr lang="en-US" sz="1200">
                          <a:solidFill>
                            <a:srgbClr val="002060"/>
                          </a:solidFill>
                          <a:latin typeface="Arial"/>
                          <a:cs typeface="Calibri"/>
                        </a:rPr>
                        <a:t>wrote a trainee’s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t>
                      </a:r>
                      <a:r>
                        <a:rPr kumimoji="0" lang="en-US" sz="1200" b="0" u="none" strike="noStrike" kern="1200" cap="none" spc="0" normalizeH="0" baseline="0" noProof="0">
                          <a:ln>
                            <a:noFill/>
                          </a:ln>
                          <a:solidFill>
                            <a:srgbClr val="002060"/>
                          </a:solidFill>
                          <a:effectLst/>
                          <a:uLnTx/>
                          <a:uFillTx/>
                          <a:latin typeface="Arial"/>
                          <a:cs typeface="Calibri"/>
                        </a:rPr>
                        <a:t>displays the trainee’s name after a trainee is created and/or searched and the user navigates to that profile. The</a:t>
                      </a:r>
                      <a:r>
                        <a:rPr kumimoji="0" lang="en-US" sz="1200" b="0" i="0" u="none" strike="noStrike" kern="1200" cap="none" spc="0" normalizeH="0" baseline="0" noProof="0">
                          <a:ln>
                            <a:noFill/>
                          </a:ln>
                          <a:solidFill>
                            <a:srgbClr val="002060"/>
                          </a:solidFill>
                          <a:effectLst/>
                          <a:uLnTx/>
                          <a:uFillTx/>
                          <a:latin typeface="Arial"/>
                          <a:ea typeface="+mn-ea"/>
                          <a:cs typeface="Calibri"/>
                        </a:rPr>
                        <a:t> trainee’s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775274312"/>
                  </a:ext>
                </a:extLst>
              </a:tr>
              <a:tr h="474611">
                <a:tc>
                  <a:txBody>
                    <a:bodyPr/>
                    <a:lstStyle/>
                    <a:p>
                      <a:pPr algn="ctr"/>
                      <a:r>
                        <a:rPr lang="en-US" sz="1200" b="1">
                          <a:latin typeface="Calibri"/>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Months/Years to be Certified </a:t>
                      </a:r>
                    </a:p>
                  </a:txBody>
                  <a:tcPr anchor="ctr">
                    <a:solidFill>
                      <a:schemeClr val="bg1">
                        <a:lumMod val="95000"/>
                      </a:schemeClr>
                    </a:solidFill>
                  </a:tcPr>
                </a:tc>
                <a:tc>
                  <a:txBody>
                    <a:bodyPr/>
                    <a:lstStyle/>
                    <a:p>
                      <a:r>
                        <a:rPr lang="en-US" sz="1200" b="0">
                          <a:solidFill>
                            <a:srgbClr val="002060"/>
                          </a:solidFill>
                          <a:latin typeface="Arial"/>
                          <a:cs typeface="Calibri"/>
                        </a:rPr>
                        <a:t>Certifying Officials wrote the trainee’s certification months/years.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Certifying Officials view the prepopulated begin and end dates and the certification begin and end dates.</a:t>
                      </a:r>
                    </a:p>
                  </a:txBody>
                  <a:tcPr anchor="ctr">
                    <a:solidFill>
                      <a:schemeClr val="bg1">
                        <a:lumMod val="95000"/>
                      </a:schemeClr>
                    </a:solidFill>
                  </a:tcPr>
                </a:tc>
                <a:extLst>
                  <a:ext uri="{0D108BD9-81ED-4DB2-BD59-A6C34878D82A}">
                    <a16:rowId xmlns:a16="http://schemas.microsoft.com/office/drawing/2014/main" val="3326370765"/>
                  </a:ext>
                </a:extLst>
              </a:tr>
              <a:tr h="474611">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Number of Hours Trained</a:t>
                      </a:r>
                    </a:p>
                  </a:txBody>
                  <a:tcPr anchor="ctr">
                    <a:solidFill>
                      <a:srgbClr val="C7D7EB"/>
                    </a:solidFill>
                  </a:tcPr>
                </a:tc>
                <a:tc>
                  <a:txBody>
                    <a:bodyPr/>
                    <a:lstStyle/>
                    <a:p>
                      <a:r>
                        <a:rPr lang="en-US" sz="1200" b="0">
                          <a:solidFill>
                            <a:srgbClr val="002060"/>
                          </a:solidFill>
                          <a:latin typeface="Arial"/>
                          <a:cs typeface="Calibri"/>
                        </a:rPr>
                        <a:t>Certifying Officials </a:t>
                      </a:r>
                      <a:r>
                        <a:rPr lang="en-US" sz="1200">
                          <a:solidFill>
                            <a:srgbClr val="002060"/>
                          </a:solidFill>
                          <a:latin typeface="Arial"/>
                          <a:cs typeface="Calibri"/>
                        </a:rPr>
                        <a:t>wrote the hours worked in a training program. </a:t>
                      </a:r>
                    </a:p>
                  </a:txBody>
                  <a:tcPr anchor="ctr">
                    <a:solidFill>
                      <a:srgbClr val="C7D7EB"/>
                    </a:solidFill>
                  </a:tcPr>
                </a:tc>
                <a:tc>
                  <a:txBody>
                    <a:bodyPr/>
                    <a:lstStyle/>
                    <a:p>
                      <a:r>
                        <a:rPr lang="en-US" sz="1200">
                          <a:solidFill>
                            <a:srgbClr val="002060"/>
                          </a:solidFill>
                          <a:latin typeface="Arial"/>
                          <a:cs typeface="Calibri"/>
                        </a:rPr>
                        <a:t>Certifying Officials type the trainee’s hours worked into the hours trained section.</a:t>
                      </a:r>
                    </a:p>
                  </a:txBody>
                  <a:tcPr anchor="ctr">
                    <a:solidFill>
                      <a:srgbClr val="C7D7EB"/>
                    </a:solidFill>
                  </a:tcPr>
                </a:tc>
                <a:extLst>
                  <a:ext uri="{0D108BD9-81ED-4DB2-BD59-A6C34878D82A}">
                    <a16:rowId xmlns:a16="http://schemas.microsoft.com/office/drawing/2014/main" val="1335723679"/>
                  </a:ext>
                </a:extLst>
              </a:tr>
              <a:tr h="634965">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Wage Rate</a:t>
                      </a:r>
                    </a:p>
                  </a:txBody>
                  <a:tcPr anchor="ctr">
                    <a:solidFill>
                      <a:schemeClr val="bg1">
                        <a:lumMod val="95000"/>
                      </a:schemeClr>
                    </a:solidFill>
                  </a:tcPr>
                </a:tc>
                <a:tc>
                  <a:txBody>
                    <a:bodyPr/>
                    <a:lstStyle/>
                    <a:p>
                      <a:r>
                        <a:rPr lang="en-US" sz="1200" b="0">
                          <a:solidFill>
                            <a:srgbClr val="002060"/>
                          </a:solidFill>
                          <a:latin typeface="Arial"/>
                          <a:cs typeface="Calibri"/>
                        </a:rPr>
                        <a:t>Certifying Officials </a:t>
                      </a:r>
                      <a:r>
                        <a:rPr lang="en-US" sz="1200">
                          <a:solidFill>
                            <a:srgbClr val="002060"/>
                          </a:solidFill>
                          <a:latin typeface="Arial"/>
                          <a:cs typeface="Calibri"/>
                        </a:rPr>
                        <a:t>checked a “Yes” or “No” box whether the trainee wage rate was in accordance with the training agreement.</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Certifying Officials select “Yes” or “No” to indicate whether the trainee’s wage rate was in accordance with the training agreement.</a:t>
                      </a:r>
                    </a:p>
                  </a:txBody>
                  <a:tcPr anchor="ctr">
                    <a:solidFill>
                      <a:schemeClr val="bg1">
                        <a:lumMod val="95000"/>
                      </a:schemeClr>
                    </a:solidFill>
                  </a:tcPr>
                </a:tc>
                <a:extLst>
                  <a:ext uri="{0D108BD9-81ED-4DB2-BD59-A6C34878D82A}">
                    <a16:rowId xmlns:a16="http://schemas.microsoft.com/office/drawing/2014/main" val="4030916633"/>
                  </a:ext>
                </a:extLst>
              </a:tr>
              <a:tr h="634965">
                <a:tc>
                  <a:txBody>
                    <a:bodyPr/>
                    <a:lstStyle/>
                    <a:p>
                      <a:pPr algn="ctr"/>
                      <a:r>
                        <a:rPr lang="en-US" sz="1200" b="1">
                          <a:latin typeface="Calibri"/>
                          <a:cs typeface="Calibri"/>
                        </a:rPr>
                        <a:t>5</a:t>
                      </a:r>
                    </a:p>
                  </a:txBody>
                  <a:tcPr anchor="ctr">
                    <a:solidFill>
                      <a:srgbClr val="C7D7EB"/>
                    </a:solidFill>
                  </a:tcPr>
                </a:tc>
                <a:tc>
                  <a:txBody>
                    <a:bodyPr/>
                    <a:lstStyle/>
                    <a:p>
                      <a:pPr algn="ctr"/>
                      <a:r>
                        <a:rPr lang="en-US" sz="1200" b="1">
                          <a:solidFill>
                            <a:srgbClr val="002060"/>
                          </a:solidFill>
                          <a:latin typeface="Arial"/>
                          <a:cs typeface="Calibri"/>
                        </a:rPr>
                        <a:t>Enrollment in the Declared Month(s)</a:t>
                      </a:r>
                    </a:p>
                  </a:txBody>
                  <a:tcPr anchor="ctr">
                    <a:solidFill>
                      <a:srgbClr val="C7D7EB"/>
                    </a:solidFill>
                  </a:tcPr>
                </a:tc>
                <a:tc>
                  <a:txBody>
                    <a:bodyPr/>
                    <a:lstStyle/>
                    <a:p>
                      <a:r>
                        <a:rPr lang="en-US" sz="1200" b="0">
                          <a:solidFill>
                            <a:srgbClr val="002060"/>
                          </a:solidFill>
                          <a:latin typeface="Arial"/>
                          <a:cs typeface="Calibri"/>
                        </a:rPr>
                        <a:t>Certifying Officials </a:t>
                      </a:r>
                      <a:r>
                        <a:rPr lang="en-US" sz="1200">
                          <a:solidFill>
                            <a:srgbClr val="002060"/>
                          </a:solidFill>
                          <a:latin typeface="Arial"/>
                          <a:cs typeface="Calibri"/>
                        </a:rPr>
                        <a:t>checked a “Yes” or “No” box whether the trainee was enrolled in and pursuing training in the allocated months listed.</a:t>
                      </a:r>
                    </a:p>
                  </a:txBody>
                  <a:tcPr anchor="ctr">
                    <a:solidFill>
                      <a:srgbClr val="C7D7EB"/>
                    </a:solidFill>
                  </a:tcPr>
                </a:tc>
                <a:tc>
                  <a:txBody>
                    <a:bodyPr/>
                    <a:lstStyle/>
                    <a:p>
                      <a:r>
                        <a:rPr lang="en-US" sz="1200">
                          <a:solidFill>
                            <a:srgbClr val="002060"/>
                          </a:solidFill>
                          <a:latin typeface="Arial"/>
                          <a:cs typeface="Calibri"/>
                        </a:rPr>
                        <a:t>Certifying Officials select “Yes” or “No” to indicate whether the trainee was enrolled in and pursuing training during the allocated month.</a:t>
                      </a:r>
                    </a:p>
                  </a:txBody>
                  <a:tcPr anchor="ctr">
                    <a:solidFill>
                      <a:srgbClr val="C7D7EB"/>
                    </a:solidFill>
                  </a:tcPr>
                </a:tc>
                <a:extLst>
                  <a:ext uri="{0D108BD9-81ED-4DB2-BD59-A6C34878D82A}">
                    <a16:rowId xmlns:a16="http://schemas.microsoft.com/office/drawing/2014/main" val="2313730180"/>
                  </a:ext>
                </a:extLst>
              </a:tr>
              <a:tr h="997801">
                <a:tc>
                  <a:txBody>
                    <a:bodyPr/>
                    <a:lstStyle/>
                    <a:p>
                      <a:pPr algn="ctr"/>
                      <a:r>
                        <a:rPr lang="en-US" sz="1200" b="1">
                          <a:latin typeface="Calibri"/>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r>
                        <a:rPr lang="en-US" sz="1200" b="0">
                          <a:solidFill>
                            <a:srgbClr val="002060"/>
                          </a:solidFill>
                          <a:latin typeface="Arial"/>
                          <a:cs typeface="Calibri"/>
                        </a:rPr>
                        <a:t>Certifying Officials</a:t>
                      </a:r>
                      <a:r>
                        <a:rPr lang="en-US" sz="1200">
                          <a:solidFill>
                            <a:srgbClr val="002060"/>
                          </a:solidFill>
                          <a:latin typeface="Arial"/>
                          <a:cs typeface="Calibri"/>
                        </a:rPr>
                        <a:t> wrote remarks concerning the trainee.</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Certifying Officials choose to add a VBA remark or Custom Remark if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Certifying Officials </a:t>
                      </a:r>
                      <a:r>
                        <a:rPr lang="en-US" sz="1200" kern="1200">
                          <a:solidFill>
                            <a:srgbClr val="002060"/>
                          </a:solidFill>
                          <a:effectLst/>
                          <a:latin typeface="Arial"/>
                          <a:ea typeface="+mn-ea"/>
                          <a:cs typeface="Calibri"/>
                        </a:rPr>
                        <a:t>should use the "Notes" section to capture trainee and facility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3978977706"/>
                  </a:ext>
                </a:extLst>
              </a:tr>
              <a:tr h="634965">
                <a:tc>
                  <a:txBody>
                    <a:bodyPr/>
                    <a:lstStyle/>
                    <a:p>
                      <a:pPr algn="ctr"/>
                      <a:r>
                        <a:rPr lang="en-US" sz="1200" b="1">
                          <a:latin typeface="Calibri"/>
                          <a:cs typeface="Calibri"/>
                        </a:rPr>
                        <a:t>7</a:t>
                      </a:r>
                    </a:p>
                  </a:txBody>
                  <a:tcPr anchor="ctr">
                    <a:solidFill>
                      <a:srgbClr val="C7D7EB"/>
                    </a:solidFill>
                  </a:tcPr>
                </a:tc>
                <a:tc>
                  <a:txBody>
                    <a:bodyPr/>
                    <a:lstStyle/>
                    <a:p>
                      <a:pPr algn="ctr"/>
                      <a:r>
                        <a:rPr lang="en-US" sz="1200" b="1">
                          <a:solidFill>
                            <a:srgbClr val="002060"/>
                          </a:solidFill>
                          <a:latin typeface="Arial"/>
                          <a:cs typeface="Calibri"/>
                        </a:rPr>
                        <a:t>SCO Certification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Certifying Official certified enrollment by signing and then submitting the completed form to VA. </a:t>
                      </a:r>
                    </a:p>
                  </a:txBody>
                  <a:tcPr anchor="ctr">
                    <a:solidFill>
                      <a:srgbClr val="C7D7EB"/>
                    </a:solidFill>
                  </a:tcPr>
                </a:tc>
                <a:tc>
                  <a:txBody>
                    <a:bodyPr/>
                    <a:lstStyle/>
                    <a:p>
                      <a:r>
                        <a:rPr lang="en-US" sz="1200" b="0">
                          <a:solidFill>
                            <a:srgbClr val="002060"/>
                          </a:solidFill>
                          <a:latin typeface="Arial"/>
                          <a:cs typeface="Calibri"/>
                        </a:rPr>
                        <a:t>Certifying Officials select the “Submit certification” button to submit the enrollment or select the “Save as draft” button.</a:t>
                      </a:r>
                    </a:p>
                  </a:txBody>
                  <a:tcPr anchor="ctr">
                    <a:solidFill>
                      <a:srgbClr val="C7D7EB"/>
                    </a:solidFill>
                  </a:tcPr>
                </a:tc>
                <a:extLst>
                  <a:ext uri="{0D108BD9-81ED-4DB2-BD59-A6C34878D82A}">
                    <a16:rowId xmlns:a16="http://schemas.microsoft.com/office/drawing/2014/main" val="220732640"/>
                  </a:ext>
                </a:extLst>
              </a:tr>
            </a:tbl>
          </a:graphicData>
        </a:graphic>
      </p:graphicFrame>
      <p:sp>
        <p:nvSpPr>
          <p:cNvPr id="7" name="Rectangle: Rounded Corners 3" descr="Return to table of contents button.">
            <a:hlinkClick r:id="rId2" action="ppaction://hlinksldjump"/>
            <a:extLst>
              <a:ext uri="{FF2B5EF4-FFF2-40B4-BE49-F238E27FC236}">
                <a16:creationId xmlns:a16="http://schemas.microsoft.com/office/drawing/2014/main" id="{279A4740-38DC-ECD3-8A33-F1DA82EB5F04}"/>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OJT/APP button. ">
            <a:hlinkClick r:id="rId3" action="ppaction://hlinksldjump"/>
            <a:extLst>
              <a:ext uri="{FF2B5EF4-FFF2-40B4-BE49-F238E27FC236}">
                <a16:creationId xmlns:a16="http://schemas.microsoft.com/office/drawing/2014/main" id="{1876E320-098D-AF19-9E0D-1B457F4ACAA0}"/>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2343323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D78A7C-EDB0-456F-844D-C5B4EEB6132B}"/>
              </a:ext>
              <a:ext uri="{C183D7F6-B498-43B3-948B-1728B52AA6E4}">
                <adec:decorative xmlns:adec="http://schemas.microsoft.com/office/drawing/2017/decorative" val="1"/>
              </a:ext>
            </a:extLst>
          </p:cNvPr>
          <p:cNvPicPr>
            <a:picLocks noChangeAspect="1"/>
          </p:cNvPicPr>
          <p:nvPr/>
        </p:nvPicPr>
        <p:blipFill rotWithShape="1">
          <a:blip r:embed="rId3"/>
          <a:srcRect l="31936" t="10466" r="32984" b="9247"/>
          <a:stretch/>
        </p:blipFill>
        <p:spPr>
          <a:xfrm>
            <a:off x="7127793" y="312650"/>
            <a:ext cx="4623676" cy="5952319"/>
          </a:xfrm>
          <a:prstGeom prst="rect">
            <a:avLst/>
          </a:prstGeom>
          <a:ln>
            <a:solidFill>
              <a:schemeClr val="bg1">
                <a:lumMod val="65000"/>
              </a:schemeClr>
            </a:solidFill>
          </a:ln>
          <a:effectLst/>
        </p:spPr>
      </p:pic>
      <p:sp>
        <p:nvSpPr>
          <p:cNvPr id="28" name="Rectangle 27">
            <a:extLst>
              <a:ext uri="{FF2B5EF4-FFF2-40B4-BE49-F238E27FC236}">
                <a16:creationId xmlns:a16="http://schemas.microsoft.com/office/drawing/2014/main" id="{FA1AF3A1-9C34-06F2-6C65-1870432E1409}"/>
              </a:ext>
              <a:ext uri="{C183D7F6-B498-43B3-948B-1728B52AA6E4}">
                <adec:decorative xmlns:adec="http://schemas.microsoft.com/office/drawing/2017/decorative" val="1"/>
              </a:ext>
            </a:extLst>
          </p:cNvPr>
          <p:cNvSpPr/>
          <p:nvPr/>
        </p:nvSpPr>
        <p:spPr>
          <a:xfrm>
            <a:off x="7167411" y="2920181"/>
            <a:ext cx="1155975" cy="101272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4F4FF5E-C02B-3E54-CE8E-077100D027A7}"/>
              </a:ext>
              <a:ext uri="{C183D7F6-B498-43B3-948B-1728B52AA6E4}">
                <adec:decorative xmlns:adec="http://schemas.microsoft.com/office/drawing/2017/decorative" val="1"/>
              </a:ext>
            </a:extLst>
          </p:cNvPr>
          <p:cNvSpPr/>
          <p:nvPr/>
        </p:nvSpPr>
        <p:spPr>
          <a:xfrm>
            <a:off x="8363003" y="2920181"/>
            <a:ext cx="956843" cy="101272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C830543-EC6C-5839-9DB8-B04DE057F7D6}"/>
              </a:ext>
              <a:ext uri="{C183D7F6-B498-43B3-948B-1728B52AA6E4}">
                <adec:decorative xmlns:adec="http://schemas.microsoft.com/office/drawing/2017/decorative" val="1"/>
              </a:ext>
            </a:extLst>
          </p:cNvPr>
          <p:cNvSpPr/>
          <p:nvPr/>
        </p:nvSpPr>
        <p:spPr>
          <a:xfrm>
            <a:off x="7127793" y="4707582"/>
            <a:ext cx="4623675" cy="7492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0FAF8F-9DBC-51ED-AAF8-3CC3F23A43B2}"/>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A73A31AC-AB79-4264-AB80-4B7501425FE2}"/>
              </a:ext>
              <a:ext uri="{C183D7F6-B498-43B3-948B-1728B52AA6E4}">
                <adec:decorative xmlns:adec="http://schemas.microsoft.com/office/drawing/2017/decorative" val="1"/>
              </a:ext>
            </a:extLst>
          </p:cNvPr>
          <p:cNvSpPr/>
          <p:nvPr/>
        </p:nvSpPr>
        <p:spPr>
          <a:xfrm>
            <a:off x="9292519" y="2637697"/>
            <a:ext cx="2442837" cy="5011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B2236A3-C740-4C66-B5F4-8C342A32965E}"/>
              </a:ext>
              <a:ext uri="{C183D7F6-B498-43B3-948B-1728B52AA6E4}">
                <adec:decorative xmlns:adec="http://schemas.microsoft.com/office/drawing/2017/decorative" val="1"/>
              </a:ext>
            </a:extLst>
          </p:cNvPr>
          <p:cNvSpPr/>
          <p:nvPr/>
        </p:nvSpPr>
        <p:spPr>
          <a:xfrm>
            <a:off x="9292519" y="3624350"/>
            <a:ext cx="1824837" cy="33408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A7314A-7958-484A-9F5A-A50CA10471BE}"/>
              </a:ext>
              <a:ext uri="{C183D7F6-B498-43B3-948B-1728B52AA6E4}">
                <adec:decorative xmlns:adec="http://schemas.microsoft.com/office/drawing/2017/decorative" val="1"/>
              </a:ext>
            </a:extLst>
          </p:cNvPr>
          <p:cNvSpPr/>
          <p:nvPr/>
        </p:nvSpPr>
        <p:spPr>
          <a:xfrm>
            <a:off x="7160015" y="4003989"/>
            <a:ext cx="4602117" cy="647783"/>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7B71F9-4074-9507-6CE6-A4637D485A2F}"/>
              </a:ext>
              <a:ext uri="{C183D7F6-B498-43B3-948B-1728B52AA6E4}">
                <adec:decorative xmlns:adec="http://schemas.microsoft.com/office/drawing/2017/decorative" val="1"/>
              </a:ext>
            </a:extLst>
          </p:cNvPr>
          <p:cNvSpPr/>
          <p:nvPr/>
        </p:nvSpPr>
        <p:spPr>
          <a:xfrm>
            <a:off x="7107438" y="589198"/>
            <a:ext cx="2285064" cy="5011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9CEEB-36C0-4FE5-943D-7EA8D6E594C4}"/>
              </a:ext>
              <a:ext uri="{C183D7F6-B498-43B3-948B-1728B52AA6E4}">
                <adec:decorative xmlns:adec="http://schemas.microsoft.com/office/drawing/2017/decorative" val="1"/>
              </a:ext>
            </a:extLst>
          </p:cNvPr>
          <p:cNvSpPr/>
          <p:nvPr/>
        </p:nvSpPr>
        <p:spPr>
          <a:xfrm>
            <a:off x="9439630" y="589198"/>
            <a:ext cx="2295726" cy="5011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331B8C-8F29-C781-3656-11283E883BA1}"/>
              </a:ext>
              <a:ext uri="{C183D7F6-B498-43B3-948B-1728B52AA6E4}">
                <adec:decorative xmlns:adec="http://schemas.microsoft.com/office/drawing/2017/decorative" val="1"/>
              </a:ext>
            </a:extLst>
          </p:cNvPr>
          <p:cNvSpPr/>
          <p:nvPr/>
        </p:nvSpPr>
        <p:spPr>
          <a:xfrm>
            <a:off x="7095384" y="1108919"/>
            <a:ext cx="4639972" cy="158866"/>
          </a:xfrm>
          <a:prstGeom prst="rect">
            <a:avLst/>
          </a:prstGeom>
          <a:solidFill>
            <a:schemeClr val="tx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9E04D89D-B046-2551-3947-ED323080A768}"/>
              </a:ext>
            </a:extLst>
          </p:cNvPr>
          <p:cNvSpPr txBox="1">
            <a:spLocks noGrp="1"/>
          </p:cNvSpPr>
          <p:nvPr>
            <p:ph type="title" idx="4294967295"/>
          </p:nvPr>
        </p:nvSpPr>
        <p:spPr>
          <a:xfrm>
            <a:off x="298174" y="117745"/>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2800">
                <a:solidFill>
                  <a:srgbClr val="002060"/>
                </a:solidFill>
                <a:latin typeface="Arial"/>
                <a:cs typeface="Calibri"/>
              </a:rPr>
              <a:t>OJT/APP: VA Form 22-6553d-1</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33" name="TextBox 32">
            <a:extLst>
              <a:ext uri="{FF2B5EF4-FFF2-40B4-BE49-F238E27FC236}">
                <a16:creationId xmlns:a16="http://schemas.microsoft.com/office/drawing/2014/main" id="{E866F8F8-E816-46C2-9F46-CA537FFEFCDB}"/>
              </a:ext>
            </a:extLst>
          </p:cNvPr>
          <p:cNvSpPr txBox="1"/>
          <p:nvPr/>
        </p:nvSpPr>
        <p:spPr>
          <a:xfrm>
            <a:off x="298545" y="718274"/>
            <a:ext cx="6050327" cy="1234639"/>
          </a:xfrm>
          <a:prstGeom prst="rect">
            <a:avLst/>
          </a:prstGeom>
          <a:noFill/>
        </p:spPr>
        <p:txBody>
          <a:bodyPr wrap="square" lIns="0" tIns="0" rIns="0" bIns="0" rtlCol="0" anchor="t">
            <a:noAutofit/>
          </a:bodyPr>
          <a:lstStyle/>
          <a:p>
            <a:pPr defTabSz="228600">
              <a:spcAft>
                <a:spcPts val="1200"/>
              </a:spcAft>
            </a:pPr>
            <a:r>
              <a:rPr lang="en-US" sz="2000" noProof="0">
                <a:solidFill>
                  <a:srgbClr val="002060"/>
                </a:solidFill>
                <a:latin typeface="Arial"/>
                <a:cs typeface="Calibri"/>
              </a:rPr>
              <a:t>This image represents the fields completed by Certifying Officials when submitting monthly certifications for OJT/APP programs.</a:t>
            </a:r>
          </a:p>
        </p:txBody>
      </p:sp>
      <p:sp>
        <p:nvSpPr>
          <p:cNvPr id="17" name="TextBox 16">
            <a:extLst>
              <a:ext uri="{FF2B5EF4-FFF2-40B4-BE49-F238E27FC236}">
                <a16:creationId xmlns:a16="http://schemas.microsoft.com/office/drawing/2014/main" id="{4905FD57-C25D-5902-A9B3-F97E5744CDDB}"/>
              </a:ext>
            </a:extLst>
          </p:cNvPr>
          <p:cNvSpPr txBox="1"/>
          <p:nvPr/>
        </p:nvSpPr>
        <p:spPr>
          <a:xfrm>
            <a:off x="342707" y="1846034"/>
            <a:ext cx="6521961" cy="5011966"/>
          </a:xfrm>
          <a:prstGeom prst="rect">
            <a:avLst/>
          </a:prstGeom>
          <a:noFill/>
        </p:spPr>
        <p:txBody>
          <a:bodyPr wrap="square" lIns="0" tIns="0" rIns="0" bIns="0" rtlCol="0" anchor="t">
            <a:noAutofit/>
          </a:bodyPr>
          <a:lstStyle/>
          <a:p>
            <a:pPr defTabSz="228600">
              <a:spcAft>
                <a:spcPts val="1200"/>
              </a:spcAft>
            </a:pPr>
            <a:r>
              <a:rPr lang="en-US" noProof="0">
                <a:solidFill>
                  <a:srgbClr val="002060"/>
                </a:solidFill>
                <a:latin typeface="Arial"/>
                <a:cs typeface="Calibri"/>
              </a:rPr>
              <a:t>Please note the following while reviewing this form:</a:t>
            </a:r>
            <a:r>
              <a:rPr lang="en-US">
                <a:solidFill>
                  <a:srgbClr val="002060"/>
                </a:solidFill>
                <a:latin typeface="Arial"/>
                <a:cs typeface="Calibri"/>
              </a:rPr>
              <a:t> </a:t>
            </a:r>
            <a:endParaRPr lang="en-US" noProof="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b="1" noProof="0">
                <a:solidFill>
                  <a:srgbClr val="002060"/>
                </a:solidFill>
                <a:latin typeface="Arial"/>
                <a:cs typeface="Calibri"/>
              </a:rPr>
              <a:t>“CTRL” + select </a:t>
            </a:r>
            <a:r>
              <a:rPr lang="en-US" noProof="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pPr>
            <a:r>
              <a:rPr lang="en-US" b="1">
                <a:solidFill>
                  <a:srgbClr val="002060"/>
                </a:solidFill>
                <a:latin typeface="Arial"/>
                <a:cs typeface="Calibri"/>
              </a:rPr>
              <a:t>VA File Numbers/Social Security numbers (SSNs)</a:t>
            </a:r>
            <a:r>
              <a:rPr lang="en-US">
                <a:solidFill>
                  <a:srgbClr val="002060"/>
                </a:solidFill>
                <a:latin typeface="Arial"/>
                <a:cs typeface="Calibri"/>
              </a:rPr>
              <a:t> are only used when creating a new trainee. SSNs cannot be edited or searched in EM. SSNs can only be viewed when printing the certification.</a:t>
            </a:r>
          </a:p>
          <a:p>
            <a:pPr marL="342900" indent="-342900" defTabSz="228600">
              <a:spcAft>
                <a:spcPts val="1200"/>
              </a:spcAft>
              <a:buFont typeface="Arial" panose="020B0604020202020204" pitchFamily="34" charset="0"/>
              <a:buChar char="•"/>
            </a:pPr>
            <a:r>
              <a:rPr kumimoji="0" lang="en-US" b="1" i="0" u="none" strike="noStrike" kern="1200" cap="none" spc="0" normalizeH="0" baseline="0" noProof="0">
                <a:ln>
                  <a:noFill/>
                </a:ln>
                <a:solidFill>
                  <a:srgbClr val="002060"/>
                </a:solidFill>
                <a:effectLst/>
                <a:uLnTx/>
                <a:uFillTx/>
                <a:latin typeface="Arial"/>
                <a:ea typeface="MS Mincho"/>
                <a:cs typeface="Calibri"/>
              </a:rPr>
              <a:t>Payee Number </a:t>
            </a:r>
            <a:r>
              <a:rPr kumimoji="0" lang="en-US" i="0" u="none" strike="noStrike" kern="1200" cap="none" spc="0" normalizeH="0" baseline="0" noProof="0">
                <a:ln>
                  <a:noFill/>
                </a:ln>
                <a:solidFill>
                  <a:srgbClr val="002060"/>
                </a:solidFill>
                <a:effectLst/>
                <a:uLnTx/>
                <a:uFillTx/>
                <a:latin typeface="Arial"/>
                <a:ea typeface="MS Mincho"/>
                <a:cs typeface="Calibri"/>
              </a:rPr>
              <a:t>is not used in EM.</a:t>
            </a:r>
            <a:endParaRPr lang="en-US" i="0" u="none" strike="noStrike" kern="1200" cap="none" spc="0" normalizeH="0" baseline="0" noProof="0">
              <a:ln>
                <a:noFill/>
              </a:ln>
              <a:solidFill>
                <a:srgbClr val="002060"/>
              </a:solidFill>
              <a:effectLst/>
              <a:uLnTx/>
              <a:uFillTx/>
              <a:latin typeface="Arial"/>
              <a:ea typeface="MS Mincho"/>
              <a:cs typeface="Calibri"/>
            </a:endParaRPr>
          </a:p>
        </p:txBody>
      </p:sp>
      <p:grpSp>
        <p:nvGrpSpPr>
          <p:cNvPr id="10" name="Group 9" descr="On-the-job/apprenticeship form that School Certifying Officials used to complete monthly certifications for a student via paper.&#10;&#10;First one is a green circle with a &quot;1&quot; in the middle.">
            <a:extLst>
              <a:ext uri="{FF2B5EF4-FFF2-40B4-BE49-F238E27FC236}">
                <a16:creationId xmlns:a16="http://schemas.microsoft.com/office/drawing/2014/main" id="{B946181B-2431-762D-05C6-B918907FA525}"/>
              </a:ext>
            </a:extLst>
          </p:cNvPr>
          <p:cNvGrpSpPr/>
          <p:nvPr/>
        </p:nvGrpSpPr>
        <p:grpSpPr>
          <a:xfrm>
            <a:off x="10257305" y="622594"/>
            <a:ext cx="434307" cy="434307"/>
            <a:chOff x="8554625" y="-545463"/>
            <a:chExt cx="434307" cy="434307"/>
          </a:xfrm>
        </p:grpSpPr>
        <p:sp>
          <p:nvSpPr>
            <p:cNvPr id="11" name="Oval 10">
              <a:extLst>
                <a:ext uri="{FF2B5EF4-FFF2-40B4-BE49-F238E27FC236}">
                  <a16:creationId xmlns:a16="http://schemas.microsoft.com/office/drawing/2014/main" id="{721BDFBC-4C4D-07CD-5FB7-9941889D8192}"/>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Graphic 11">
              <a:hlinkClick r:id="rId4" action="ppaction://hlinksldjump"/>
              <a:extLst>
                <a:ext uri="{FF2B5EF4-FFF2-40B4-BE49-F238E27FC236}">
                  <a16:creationId xmlns:a16="http://schemas.microsoft.com/office/drawing/2014/main" id="{9F6A056A-0F71-486E-9406-4CFC10F1EE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grpSp>
        <p:nvGrpSpPr>
          <p:cNvPr id="37" name="Group 36" descr="Green circle with a &quot;2&quot; in the middle.">
            <a:extLst>
              <a:ext uri="{FF2B5EF4-FFF2-40B4-BE49-F238E27FC236}">
                <a16:creationId xmlns:a16="http://schemas.microsoft.com/office/drawing/2014/main" id="{A47A687B-2BC8-7CB3-F512-7513AE0D32BC}"/>
              </a:ext>
            </a:extLst>
          </p:cNvPr>
          <p:cNvGrpSpPr/>
          <p:nvPr/>
        </p:nvGrpSpPr>
        <p:grpSpPr>
          <a:xfrm>
            <a:off x="7478782" y="3152102"/>
            <a:ext cx="436999" cy="436999"/>
            <a:chOff x="10349594" y="-524906"/>
            <a:chExt cx="436999" cy="436999"/>
          </a:xfrm>
        </p:grpSpPr>
        <p:sp>
          <p:nvSpPr>
            <p:cNvPr id="38" name="Oval 37">
              <a:extLst>
                <a:ext uri="{FF2B5EF4-FFF2-40B4-BE49-F238E27FC236}">
                  <a16:creationId xmlns:a16="http://schemas.microsoft.com/office/drawing/2014/main" id="{5AED6091-DEDC-F0BE-89EA-809A5FA86B0A}"/>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a:hlinkClick r:id="rId7" action="ppaction://hlinksldjump"/>
              <a:extLst>
                <a:ext uri="{FF2B5EF4-FFF2-40B4-BE49-F238E27FC236}">
                  <a16:creationId xmlns:a16="http://schemas.microsoft.com/office/drawing/2014/main" id="{F382723B-18A8-DD51-424A-FD0BD1F62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32" name="Group 31" descr="Green circle with a &quot;3&quot; in the middle.">
            <a:extLst>
              <a:ext uri="{FF2B5EF4-FFF2-40B4-BE49-F238E27FC236}">
                <a16:creationId xmlns:a16="http://schemas.microsoft.com/office/drawing/2014/main" id="{8AD5A9BB-BA63-9185-7BF0-F04BEBDF9F19}"/>
              </a:ext>
            </a:extLst>
          </p:cNvPr>
          <p:cNvGrpSpPr/>
          <p:nvPr/>
        </p:nvGrpSpPr>
        <p:grpSpPr>
          <a:xfrm>
            <a:off x="8634251" y="3152008"/>
            <a:ext cx="436999" cy="436999"/>
            <a:chOff x="8612692" y="-402419"/>
            <a:chExt cx="436999" cy="436999"/>
          </a:xfrm>
        </p:grpSpPr>
        <p:sp>
          <p:nvSpPr>
            <p:cNvPr id="34" name="Oval 33">
              <a:extLst>
                <a:ext uri="{FF2B5EF4-FFF2-40B4-BE49-F238E27FC236}">
                  <a16:creationId xmlns:a16="http://schemas.microsoft.com/office/drawing/2014/main" id="{982D890A-18EC-7793-CCE2-4CAD863E08A8}"/>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Graphic 34">
              <a:hlinkClick r:id="rId7" action="ppaction://hlinksldjump"/>
              <a:extLst>
                <a:ext uri="{FF2B5EF4-FFF2-40B4-BE49-F238E27FC236}">
                  <a16:creationId xmlns:a16="http://schemas.microsoft.com/office/drawing/2014/main" id="{124FFD8E-3C95-3957-1150-2C00CBF36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2692" y="-402419"/>
              <a:ext cx="436999" cy="436999"/>
            </a:xfrm>
            <a:prstGeom prst="rect">
              <a:avLst/>
            </a:prstGeom>
          </p:spPr>
        </p:pic>
      </p:grpSp>
      <p:grpSp>
        <p:nvGrpSpPr>
          <p:cNvPr id="13" name="Group 12" descr="Green circle with a &quot;4&quot; in the middle.">
            <a:extLst>
              <a:ext uri="{FF2B5EF4-FFF2-40B4-BE49-F238E27FC236}">
                <a16:creationId xmlns:a16="http://schemas.microsoft.com/office/drawing/2014/main" id="{2BE73FEF-A712-05AB-6E05-B5ED9A30FE91}"/>
              </a:ext>
            </a:extLst>
          </p:cNvPr>
          <p:cNvGrpSpPr/>
          <p:nvPr/>
        </p:nvGrpSpPr>
        <p:grpSpPr>
          <a:xfrm>
            <a:off x="10090601" y="3672098"/>
            <a:ext cx="436999" cy="436999"/>
            <a:chOff x="6941171" y="-523481"/>
            <a:chExt cx="436999" cy="436999"/>
          </a:xfrm>
        </p:grpSpPr>
        <p:sp>
          <p:nvSpPr>
            <p:cNvPr id="14" name="Oval 13">
              <a:extLst>
                <a:ext uri="{FF2B5EF4-FFF2-40B4-BE49-F238E27FC236}">
                  <a16:creationId xmlns:a16="http://schemas.microsoft.com/office/drawing/2014/main" id="{5D2C56E2-02DF-ECA2-8634-443B2A8367FD}"/>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E08A0638-E76D-F2C8-5CB8-3C75F78666E2}"/>
                </a:ext>
              </a:extLst>
            </p:cNvPr>
            <p:cNvGrpSpPr/>
            <p:nvPr/>
          </p:nvGrpSpPr>
          <p:grpSpPr>
            <a:xfrm>
              <a:off x="6941171" y="-523481"/>
              <a:ext cx="436999" cy="436999"/>
              <a:chOff x="6941171" y="-523481"/>
              <a:chExt cx="436999" cy="436999"/>
            </a:xfrm>
          </p:grpSpPr>
          <p:sp>
            <p:nvSpPr>
              <p:cNvPr id="27" name="Oval 26">
                <a:extLst>
                  <a:ext uri="{FF2B5EF4-FFF2-40B4-BE49-F238E27FC236}">
                    <a16:creationId xmlns:a16="http://schemas.microsoft.com/office/drawing/2014/main" id="{915C9910-6D5E-F881-7921-EA8A5237296D}"/>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a:hlinkClick r:id="rId7" action="ppaction://hlinksldjump"/>
                <a:extLst>
                  <a:ext uri="{FF2B5EF4-FFF2-40B4-BE49-F238E27FC236}">
                    <a16:creationId xmlns:a16="http://schemas.microsoft.com/office/drawing/2014/main" id="{E2B02265-E37B-9355-5EDA-CAA595660A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41171" y="-523481"/>
                <a:ext cx="436999" cy="436999"/>
              </a:xfrm>
              <a:prstGeom prst="rect">
                <a:avLst/>
              </a:prstGeom>
            </p:spPr>
          </p:pic>
        </p:grpSp>
      </p:grpSp>
      <p:pic>
        <p:nvPicPr>
          <p:cNvPr id="36" name="Graphic 35" descr="Green circle with a &quot;5&quot; in the middle.">
            <a:hlinkClick r:id="rId7" action="ppaction://hlinksldjump"/>
            <a:extLst>
              <a:ext uri="{FF2B5EF4-FFF2-40B4-BE49-F238E27FC236}">
                <a16:creationId xmlns:a16="http://schemas.microsoft.com/office/drawing/2014/main" id="{C4CD8872-09F4-8560-2E99-D69A426BDFB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95145" y="2597663"/>
            <a:ext cx="436999" cy="436999"/>
          </a:xfrm>
          <a:prstGeom prst="rect">
            <a:avLst/>
          </a:prstGeom>
        </p:spPr>
      </p:pic>
      <p:grpSp>
        <p:nvGrpSpPr>
          <p:cNvPr id="40" name="Group 39" descr="Green circle with a &quot;6&quot; in the middle.">
            <a:extLst>
              <a:ext uri="{FF2B5EF4-FFF2-40B4-BE49-F238E27FC236}">
                <a16:creationId xmlns:a16="http://schemas.microsoft.com/office/drawing/2014/main" id="{3AF13EF5-3D33-50F9-BA09-355B8630123D}"/>
              </a:ext>
            </a:extLst>
          </p:cNvPr>
          <p:cNvGrpSpPr/>
          <p:nvPr/>
        </p:nvGrpSpPr>
        <p:grpSpPr>
          <a:xfrm>
            <a:off x="9043559" y="4109380"/>
            <a:ext cx="436999" cy="436999"/>
            <a:chOff x="5731220" y="-598616"/>
            <a:chExt cx="436999" cy="436999"/>
          </a:xfrm>
        </p:grpSpPr>
        <p:sp>
          <p:nvSpPr>
            <p:cNvPr id="41" name="Oval 40">
              <a:extLst>
                <a:ext uri="{FF2B5EF4-FFF2-40B4-BE49-F238E27FC236}">
                  <a16:creationId xmlns:a16="http://schemas.microsoft.com/office/drawing/2014/main" id="{DDC9B4B1-E86E-D023-1970-68A3ED65BCFF}"/>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2" name="Graphic 41">
              <a:hlinkClick r:id="rId16" action="ppaction://hlinksldjump"/>
              <a:extLst>
                <a:ext uri="{FF2B5EF4-FFF2-40B4-BE49-F238E27FC236}">
                  <a16:creationId xmlns:a16="http://schemas.microsoft.com/office/drawing/2014/main" id="{27A097C7-B7C5-44AB-73F3-10C25756F93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31220" y="-598616"/>
              <a:ext cx="436999" cy="436999"/>
            </a:xfrm>
            <a:prstGeom prst="rect">
              <a:avLst/>
            </a:prstGeom>
          </p:spPr>
        </p:pic>
      </p:grpSp>
      <p:grpSp>
        <p:nvGrpSpPr>
          <p:cNvPr id="43" name="Group 42" descr="Green circle with a &quot;7&quot; in the middle.">
            <a:extLst>
              <a:ext uri="{FF2B5EF4-FFF2-40B4-BE49-F238E27FC236}">
                <a16:creationId xmlns:a16="http://schemas.microsoft.com/office/drawing/2014/main" id="{9ADF17F7-CB79-3E9D-D4DD-0067E337A6C6}"/>
              </a:ext>
            </a:extLst>
          </p:cNvPr>
          <p:cNvGrpSpPr/>
          <p:nvPr/>
        </p:nvGrpSpPr>
        <p:grpSpPr>
          <a:xfrm>
            <a:off x="9415010" y="4954578"/>
            <a:ext cx="434308" cy="434308"/>
            <a:chOff x="4071485" y="-579295"/>
            <a:chExt cx="434308" cy="434308"/>
          </a:xfrm>
        </p:grpSpPr>
        <p:sp>
          <p:nvSpPr>
            <p:cNvPr id="44" name="Oval 43">
              <a:extLst>
                <a:ext uri="{FF2B5EF4-FFF2-40B4-BE49-F238E27FC236}">
                  <a16:creationId xmlns:a16="http://schemas.microsoft.com/office/drawing/2014/main" id="{BC936E14-E40F-BE60-DFEB-8FC9F04E1B5F}"/>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5" name="Graphic 44">
              <a:hlinkClick r:id="rId16" action="ppaction://hlinksldjump"/>
              <a:extLst>
                <a:ext uri="{FF2B5EF4-FFF2-40B4-BE49-F238E27FC236}">
                  <a16:creationId xmlns:a16="http://schemas.microsoft.com/office/drawing/2014/main" id="{33B6EA0C-D2C8-C565-5C9B-76FBDA3CFEE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71485" y="-579295"/>
              <a:ext cx="434308" cy="434308"/>
            </a:xfrm>
            <a:prstGeom prst="rect">
              <a:avLst/>
            </a:prstGeom>
          </p:spPr>
        </p:pic>
      </p:grpSp>
      <p:sp>
        <p:nvSpPr>
          <p:cNvPr id="47" name="Rectangle: Rounded Corners 3" descr="Return to table of contents button.">
            <a:hlinkClick r:id="rId21" action="ppaction://hlinksldjump"/>
            <a:extLst>
              <a:ext uri="{FF2B5EF4-FFF2-40B4-BE49-F238E27FC236}">
                <a16:creationId xmlns:a16="http://schemas.microsoft.com/office/drawing/2014/main" id="{B9814880-2E9C-78AB-964C-4D46D558EE19}"/>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1"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6" name="Rectangle: Rounded Corners 3" descr="Return to start of OJT/APP button. ">
            <a:hlinkClick r:id="rId22" action="ppaction://hlinksldjump"/>
            <a:extLst>
              <a:ext uri="{FF2B5EF4-FFF2-40B4-BE49-F238E27FC236}">
                <a16:creationId xmlns:a16="http://schemas.microsoft.com/office/drawing/2014/main" id="{CC27B02A-18AD-6098-D9F8-7A4DC207E087}"/>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21"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27678848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7DC15A-E646-3FB3-C97D-A5DCB090F60D}"/>
              </a:ext>
              <a:ext uri="{C183D7F6-B498-43B3-948B-1728B52AA6E4}">
                <adec:decorative xmlns:adec="http://schemas.microsoft.com/office/drawing/2017/decorative" val="1"/>
              </a:ext>
            </a:extLst>
          </p:cNvPr>
          <p:cNvSpPr/>
          <p:nvPr/>
        </p:nvSpPr>
        <p:spPr>
          <a:xfrm>
            <a:off x="8582025" y="4919664"/>
            <a:ext cx="1088231" cy="23316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07917AC6-FEEE-237F-93BE-45EC574BB78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072" y="1334052"/>
            <a:ext cx="7512864" cy="468266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EC51428-49A2-FF2C-59AF-2FF115E3B65F}"/>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67095BF3-590D-3A23-AF3D-1F8C288CC31A}"/>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of Adding a Monthly Certification</a:t>
            </a:r>
            <a:endParaRPr lang="en-US" sz="2800" b="1" i="0" u="none" strike="noStrike" kern="1200" cap="none" spc="0" normalizeH="0" baseline="0" noProof="0">
              <a:ln>
                <a:noFill/>
              </a:ln>
              <a:effectLst/>
              <a:uLnTx/>
              <a:uFillTx/>
              <a:latin typeface="Arial"/>
              <a:cs typeface="Calibri"/>
            </a:endParaRPr>
          </a:p>
        </p:txBody>
      </p:sp>
      <p:sp>
        <p:nvSpPr>
          <p:cNvPr id="5" name="TextBox 4">
            <a:extLst>
              <a:ext uri="{FF2B5EF4-FFF2-40B4-BE49-F238E27FC236}">
                <a16:creationId xmlns:a16="http://schemas.microsoft.com/office/drawing/2014/main" id="{3711708B-1F67-1FB2-4A71-16619F4BB28A}"/>
              </a:ext>
            </a:extLst>
          </p:cNvPr>
          <p:cNvSpPr txBox="1"/>
          <p:nvPr/>
        </p:nvSpPr>
        <p:spPr>
          <a:xfrm>
            <a:off x="298174" y="583624"/>
            <a:ext cx="11701808" cy="403828"/>
          </a:xfrm>
          <a:prstGeom prst="rect">
            <a:avLst/>
          </a:prstGeom>
          <a:noFill/>
        </p:spPr>
        <p:txBody>
          <a:bodyPr wrap="square" lIns="0" tIns="0" rIns="0" bIns="0" rtlCol="0" anchor="t">
            <a:noAutofit/>
          </a:bodyPr>
          <a:lstStyle/>
          <a:p>
            <a:pPr defTabSz="228600">
              <a:spcAft>
                <a:spcPts val="1200"/>
              </a:spcAft>
            </a:pPr>
            <a:r>
              <a:rPr lang="en-US" sz="2000">
                <a:solidFill>
                  <a:srgbClr val="002060"/>
                </a:solidFill>
                <a:latin typeface="Arial"/>
                <a:cs typeface="Calibri"/>
              </a:rPr>
              <a:t>To learn how to navigate to the Student Profile, </a:t>
            </a:r>
            <a:r>
              <a:rPr kumimoji="0" lang="en-US" sz="2000" b="0" i="0" u="none" strike="noStrike" kern="1200" cap="none" spc="0" normalizeH="0" baseline="0" noProof="0">
                <a:ln>
                  <a:noFill/>
                </a:ln>
                <a:solidFill>
                  <a:srgbClr val="002060"/>
                </a:solidFill>
                <a:effectLst/>
                <a:uLnTx/>
                <a:uFillTx/>
                <a:latin typeface="Arial"/>
                <a:cs typeface="Calibri"/>
              </a:rPr>
              <a:t>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3">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endParaRPr lang="en-US" sz="2000" noProof="0">
              <a:solidFill>
                <a:srgbClr val="002060"/>
              </a:solidFill>
              <a:latin typeface="Arial"/>
              <a:cs typeface="Calibri"/>
            </a:endParaRPr>
          </a:p>
        </p:txBody>
      </p:sp>
      <p:sp>
        <p:nvSpPr>
          <p:cNvPr id="11" name="TextBox 10">
            <a:extLst>
              <a:ext uri="{FF2B5EF4-FFF2-40B4-BE49-F238E27FC236}">
                <a16:creationId xmlns:a16="http://schemas.microsoft.com/office/drawing/2014/main" id="{658653BA-30ED-9B46-E27C-0CFA5EB0F3F9}"/>
              </a:ext>
            </a:extLst>
          </p:cNvPr>
          <p:cNvSpPr txBox="1"/>
          <p:nvPr/>
        </p:nvSpPr>
        <p:spPr>
          <a:xfrm>
            <a:off x="381000" y="1419094"/>
            <a:ext cx="3738613" cy="943106"/>
          </a:xfrm>
          <a:prstGeom prst="rect">
            <a:avLst/>
          </a:prstGeom>
          <a:noFill/>
        </p:spPr>
        <p:txBody>
          <a:bodyPr wrap="square" lIns="0" tIns="0" rIns="0" bIns="0" rtlCol="0">
            <a:noAutofit/>
          </a:bodyPr>
          <a:lstStyle/>
          <a:p>
            <a:pPr algn="l" defTabSz="228600">
              <a:spcAft>
                <a:spcPts val="1200"/>
              </a:spcAft>
            </a:pPr>
            <a:r>
              <a:rPr lang="en-US" sz="2000">
                <a:solidFill>
                  <a:srgbClr val="002060"/>
                </a:solidFill>
                <a:latin typeface="Arial"/>
                <a:cs typeface="Calibri"/>
              </a:rPr>
              <a:t>To add a monthly certification for a student, select the “</a:t>
            </a:r>
            <a:r>
              <a:rPr lang="en-US" sz="2000" b="1">
                <a:solidFill>
                  <a:srgbClr val="002060"/>
                </a:solidFill>
                <a:latin typeface="Arial"/>
                <a:cs typeface="Calibri"/>
              </a:rPr>
              <a:t>Add Monthly Cert</a:t>
            </a:r>
            <a:r>
              <a:rPr lang="en-US" sz="2000">
                <a:solidFill>
                  <a:srgbClr val="002060"/>
                </a:solidFill>
                <a:latin typeface="Arial"/>
                <a:cs typeface="Calibri"/>
              </a:rPr>
              <a:t>” button.</a:t>
            </a:r>
            <a:endParaRPr lang="en-US" sz="2000" noProof="0"/>
          </a:p>
        </p:txBody>
      </p:sp>
      <p:sp>
        <p:nvSpPr>
          <p:cNvPr id="14" name="TextBox 13" descr="EM's view of the Student Profile. The student's name is at the top, and there are 6 tabs: Enrollments, Student Info, Programs, Benefits, Notes, and History. The contact information is in the bottom right corner. There is a highlight box around the Add Monthly Cert button on the enrollment.&#10;&#10;1.&#10;Located at the top of the screen, EM automatically populates the trainee’s name after a student is created. &#10;&#10;The trainee’s address is located on the right-hand bottom side of the screen.&#10;">
            <a:extLst>
              <a:ext uri="{FF2B5EF4-FFF2-40B4-BE49-F238E27FC236}">
                <a16:creationId xmlns:a16="http://schemas.microsoft.com/office/drawing/2014/main" id="{3D9C5CF4-68F5-4E63-B95C-F1132BCB412E}"/>
              </a:ext>
            </a:extLst>
          </p:cNvPr>
          <p:cNvSpPr txBox="1"/>
          <p:nvPr/>
        </p:nvSpPr>
        <p:spPr>
          <a:xfrm>
            <a:off x="194251" y="2492550"/>
            <a:ext cx="4151728" cy="2816050"/>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1.</a:t>
            </a:r>
            <a:endParaRPr lang="en-US" sz="1600" b="1" i="0" u="none" strike="noStrike" kern="1200" cap="none" spc="0" normalizeH="0" baseline="0" noProof="0">
              <a:ln>
                <a:noFill/>
              </a:ln>
              <a:solidFill>
                <a:srgbClr val="004279"/>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4279"/>
                </a:solidFill>
                <a:effectLst/>
                <a:uLnTx/>
                <a:uFillTx/>
                <a:latin typeface="Arial"/>
                <a:cs typeface="Calibri"/>
              </a:rPr>
              <a:t>Located at the top of the screen, EM displays the trainee’s name once the trainee is created and/or found in EM and you navigate to that Trainee’s profile.</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4279"/>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The trainee’s address </a:t>
            </a:r>
            <a:r>
              <a:rPr lang="en-US" sz="1600" b="1">
                <a:solidFill>
                  <a:srgbClr val="004279"/>
                </a:solidFill>
                <a:latin typeface="Arial"/>
                <a:cs typeface="Calibri"/>
              </a:rPr>
              <a:t>is located</a:t>
            </a:r>
            <a:r>
              <a:rPr kumimoji="0" lang="en-US" sz="1600" b="1" i="0" u="none" strike="noStrike" kern="1200" cap="none" spc="0" normalizeH="0" baseline="0" noProof="0">
                <a:ln>
                  <a:noFill/>
                </a:ln>
                <a:solidFill>
                  <a:srgbClr val="004279"/>
                </a:solidFill>
                <a:effectLst/>
                <a:uLnTx/>
                <a:uFillTx/>
                <a:latin typeface="Arial"/>
                <a:cs typeface="Calibri"/>
              </a:rPr>
              <a:t> on the right-hand bottom side of the screen.</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8" name="Straight Arrow Connector 7" descr="Arrow pointing to circle &quot;1&quot;. ">
            <a:extLst>
              <a:ext uri="{FF2B5EF4-FFF2-40B4-BE49-F238E27FC236}">
                <a16:creationId xmlns:a16="http://schemas.microsoft.com/office/drawing/2014/main" id="{BFAE51C6-301E-4DCC-B4B0-4ADE7F82F8BC}"/>
              </a:ext>
            </a:extLst>
          </p:cNvPr>
          <p:cNvCxnSpPr>
            <a:cxnSpLocks/>
          </p:cNvCxnSpPr>
          <p:nvPr/>
        </p:nvCxnSpPr>
        <p:spPr>
          <a:xfrm flipV="1">
            <a:off x="4119613" y="1831443"/>
            <a:ext cx="264926" cy="72887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descr="Green circle with a &quot;1&quot; in the middle.">
            <a:extLst>
              <a:ext uri="{FF2B5EF4-FFF2-40B4-BE49-F238E27FC236}">
                <a16:creationId xmlns:a16="http://schemas.microsoft.com/office/drawing/2014/main" id="{5F13F5B7-D67C-ABFE-C092-41D4F8D7AED9}"/>
              </a:ext>
            </a:extLst>
          </p:cNvPr>
          <p:cNvGrpSpPr/>
          <p:nvPr/>
        </p:nvGrpSpPr>
        <p:grpSpPr>
          <a:xfrm>
            <a:off x="4167385" y="1408115"/>
            <a:ext cx="434307" cy="434307"/>
            <a:chOff x="8554625" y="-545463"/>
            <a:chExt cx="434307" cy="434307"/>
          </a:xfrm>
        </p:grpSpPr>
        <p:sp>
          <p:nvSpPr>
            <p:cNvPr id="9" name="Oval 8">
              <a:extLst>
                <a:ext uri="{FF2B5EF4-FFF2-40B4-BE49-F238E27FC236}">
                  <a16:creationId xmlns:a16="http://schemas.microsoft.com/office/drawing/2014/main" id="{2B1CE7F8-F444-680E-53CC-C03AA7F63DA5}"/>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Graphic 9">
              <a:hlinkClick r:id="rId4" action="ppaction://hlinksldjump"/>
              <a:extLst>
                <a:ext uri="{FF2B5EF4-FFF2-40B4-BE49-F238E27FC236}">
                  <a16:creationId xmlns:a16="http://schemas.microsoft.com/office/drawing/2014/main" id="{F6AE7728-6704-7824-4E4E-1E1EFCB747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sp>
        <p:nvSpPr>
          <p:cNvPr id="13" name="Rectangle: Rounded Corners 3" descr="Return to table of contents button.">
            <a:hlinkClick r:id="rId7" action="ppaction://hlinksldjump"/>
            <a:extLst>
              <a:ext uri="{FF2B5EF4-FFF2-40B4-BE49-F238E27FC236}">
                <a16:creationId xmlns:a16="http://schemas.microsoft.com/office/drawing/2014/main" id="{9DA57D74-345E-1E44-B82A-5E25E52DCAB3}"/>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 name="Rectangle: Rounded Corners 3" descr="Return to start of OJT/APP button. ">
            <a:hlinkClick r:id="rId8" action="ppaction://hlinksldjump"/>
            <a:extLst>
              <a:ext uri="{FF2B5EF4-FFF2-40B4-BE49-F238E27FC236}">
                <a16:creationId xmlns:a16="http://schemas.microsoft.com/office/drawing/2014/main" id="{CC2D9AD4-A496-D5E8-DBCE-89205DCD23ED}"/>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7"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1804163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E66D4F7-B2E2-495B-2869-F06623126EB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242" y="156614"/>
            <a:ext cx="4844243" cy="624131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9DA291B-B237-AD87-E837-1DE958D87ADA}"/>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2" name="Right Brace 1">
            <a:extLst>
              <a:ext uri="{FF2B5EF4-FFF2-40B4-BE49-F238E27FC236}">
                <a16:creationId xmlns:a16="http://schemas.microsoft.com/office/drawing/2014/main" id="{4F4F3DB1-B324-CF63-7293-B77F04386509}"/>
              </a:ext>
              <a:ext uri="{C183D7F6-B498-43B3-948B-1728B52AA6E4}">
                <adec:decorative xmlns:adec="http://schemas.microsoft.com/office/drawing/2017/decorative" val="1"/>
              </a:ext>
            </a:extLst>
          </p:cNvPr>
          <p:cNvSpPr/>
          <p:nvPr/>
        </p:nvSpPr>
        <p:spPr>
          <a:xfrm flipH="1">
            <a:off x="6610015" y="2389190"/>
            <a:ext cx="227052" cy="1171668"/>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795ED916-11A2-E7F3-F8CB-9C50A6D68B44}"/>
              </a:ext>
              <a:ext uri="{C183D7F6-B498-43B3-948B-1728B52AA6E4}">
                <adec:decorative xmlns:adec="http://schemas.microsoft.com/office/drawing/2017/decorative" val="1"/>
              </a:ext>
            </a:extLst>
          </p:cNvPr>
          <p:cNvCxnSpPr>
            <a:cxnSpLocks/>
            <a:endCxn id="19" idx="1"/>
          </p:cNvCxnSpPr>
          <p:nvPr/>
        </p:nvCxnSpPr>
        <p:spPr>
          <a:xfrm>
            <a:off x="4312787" y="2946956"/>
            <a:ext cx="2077495" cy="105459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167F471-CBB4-43A6-BDAB-46AC40607C74}"/>
              </a:ext>
              <a:ext uri="{C183D7F6-B498-43B3-948B-1728B52AA6E4}">
                <adec:decorative xmlns:adec="http://schemas.microsoft.com/office/drawing/2017/decorative" val="1"/>
              </a:ext>
            </a:extLst>
          </p:cNvPr>
          <p:cNvCxnSpPr>
            <a:cxnSpLocks/>
            <a:stCxn id="30" idx="3"/>
            <a:endCxn id="11" idx="1"/>
          </p:cNvCxnSpPr>
          <p:nvPr/>
        </p:nvCxnSpPr>
        <p:spPr>
          <a:xfrm>
            <a:off x="4447693" y="4338460"/>
            <a:ext cx="1952376" cy="55167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C6A38D-3F89-3DF0-0251-6E8479A72796}"/>
              </a:ext>
              <a:ext uri="{C183D7F6-B498-43B3-948B-1728B52AA6E4}">
                <adec:decorative xmlns:adec="http://schemas.microsoft.com/office/drawing/2017/decorative" val="1"/>
              </a:ext>
            </a:extLst>
          </p:cNvPr>
          <p:cNvCxnSpPr>
            <a:cxnSpLocks/>
          </p:cNvCxnSpPr>
          <p:nvPr/>
        </p:nvCxnSpPr>
        <p:spPr>
          <a:xfrm>
            <a:off x="4152413" y="1406240"/>
            <a:ext cx="2037706" cy="155207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A6A9FEA-2D15-487C-9CAA-847F2AF8CC73}"/>
              </a:ext>
              <a:ext uri="{C183D7F6-B498-43B3-948B-1728B52AA6E4}">
                <adec:decorative xmlns:adec="http://schemas.microsoft.com/office/drawing/2017/decorative" val="1"/>
              </a:ext>
            </a:extLst>
          </p:cNvPr>
          <p:cNvCxnSpPr>
            <a:cxnSpLocks/>
            <a:endCxn id="20" idx="1"/>
          </p:cNvCxnSpPr>
          <p:nvPr/>
        </p:nvCxnSpPr>
        <p:spPr>
          <a:xfrm>
            <a:off x="4337354" y="5648280"/>
            <a:ext cx="2062714" cy="24071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F447425C-6027-041C-8B91-65BAB5B33105}"/>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of Adding a </a:t>
            </a:r>
            <a:br>
              <a:rPr lang="en-US" sz="2800" baseline="0">
                <a:latin typeface="Arial"/>
              </a:rPr>
            </a:br>
            <a:r>
              <a:rPr lang="en-US" sz="2800" baseline="0">
                <a:latin typeface="Arial"/>
                <a:cs typeface="Calibri"/>
              </a:rPr>
              <a:t>Monthly Certification </a:t>
            </a:r>
            <a:r>
              <a:rPr lang="en-US" sz="2800" baseline="0">
                <a:solidFill>
                  <a:schemeClr val="bg1"/>
                </a:solidFill>
                <a:latin typeface="Arial"/>
                <a:cs typeface="Calibri"/>
              </a:rPr>
              <a:t>(continued 1)</a:t>
            </a:r>
            <a:r>
              <a:rPr lang="en-US" sz="2800">
                <a:solidFill>
                  <a:schemeClr val="bg1"/>
                </a:solidFill>
                <a:latin typeface="Arial"/>
                <a:cs typeface="Calibri"/>
              </a:rPr>
              <a:t> </a:t>
            </a:r>
            <a:endParaRPr lang="en-US" sz="2800" b="1" i="0" u="none" strike="noStrike" kern="1200" cap="none" spc="0" normalizeH="0" baseline="0" noProof="0">
              <a:ln>
                <a:noFill/>
              </a:ln>
              <a:solidFill>
                <a:schemeClr val="bg1"/>
              </a:solidFill>
              <a:effectLst/>
              <a:uLnTx/>
              <a:uFillTx/>
              <a:latin typeface="Arial"/>
              <a:cs typeface="Calibri" panose="020F0502020204030204" pitchFamily="34" charset="0"/>
            </a:endParaRPr>
          </a:p>
        </p:txBody>
      </p:sp>
      <p:sp>
        <p:nvSpPr>
          <p:cNvPr id="16" name="TextBox 15" descr="Enrollment Manager's Add APP Monthly Certification screen. Dispalys the Certification information section. &#10;&#10;2.&#10;SCOs can view the prepopulated begin and end dates and the certification begin and end date.&#10;">
            <a:extLst>
              <a:ext uri="{FF2B5EF4-FFF2-40B4-BE49-F238E27FC236}">
                <a16:creationId xmlns:a16="http://schemas.microsoft.com/office/drawing/2014/main" id="{F670C4ED-E664-4032-84D0-6146B1D6BCEA}"/>
              </a:ext>
            </a:extLst>
          </p:cNvPr>
          <p:cNvSpPr txBox="1"/>
          <p:nvPr/>
        </p:nvSpPr>
        <p:spPr>
          <a:xfrm>
            <a:off x="295965" y="1033994"/>
            <a:ext cx="4151728" cy="1211823"/>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600" b="1">
                <a:solidFill>
                  <a:schemeClr val="accent2"/>
                </a:solidFill>
                <a:latin typeface="Arial"/>
                <a:cs typeface="Calibri"/>
              </a:rPr>
              <a:t>2.</a:t>
            </a:r>
          </a:p>
          <a:p>
            <a:pPr algn="ctr" defTabSz="228600"/>
            <a:r>
              <a:rPr lang="en-US" sz="1600" b="1">
                <a:solidFill>
                  <a:schemeClr val="accent2"/>
                </a:solidFill>
                <a:latin typeface="Arial"/>
                <a:cs typeface="Calibri"/>
              </a:rPr>
              <a:t>View the prepopulated program begin and end dates and the monthly certification begin and end dates.</a:t>
            </a:r>
          </a:p>
        </p:txBody>
      </p:sp>
      <p:grpSp>
        <p:nvGrpSpPr>
          <p:cNvPr id="25" name="Group 24" descr="Green circle with a &quot;2&quot; in the middle.">
            <a:extLst>
              <a:ext uri="{FF2B5EF4-FFF2-40B4-BE49-F238E27FC236}">
                <a16:creationId xmlns:a16="http://schemas.microsoft.com/office/drawing/2014/main" id="{CA0C7482-2D97-CB7C-3633-1079B13361C5}"/>
              </a:ext>
            </a:extLst>
          </p:cNvPr>
          <p:cNvGrpSpPr/>
          <p:nvPr/>
        </p:nvGrpSpPr>
        <p:grpSpPr>
          <a:xfrm>
            <a:off x="6181568" y="2689939"/>
            <a:ext cx="436999" cy="436999"/>
            <a:chOff x="10349594" y="-524906"/>
            <a:chExt cx="436999" cy="436999"/>
          </a:xfrm>
        </p:grpSpPr>
        <p:sp>
          <p:nvSpPr>
            <p:cNvPr id="26" name="Oval 25">
              <a:extLst>
                <a:ext uri="{FF2B5EF4-FFF2-40B4-BE49-F238E27FC236}">
                  <a16:creationId xmlns:a16="http://schemas.microsoft.com/office/drawing/2014/main" id="{C13F6FF4-11DB-B427-8D5E-DA481207A87E}"/>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9" name="Graphic 28">
              <a:hlinkClick r:id="rId4" action="ppaction://hlinksldjump"/>
              <a:extLst>
                <a:ext uri="{FF2B5EF4-FFF2-40B4-BE49-F238E27FC236}">
                  <a16:creationId xmlns:a16="http://schemas.microsoft.com/office/drawing/2014/main" id="{0E14AE8D-F6E4-C88A-BA97-A4A27C077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sp>
        <p:nvSpPr>
          <p:cNvPr id="14" name="TextBox 13">
            <a:extLst>
              <a:ext uri="{FF2B5EF4-FFF2-40B4-BE49-F238E27FC236}">
                <a16:creationId xmlns:a16="http://schemas.microsoft.com/office/drawing/2014/main" id="{85FAC1E0-4F86-4D22-924B-7E8BB56EC61F}"/>
              </a:ext>
            </a:extLst>
          </p:cNvPr>
          <p:cNvSpPr txBox="1"/>
          <p:nvPr/>
        </p:nvSpPr>
        <p:spPr>
          <a:xfrm>
            <a:off x="295965" y="2447388"/>
            <a:ext cx="4151728" cy="107617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600" b="1">
                <a:solidFill>
                  <a:schemeClr val="accent2"/>
                </a:solidFill>
                <a:latin typeface="Arial"/>
                <a:cs typeface="Calibri"/>
              </a:rPr>
              <a:t>3.</a:t>
            </a:r>
          </a:p>
          <a:p>
            <a:pPr algn="ctr" defTabSz="228600"/>
            <a:r>
              <a:rPr lang="en-US" sz="1600" b="1">
                <a:solidFill>
                  <a:schemeClr val="accent2"/>
                </a:solidFill>
                <a:latin typeface="Arial"/>
                <a:cs typeface="Calibri"/>
              </a:rPr>
              <a:t>Type the trainee’s hours worked into the “Hours Trained” section.</a:t>
            </a:r>
          </a:p>
        </p:txBody>
      </p:sp>
      <p:grpSp>
        <p:nvGrpSpPr>
          <p:cNvPr id="12" name="Group 11" descr="Green circle with a &quot;3&quot; in the middle.">
            <a:extLst>
              <a:ext uri="{FF2B5EF4-FFF2-40B4-BE49-F238E27FC236}">
                <a16:creationId xmlns:a16="http://schemas.microsoft.com/office/drawing/2014/main" id="{3213B130-48A7-A3CB-6137-7E20649338B2}"/>
              </a:ext>
            </a:extLst>
          </p:cNvPr>
          <p:cNvGrpSpPr/>
          <p:nvPr/>
        </p:nvGrpSpPr>
        <p:grpSpPr>
          <a:xfrm>
            <a:off x="6390282" y="3783052"/>
            <a:ext cx="436999" cy="436999"/>
            <a:chOff x="8612692" y="-402419"/>
            <a:chExt cx="436999" cy="436999"/>
          </a:xfrm>
        </p:grpSpPr>
        <p:sp>
          <p:nvSpPr>
            <p:cNvPr id="13" name="Oval 12">
              <a:extLst>
                <a:ext uri="{FF2B5EF4-FFF2-40B4-BE49-F238E27FC236}">
                  <a16:creationId xmlns:a16="http://schemas.microsoft.com/office/drawing/2014/main" id="{6A643300-19F4-5173-7FCC-CB4DBE6BD11A}"/>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hlinkClick r:id="rId4" action="ppaction://hlinksldjump"/>
              <a:extLst>
                <a:ext uri="{FF2B5EF4-FFF2-40B4-BE49-F238E27FC236}">
                  <a16:creationId xmlns:a16="http://schemas.microsoft.com/office/drawing/2014/main" id="{1362A31A-894F-9257-A85C-79AF34885C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sp>
        <p:nvSpPr>
          <p:cNvPr id="30" name="TextBox 29">
            <a:extLst>
              <a:ext uri="{FF2B5EF4-FFF2-40B4-BE49-F238E27FC236}">
                <a16:creationId xmlns:a16="http://schemas.microsoft.com/office/drawing/2014/main" id="{4311A5F3-882C-4DF5-95BB-CDEAC14ED8C0}"/>
              </a:ext>
            </a:extLst>
          </p:cNvPr>
          <p:cNvSpPr txBox="1"/>
          <p:nvPr/>
        </p:nvSpPr>
        <p:spPr>
          <a:xfrm>
            <a:off x="295965" y="3725131"/>
            <a:ext cx="4151728" cy="1226658"/>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600" b="1">
                <a:solidFill>
                  <a:schemeClr val="accent2"/>
                </a:solidFill>
                <a:latin typeface="Arial"/>
                <a:cs typeface="Calibri"/>
              </a:rPr>
              <a:t>4.</a:t>
            </a:r>
          </a:p>
          <a:p>
            <a:pPr algn="ctr" defTabSz="228600"/>
            <a:r>
              <a:rPr lang="en-US" sz="1600" b="1">
                <a:solidFill>
                  <a:schemeClr val="accent2"/>
                </a:solidFill>
                <a:latin typeface="Arial"/>
                <a:cs typeface="Calibri"/>
              </a:rPr>
              <a:t>Select “Yes” or “No” to indicate whether the trainee’s wage rate was in accordance with the training agreement.</a:t>
            </a:r>
          </a:p>
        </p:txBody>
      </p:sp>
      <p:grpSp>
        <p:nvGrpSpPr>
          <p:cNvPr id="5" name="Group 4" descr="Green circle with a &quot;4&quot; in the middle.">
            <a:extLst>
              <a:ext uri="{FF2B5EF4-FFF2-40B4-BE49-F238E27FC236}">
                <a16:creationId xmlns:a16="http://schemas.microsoft.com/office/drawing/2014/main" id="{1ECBE4D6-01DA-4B28-6120-F9522C871A2D}"/>
              </a:ext>
            </a:extLst>
          </p:cNvPr>
          <p:cNvGrpSpPr/>
          <p:nvPr/>
        </p:nvGrpSpPr>
        <p:grpSpPr>
          <a:xfrm>
            <a:off x="6400069" y="4671634"/>
            <a:ext cx="436999" cy="436999"/>
            <a:chOff x="6941171" y="-523481"/>
            <a:chExt cx="436999" cy="436999"/>
          </a:xfrm>
        </p:grpSpPr>
        <p:sp>
          <p:nvSpPr>
            <p:cNvPr id="6" name="Oval 5">
              <a:extLst>
                <a:ext uri="{FF2B5EF4-FFF2-40B4-BE49-F238E27FC236}">
                  <a16:creationId xmlns:a16="http://schemas.microsoft.com/office/drawing/2014/main" id="{295CF2E2-CC3B-297F-435A-7F0D9FAFE802}"/>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2EDCB2DC-EA6B-4F85-E572-CF4F6B1688D1}"/>
                </a:ext>
              </a:extLst>
            </p:cNvPr>
            <p:cNvGrpSpPr/>
            <p:nvPr/>
          </p:nvGrpSpPr>
          <p:grpSpPr>
            <a:xfrm>
              <a:off x="6941171" y="-523481"/>
              <a:ext cx="436999" cy="436999"/>
              <a:chOff x="6941171" y="-523481"/>
              <a:chExt cx="436999" cy="436999"/>
            </a:xfrm>
          </p:grpSpPr>
          <p:sp>
            <p:nvSpPr>
              <p:cNvPr id="8" name="Oval 7">
                <a:extLst>
                  <a:ext uri="{FF2B5EF4-FFF2-40B4-BE49-F238E27FC236}">
                    <a16:creationId xmlns:a16="http://schemas.microsoft.com/office/drawing/2014/main" id="{CD445251-A6AF-ACFD-3D7D-EF2FACF932D7}"/>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hlinkClick r:id="rId4" action="ppaction://hlinksldjump"/>
                <a:extLst>
                  <a:ext uri="{FF2B5EF4-FFF2-40B4-BE49-F238E27FC236}">
                    <a16:creationId xmlns:a16="http://schemas.microsoft.com/office/drawing/2014/main" id="{3E2292F5-7482-2844-442B-88E4C1A6A0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1171" y="-523481"/>
                <a:ext cx="436999" cy="436999"/>
              </a:xfrm>
              <a:prstGeom prst="rect">
                <a:avLst/>
              </a:prstGeom>
            </p:spPr>
          </p:pic>
        </p:grpSp>
      </p:grpSp>
      <p:sp>
        <p:nvSpPr>
          <p:cNvPr id="31" name="TextBox 30">
            <a:extLst>
              <a:ext uri="{FF2B5EF4-FFF2-40B4-BE49-F238E27FC236}">
                <a16:creationId xmlns:a16="http://schemas.microsoft.com/office/drawing/2014/main" id="{0E334301-0C38-4448-8422-61848D0805DE}"/>
              </a:ext>
            </a:extLst>
          </p:cNvPr>
          <p:cNvSpPr txBox="1"/>
          <p:nvPr/>
        </p:nvSpPr>
        <p:spPr>
          <a:xfrm>
            <a:off x="295965" y="5093638"/>
            <a:ext cx="4151728" cy="1187663"/>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r>
              <a:rPr lang="en-US" sz="1600" b="1">
                <a:solidFill>
                  <a:schemeClr val="accent2"/>
                </a:solidFill>
                <a:latin typeface="Arial"/>
                <a:cs typeface="Calibri"/>
              </a:rPr>
              <a:t>5.</a:t>
            </a:r>
          </a:p>
          <a:p>
            <a:pPr algn="ctr" defTabSz="228600"/>
            <a:r>
              <a:rPr lang="en-US" sz="1600" b="1">
                <a:solidFill>
                  <a:schemeClr val="accent2"/>
                </a:solidFill>
                <a:latin typeface="Arial"/>
                <a:cs typeface="Calibri"/>
              </a:rPr>
              <a:t>Select “Yes” or “No” to indicate whether the trainee was enrolled in and pursuing training during the allocated month.</a:t>
            </a:r>
          </a:p>
        </p:txBody>
      </p:sp>
      <p:pic>
        <p:nvPicPr>
          <p:cNvPr id="20" name="Graphic 19" descr="Green circle with a &quot;5&quot; in the middle.">
            <a:hlinkClick r:id="rId4" action="ppaction://hlinksldjump"/>
            <a:extLst>
              <a:ext uri="{FF2B5EF4-FFF2-40B4-BE49-F238E27FC236}">
                <a16:creationId xmlns:a16="http://schemas.microsoft.com/office/drawing/2014/main" id="{0A8A22A6-16E1-AF53-E15E-7305DAA12D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00068" y="5670498"/>
            <a:ext cx="436999" cy="436999"/>
          </a:xfrm>
          <a:prstGeom prst="rect">
            <a:avLst/>
          </a:prstGeom>
        </p:spPr>
      </p:pic>
      <p:sp>
        <p:nvSpPr>
          <p:cNvPr id="42" name="Rectangle: Rounded Corners 3" descr="Return to table of contents button.">
            <a:hlinkClick r:id="rId13" action="ppaction://hlinksldjump"/>
            <a:extLst>
              <a:ext uri="{FF2B5EF4-FFF2-40B4-BE49-F238E27FC236}">
                <a16:creationId xmlns:a16="http://schemas.microsoft.com/office/drawing/2014/main" id="{B6CCE583-6727-C94E-362B-187450E60222}"/>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3" name="Rectangle: Rounded Corners 3" descr="Return to start of OJT/APP button. ">
            <a:hlinkClick r:id="rId14" action="ppaction://hlinksldjump"/>
            <a:extLst>
              <a:ext uri="{FF2B5EF4-FFF2-40B4-BE49-F238E27FC236}">
                <a16:creationId xmlns:a16="http://schemas.microsoft.com/office/drawing/2014/main" id="{EFAF2C82-62B5-F598-6285-685D48BF8D70}"/>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220741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4EA7D-B3E7-DFBC-B69D-8F0BCC829F9C}"/>
              </a:ext>
            </a:extLst>
          </p:cNvPr>
          <p:cNvSpPr txBox="1">
            <a:spLocks noGrp="1"/>
          </p:cNvSpPr>
          <p:nvPr>
            <p:ph type="title" idx="4294967295"/>
          </p:nvPr>
        </p:nvSpPr>
        <p:spPr>
          <a:xfrm>
            <a:off x="432989" y="320000"/>
            <a:ext cx="11065658" cy="5169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all" spc="75" normalizeH="0" baseline="0" noProof="0" dirty="0">
                <a:ln>
                  <a:noFill/>
                </a:ln>
                <a:effectLst/>
                <a:uLnTx/>
                <a:uFillTx/>
                <a:latin typeface="Arial"/>
                <a:cs typeface="Arial"/>
              </a:rPr>
              <a:t>Forms by training type</a:t>
            </a:r>
            <a:endParaRPr lang="en-US" sz="2800" b="1" i="0" u="none" strike="noStrike" kern="1200" cap="none" spc="0" normalizeH="0" baseline="0" noProof="0" dirty="0">
              <a:ln>
                <a:noFill/>
              </a:ln>
              <a:effectLst/>
              <a:uLnTx/>
              <a:uFillTx/>
              <a:latin typeface="Arial"/>
              <a:cs typeface="Arial"/>
            </a:endParaRPr>
          </a:p>
        </p:txBody>
      </p:sp>
      <p:sp>
        <p:nvSpPr>
          <p:cNvPr id="19" name="Rectangle 18">
            <a:extLst>
              <a:ext uri="{FF2B5EF4-FFF2-40B4-BE49-F238E27FC236}">
                <a16:creationId xmlns:a16="http://schemas.microsoft.com/office/drawing/2014/main" id="{F79B62DC-7E9A-5E0A-D8E0-8DAB64989E30}"/>
              </a:ext>
            </a:extLst>
          </p:cNvPr>
          <p:cNvSpPr/>
          <p:nvPr/>
        </p:nvSpPr>
        <p:spPr>
          <a:xfrm>
            <a:off x="478346" y="1183006"/>
            <a:ext cx="11438505" cy="4131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300"/>
              </a:spcAft>
            </a:pPr>
            <a:r>
              <a:rPr lang="en-US" sz="2400" b="1">
                <a:solidFill>
                  <a:srgbClr val="002060"/>
                </a:solidFill>
                <a:latin typeface="Calibri" panose="020F0502020204030204" pitchFamily="34" charset="0"/>
                <a:cs typeface="Calibri" panose="020F0502020204030204" pitchFamily="34" charset="0"/>
              </a:rPr>
              <a:t>Navigate to the appropriate forms and their relevant crosswalk to EM by selecting the hyperlinked text or navigate to the corresponding page number:</a:t>
            </a:r>
          </a:p>
          <a:p>
            <a:pPr lvl="1">
              <a:lnSpc>
                <a:spcPct val="200000"/>
              </a:lnSpc>
              <a:spcAft>
                <a:spcPts val="300"/>
              </a:spcAft>
            </a:pPr>
            <a:r>
              <a:rPr lang="en-US" sz="2400" b="1">
                <a:solidFill>
                  <a:srgbClr val="002060"/>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Institutions of Higher Learning</a:t>
            </a:r>
            <a:r>
              <a:rPr lang="en-US" sz="2400" b="1">
                <a:solidFill>
                  <a:srgbClr val="002060"/>
                </a:solidFill>
                <a:latin typeface="Calibri" panose="020F0502020204030204" pitchFamily="34" charset="0"/>
                <a:cs typeface="Calibri" panose="020F0502020204030204" pitchFamily="34" charset="0"/>
              </a:rPr>
              <a:t> - Navigate to Page 10</a:t>
            </a:r>
          </a:p>
          <a:p>
            <a:pPr lvl="1">
              <a:lnSpc>
                <a:spcPct val="200000"/>
              </a:lnSpc>
              <a:spcAft>
                <a:spcPts val="300"/>
              </a:spcAft>
            </a:pPr>
            <a:r>
              <a:rPr lang="en-US" sz="2400" b="1">
                <a:solidFill>
                  <a:srgbClr val="00206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Non-College Degree Programs</a:t>
            </a:r>
            <a:r>
              <a:rPr lang="en-US" sz="2400" b="1">
                <a:solidFill>
                  <a:srgbClr val="002060"/>
                </a:solidFill>
                <a:latin typeface="Calibri" panose="020F0502020204030204" pitchFamily="34" charset="0"/>
                <a:cs typeface="Calibri" panose="020F0502020204030204" pitchFamily="34" charset="0"/>
              </a:rPr>
              <a:t> - Navigate to Page 35</a:t>
            </a:r>
          </a:p>
          <a:p>
            <a:pPr lvl="1">
              <a:lnSpc>
                <a:spcPct val="200000"/>
              </a:lnSpc>
              <a:spcAft>
                <a:spcPts val="300"/>
              </a:spcAft>
            </a:pPr>
            <a:r>
              <a:rPr lang="en-US" sz="2400" b="1">
                <a:solidFill>
                  <a:srgbClr val="00206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On-the-Job Training / Apprenticeship </a:t>
            </a:r>
            <a:r>
              <a:rPr lang="en-US" sz="2400" b="1">
                <a:solidFill>
                  <a:srgbClr val="002060"/>
                </a:solidFill>
                <a:latin typeface="Calibri" panose="020F0502020204030204" pitchFamily="34" charset="0"/>
                <a:cs typeface="Calibri" panose="020F0502020204030204" pitchFamily="34" charset="0"/>
              </a:rPr>
              <a:t>- Navigate to page 60</a:t>
            </a:r>
          </a:p>
          <a:p>
            <a:pPr lvl="1">
              <a:lnSpc>
                <a:spcPct val="200000"/>
              </a:lnSpc>
              <a:spcAft>
                <a:spcPts val="300"/>
              </a:spcAft>
            </a:pPr>
            <a:r>
              <a:rPr lang="en-US" sz="2400" b="1">
                <a:solidFill>
                  <a:srgbClr val="00206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Flight </a:t>
            </a:r>
            <a:r>
              <a:rPr lang="en-US" sz="2400" b="1">
                <a:solidFill>
                  <a:srgbClr val="002060"/>
                </a:solidFill>
                <a:latin typeface="Calibri" panose="020F0502020204030204" pitchFamily="34" charset="0"/>
                <a:cs typeface="Calibri" panose="020F0502020204030204" pitchFamily="34" charset="0"/>
              </a:rPr>
              <a:t>- Navigate to page 91</a:t>
            </a:r>
          </a:p>
          <a:p>
            <a:pPr marL="285750" indent="-285750">
              <a:spcAft>
                <a:spcPts val="600"/>
              </a:spcAft>
              <a:buFont typeface="Arial" panose="020B0604020202020204" pitchFamily="34" charset="0"/>
              <a:buChar char="•"/>
            </a:pPr>
            <a:endParaRPr lang="en-US" sz="2800" b="1">
              <a:solidFill>
                <a:schemeClr val="tx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59796FB-7FB0-4052-0905-81139F1BD1DC}"/>
              </a:ext>
              <a:ext uri="{C183D7F6-B498-43B3-948B-1728B52AA6E4}">
                <adec:decorative xmlns:adec="http://schemas.microsoft.com/office/drawing/2017/decorative" val="1"/>
              </a:ext>
            </a:extLst>
          </p:cNvPr>
          <p:cNvGrpSpPr/>
          <p:nvPr/>
        </p:nvGrpSpPr>
        <p:grpSpPr>
          <a:xfrm>
            <a:off x="432989" y="2155917"/>
            <a:ext cx="195564" cy="2906706"/>
            <a:chOff x="478346" y="2500631"/>
            <a:chExt cx="195564" cy="2906706"/>
          </a:xfrm>
        </p:grpSpPr>
        <p:sp>
          <p:nvSpPr>
            <p:cNvPr id="9" name="Rectangle 8">
              <a:extLst>
                <a:ext uri="{FF2B5EF4-FFF2-40B4-BE49-F238E27FC236}">
                  <a16:creationId xmlns:a16="http://schemas.microsoft.com/office/drawing/2014/main" id="{38F73231-0A3B-F087-76A7-CB9629902497}"/>
                </a:ext>
                <a:ext uri="{C183D7F6-B498-43B3-948B-1728B52AA6E4}">
                  <adec:decorative xmlns:adec="http://schemas.microsoft.com/office/drawing/2017/decorative" val="1"/>
                </a:ext>
              </a:extLst>
            </p:cNvPr>
            <p:cNvSpPr/>
            <p:nvPr/>
          </p:nvSpPr>
          <p:spPr>
            <a:xfrm>
              <a:off x="478347" y="2500631"/>
              <a:ext cx="195563" cy="680323"/>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11" name="Rectangle 10">
              <a:extLst>
                <a:ext uri="{FF2B5EF4-FFF2-40B4-BE49-F238E27FC236}">
                  <a16:creationId xmlns:a16="http://schemas.microsoft.com/office/drawing/2014/main" id="{5E99316C-E3B0-03DD-6F0A-F67F3794FA14}"/>
                </a:ext>
                <a:ext uri="{C183D7F6-B498-43B3-948B-1728B52AA6E4}">
                  <adec:decorative xmlns:adec="http://schemas.microsoft.com/office/drawing/2017/decorative" val="1"/>
                </a:ext>
              </a:extLst>
            </p:cNvPr>
            <p:cNvSpPr/>
            <p:nvPr/>
          </p:nvSpPr>
          <p:spPr>
            <a:xfrm>
              <a:off x="478347" y="3242759"/>
              <a:ext cx="195563" cy="680323"/>
            </a:xfrm>
            <a:prstGeom prst="rect">
              <a:avLst/>
            </a:prstGeom>
            <a:solidFill>
              <a:srgbClr val="C7D8EC"/>
            </a:solidFill>
            <a:ln w="28575">
              <a:solidFill>
                <a:srgbClr val="C7D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14" name="Rectangle 13">
              <a:extLst>
                <a:ext uri="{FF2B5EF4-FFF2-40B4-BE49-F238E27FC236}">
                  <a16:creationId xmlns:a16="http://schemas.microsoft.com/office/drawing/2014/main" id="{D6ED5016-B168-18AF-93E9-128D89F2B09D}"/>
                </a:ext>
                <a:ext uri="{C183D7F6-B498-43B3-948B-1728B52AA6E4}">
                  <adec:decorative xmlns:adec="http://schemas.microsoft.com/office/drawing/2017/decorative" val="1"/>
                </a:ext>
              </a:extLst>
            </p:cNvPr>
            <p:cNvSpPr/>
            <p:nvPr/>
          </p:nvSpPr>
          <p:spPr>
            <a:xfrm>
              <a:off x="478346" y="3984887"/>
              <a:ext cx="195563" cy="680323"/>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sp>
          <p:nvSpPr>
            <p:cNvPr id="17" name="Rectangle 16">
              <a:extLst>
                <a:ext uri="{FF2B5EF4-FFF2-40B4-BE49-F238E27FC236}">
                  <a16:creationId xmlns:a16="http://schemas.microsoft.com/office/drawing/2014/main" id="{28018CB5-194F-538E-8DAF-9D558D2E2194}"/>
                </a:ext>
                <a:ext uri="{C183D7F6-B498-43B3-948B-1728B52AA6E4}">
                  <adec:decorative xmlns:adec="http://schemas.microsoft.com/office/drawing/2017/decorative" val="1"/>
                </a:ext>
              </a:extLst>
            </p:cNvPr>
            <p:cNvSpPr/>
            <p:nvPr/>
          </p:nvSpPr>
          <p:spPr>
            <a:xfrm>
              <a:off x="478346" y="4727014"/>
              <a:ext cx="195563" cy="680323"/>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Arial"/>
                <a:cs typeface="Arial"/>
              </a:endParaRPr>
            </a:p>
          </p:txBody>
        </p:sp>
      </p:grpSp>
      <p:sp>
        <p:nvSpPr>
          <p:cNvPr id="27" name="Rectangle: Rounded Corners 3" descr="Return to table of contents button.">
            <a:hlinkClick r:id="rId6" action="ppaction://hlinksldjump"/>
            <a:extLst>
              <a:ext uri="{FF2B5EF4-FFF2-40B4-BE49-F238E27FC236}">
                <a16:creationId xmlns:a16="http://schemas.microsoft.com/office/drawing/2014/main" id="{5B86FEA0-B840-B9E2-9B33-B04194F44812}"/>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Tree>
    <p:extLst>
      <p:ext uri="{BB962C8B-B14F-4D97-AF65-F5344CB8AC3E}">
        <p14:creationId xmlns:p14="http://schemas.microsoft.com/office/powerpoint/2010/main" val="1188185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5011053A-74B3-8D90-F959-2404A223132F}"/>
              </a:ext>
              <a:ext uri="{C183D7F6-B498-43B3-948B-1728B52AA6E4}">
                <adec:decorative xmlns:adec="http://schemas.microsoft.com/office/drawing/2017/decorative" val="1"/>
              </a:ext>
            </a:extLst>
          </p:cNvPr>
          <p:cNvCxnSpPr>
            <a:cxnSpLocks/>
          </p:cNvCxnSpPr>
          <p:nvPr/>
        </p:nvCxnSpPr>
        <p:spPr>
          <a:xfrm>
            <a:off x="2276511" y="2669740"/>
            <a:ext cx="3348370"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Left Brace 28">
            <a:extLst>
              <a:ext uri="{FF2B5EF4-FFF2-40B4-BE49-F238E27FC236}">
                <a16:creationId xmlns:a16="http://schemas.microsoft.com/office/drawing/2014/main" id="{E638C8DF-373A-8D00-49A4-AB53AD0D963E}"/>
              </a:ext>
              <a:ext uri="{C183D7F6-B498-43B3-948B-1728B52AA6E4}">
                <adec:decorative xmlns:adec="http://schemas.microsoft.com/office/drawing/2017/decorative" val="1"/>
              </a:ext>
            </a:extLst>
          </p:cNvPr>
          <p:cNvSpPr/>
          <p:nvPr/>
        </p:nvSpPr>
        <p:spPr>
          <a:xfrm>
            <a:off x="6061880" y="1153153"/>
            <a:ext cx="404650" cy="3763801"/>
          </a:xfrm>
          <a:prstGeom prst="leftBrace">
            <a:avLst>
              <a:gd name="adj1" fmla="val 8333"/>
              <a:gd name="adj2" fmla="val 39484"/>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32" name="Straight Arrow Connector 31">
            <a:extLst>
              <a:ext uri="{FF2B5EF4-FFF2-40B4-BE49-F238E27FC236}">
                <a16:creationId xmlns:a16="http://schemas.microsoft.com/office/drawing/2014/main" id="{8BBFE3D8-A127-F036-377B-152DECA0A171}"/>
              </a:ext>
              <a:ext uri="{C183D7F6-B498-43B3-948B-1728B52AA6E4}">
                <adec:decorative xmlns:adec="http://schemas.microsoft.com/office/drawing/2017/decorative" val="1"/>
              </a:ext>
            </a:extLst>
          </p:cNvPr>
          <p:cNvCxnSpPr>
            <a:cxnSpLocks/>
            <a:endCxn id="16" idx="1"/>
          </p:cNvCxnSpPr>
          <p:nvPr/>
        </p:nvCxnSpPr>
        <p:spPr>
          <a:xfrm>
            <a:off x="4443046" y="4984142"/>
            <a:ext cx="1669521" cy="93997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CFA61E2-C2AD-7A77-264D-FB6604B487B1}"/>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pic>
        <p:nvPicPr>
          <p:cNvPr id="8196" name="Picture 4">
            <a:extLst>
              <a:ext uri="{FF2B5EF4-FFF2-40B4-BE49-F238E27FC236}">
                <a16:creationId xmlns:a16="http://schemas.microsoft.com/office/drawing/2014/main" id="{8B651213-17B8-01D0-427D-C8BDCF9DB5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965" y="626165"/>
            <a:ext cx="5612458" cy="566491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2EEDD1D5-40D0-16FD-6EC7-970DEA0E27E1}"/>
              </a:ext>
              <a:ext uri="{C183D7F6-B498-43B3-948B-1728B52AA6E4}">
                <adec:decorative xmlns:adec="http://schemas.microsoft.com/office/drawing/2017/decorative" val="1"/>
              </a:ext>
            </a:extLst>
          </p:cNvPr>
          <p:cNvSpPr/>
          <p:nvPr/>
        </p:nvSpPr>
        <p:spPr>
          <a:xfrm>
            <a:off x="6546874" y="5751841"/>
            <a:ext cx="2533845" cy="32100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Title 1">
            <a:extLst>
              <a:ext uri="{FF2B5EF4-FFF2-40B4-BE49-F238E27FC236}">
                <a16:creationId xmlns:a16="http://schemas.microsoft.com/office/drawing/2014/main" id="{A8F3CFCF-8AC4-DB8C-413F-920C238D77AF}"/>
              </a:ext>
            </a:extLst>
          </p:cNvPr>
          <p:cNvSpPr txBox="1">
            <a:spLocks noGrp="1"/>
          </p:cNvSpPr>
          <p:nvPr>
            <p:ph type="title" idx="4294967295"/>
          </p:nvPr>
        </p:nvSpPr>
        <p:spPr>
          <a:xfrm>
            <a:off x="298174" y="139148"/>
            <a:ext cx="11724917"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OJT/APP: EM View </a:t>
            </a:r>
            <a:r>
              <a:rPr lang="en-US" sz="2800" baseline="0">
                <a:solidFill>
                  <a:srgbClr val="002060"/>
                </a:solidFill>
                <a:latin typeface="Arial"/>
                <a:cs typeface="Calibri"/>
              </a:rPr>
              <a:t>of Adding a Monthly Certification </a:t>
            </a:r>
            <a:r>
              <a:rPr lang="en-US" sz="2800" baseline="0">
                <a:solidFill>
                  <a:schemeClr val="bg1"/>
                </a:solidFill>
                <a:latin typeface="Arial"/>
                <a:cs typeface="Calibri"/>
              </a:rPr>
              <a:t>(continued 2)</a:t>
            </a:r>
            <a:r>
              <a:rPr lang="en-US" sz="2800">
                <a:solidFill>
                  <a:schemeClr val="bg1"/>
                </a:solidFill>
                <a:latin typeface="Arial"/>
                <a:cs typeface="Calibri"/>
              </a:rPr>
              <a:t> </a:t>
            </a:r>
            <a:endParaRPr lang="en-US" sz="2800" b="1" i="0" u="none" strike="noStrike" kern="1200" cap="none" spc="0" normalizeH="0" baseline="0" noProof="0">
              <a:ln>
                <a:noFill/>
              </a:ln>
              <a:solidFill>
                <a:schemeClr val="bg1"/>
              </a:solidFill>
              <a:effectLst/>
              <a:uLnTx/>
              <a:uFillTx/>
              <a:latin typeface="Arial"/>
              <a:cs typeface="Calibri" panose="020F0502020204030204" pitchFamily="34" charset="0"/>
            </a:endParaRPr>
          </a:p>
        </p:txBody>
      </p:sp>
      <p:sp>
        <p:nvSpPr>
          <p:cNvPr id="19" name="TextBox 16" descr="Remarks page in EM. Section for VBA remarks, custom remarks, and submitting the certification. &#10;&#10;6.&#10;SCOs can choose to add a VBA remark or custom remark if needed. Custom remarks slow down processing time. &#10;SCOs should use the &quot;Notes&quot; section to capture student and school specific information. Notes are not sent to VA with the enrollment but can be reviewed by VA, if necessary.&#10;">
            <a:extLst>
              <a:ext uri="{FF2B5EF4-FFF2-40B4-BE49-F238E27FC236}">
                <a16:creationId xmlns:a16="http://schemas.microsoft.com/office/drawing/2014/main" id="{17BB7F5A-9F06-2B84-A92E-541655C9D85F}"/>
              </a:ext>
            </a:extLst>
          </p:cNvPr>
          <p:cNvSpPr txBox="1"/>
          <p:nvPr/>
        </p:nvSpPr>
        <p:spPr>
          <a:xfrm>
            <a:off x="410713" y="626165"/>
            <a:ext cx="4538973" cy="2971909"/>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228600" rtl="0" eaLnBrk="1" fontAlgn="auto" latinLnBrk="0" hangingPunct="1">
              <a:lnSpc>
                <a:spcPct val="100000"/>
              </a:lnSpc>
              <a:spcBef>
                <a:spcPts val="0"/>
              </a:spcBef>
              <a:spcAft>
                <a:spcPts val="0"/>
              </a:spcAft>
              <a:buClrTx/>
              <a:buSzTx/>
              <a:tabLst/>
              <a:defRPr/>
            </a:pPr>
            <a:r>
              <a:rPr kumimoji="0" lang="en-US" sz="1500" b="1" i="0" u="none" strike="noStrike" kern="1200" cap="none" spc="0" normalizeH="0" baseline="0" noProof="0">
                <a:ln>
                  <a:noFill/>
                </a:ln>
                <a:solidFill>
                  <a:srgbClr val="002060"/>
                </a:solidFill>
                <a:effectLst/>
                <a:uLnTx/>
                <a:uFillTx/>
                <a:latin typeface="Arial"/>
                <a:cs typeface="Calibri"/>
              </a:rPr>
              <a:t>6.</a:t>
            </a:r>
            <a:endParaRPr lang="en-US" sz="1500" b="1" i="0" u="none" strike="noStrike" kern="1200" cap="none" spc="0" normalizeH="0" baseline="0" noProof="0">
              <a:ln>
                <a:noFill/>
              </a:ln>
              <a:solidFill>
                <a:srgbClr val="002060"/>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lang="en-US" sz="1500" b="1">
                <a:solidFill>
                  <a:srgbClr val="002060"/>
                </a:solidFill>
                <a:latin typeface="Arial"/>
                <a:cs typeface="Calibri"/>
              </a:rPr>
              <a:t>Add a VBA remark or Custom Remark if needed. </a:t>
            </a:r>
          </a:p>
          <a:p>
            <a:pPr marR="0" lvl="0" algn="ctr" defTabSz="914400" rtl="0" eaLnBrk="1" fontAlgn="auto" latinLnBrk="0" hangingPunct="1">
              <a:lnSpc>
                <a:spcPct val="100000"/>
              </a:lnSpc>
              <a:spcBef>
                <a:spcPts val="0"/>
              </a:spcBef>
              <a:spcAft>
                <a:spcPts val="0"/>
              </a:spcAft>
              <a:buClrTx/>
              <a:buSzTx/>
              <a:tabLst/>
              <a:defRPr/>
            </a:pPr>
            <a:endParaRPr lang="en-US" sz="1500" b="1">
              <a:solidFill>
                <a:srgbClr val="002060"/>
              </a:solidFill>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lang="en-US" sz="1200" b="1">
                <a:solidFill>
                  <a:srgbClr val="002060"/>
                </a:solidFill>
                <a:latin typeface="Arial"/>
                <a:cs typeface="Calibri"/>
              </a:rPr>
              <a:t>Note: to make a correction to the hours submitted on a monthly certification, Certifying Officials must add a remark to the next monthly certification.</a:t>
            </a:r>
          </a:p>
          <a:p>
            <a:pPr marR="0" lvl="0" algn="ctr" defTabSz="914400" rtl="0" eaLnBrk="1" fontAlgn="auto" latinLnBrk="0" hangingPunct="1">
              <a:lnSpc>
                <a:spcPct val="100000"/>
              </a:lnSpc>
              <a:spcBef>
                <a:spcPts val="0"/>
              </a:spcBef>
              <a:spcAft>
                <a:spcPts val="0"/>
              </a:spcAft>
              <a:buClrTx/>
              <a:buSzTx/>
              <a:tabLst/>
              <a:defRPr/>
            </a:pPr>
            <a:endParaRPr lang="en-US" sz="1500" b="1" kern="1200">
              <a:solidFill>
                <a:srgbClr val="002060"/>
              </a:solidFill>
              <a:effectLst/>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500" b="1" kern="1200">
                <a:solidFill>
                  <a:srgbClr val="002060"/>
                </a:solidFill>
                <a:effectLst/>
                <a:latin typeface="Arial"/>
                <a:cs typeface="Calibri"/>
              </a:rPr>
              <a:t>Use the "Notes" section to capture student and school specific information. Notes are not sent to VA </a:t>
            </a:r>
            <a:r>
              <a:rPr lang="en-US" sz="1500" b="1">
                <a:solidFill>
                  <a:srgbClr val="002060"/>
                </a:solidFill>
                <a:latin typeface="Arial"/>
                <a:cs typeface="Calibri"/>
              </a:rPr>
              <a:t>with the enrollment but can be reviewed by VA, if necessary.</a:t>
            </a:r>
            <a:endParaRPr lang="en-US" sz="1500" b="1" i="0" u="none" strike="noStrike" kern="1200" cap="none" spc="0" normalizeH="0" baseline="0" noProof="0">
              <a:ln>
                <a:noFill/>
              </a:ln>
              <a:solidFill>
                <a:srgbClr val="002060"/>
              </a:solidFill>
              <a:effectLst/>
              <a:uLnTx/>
              <a:uFillTx/>
              <a:latin typeface="Arial"/>
              <a:cs typeface="Calibri"/>
            </a:endParaRPr>
          </a:p>
        </p:txBody>
      </p:sp>
      <p:grpSp>
        <p:nvGrpSpPr>
          <p:cNvPr id="3" name="Group 2" descr="Green circle with a &quot;6&quot; in the middle.">
            <a:extLst>
              <a:ext uri="{FF2B5EF4-FFF2-40B4-BE49-F238E27FC236}">
                <a16:creationId xmlns:a16="http://schemas.microsoft.com/office/drawing/2014/main" id="{1518A118-5A33-1147-C987-AC92CC9854D3}"/>
              </a:ext>
            </a:extLst>
          </p:cNvPr>
          <p:cNvGrpSpPr/>
          <p:nvPr/>
        </p:nvGrpSpPr>
        <p:grpSpPr>
          <a:xfrm>
            <a:off x="5624881" y="2445009"/>
            <a:ext cx="436999" cy="436999"/>
            <a:chOff x="5731220" y="-598616"/>
            <a:chExt cx="436999" cy="436999"/>
          </a:xfrm>
        </p:grpSpPr>
        <p:sp>
          <p:nvSpPr>
            <p:cNvPr id="7" name="Oval 6">
              <a:extLst>
                <a:ext uri="{FF2B5EF4-FFF2-40B4-BE49-F238E27FC236}">
                  <a16:creationId xmlns:a16="http://schemas.microsoft.com/office/drawing/2014/main" id="{FE447A62-CBFB-199F-19BE-D5898043547D}"/>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a:hlinkClick r:id="rId4" action="ppaction://hlinksldjump"/>
              <a:extLst>
                <a:ext uri="{FF2B5EF4-FFF2-40B4-BE49-F238E27FC236}">
                  <a16:creationId xmlns:a16="http://schemas.microsoft.com/office/drawing/2014/main" id="{96AF684D-D0B2-E8E6-0A9C-76B47F6CE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1220" y="-598616"/>
              <a:ext cx="436999" cy="436999"/>
            </a:xfrm>
            <a:prstGeom prst="rect">
              <a:avLst/>
            </a:prstGeom>
          </p:spPr>
        </p:pic>
      </p:grpSp>
      <p:sp>
        <p:nvSpPr>
          <p:cNvPr id="35" name="TextBox 34">
            <a:extLst>
              <a:ext uri="{FF2B5EF4-FFF2-40B4-BE49-F238E27FC236}">
                <a16:creationId xmlns:a16="http://schemas.microsoft.com/office/drawing/2014/main" id="{FF7316AE-CCF0-4342-4132-0D4FC24B9634}"/>
              </a:ext>
            </a:extLst>
          </p:cNvPr>
          <p:cNvSpPr txBox="1"/>
          <p:nvPr/>
        </p:nvSpPr>
        <p:spPr>
          <a:xfrm>
            <a:off x="449422" y="3810130"/>
            <a:ext cx="4500264" cy="1863237"/>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7</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Select the “Submit certification” button to submit the enrollment or select the “Save as draft” button.</a:t>
            </a:r>
          </a:p>
        </p:txBody>
      </p:sp>
      <p:grpSp>
        <p:nvGrpSpPr>
          <p:cNvPr id="11" name="Group 10" descr="Green circle with a &quot;7&quot; in the middle.">
            <a:extLst>
              <a:ext uri="{FF2B5EF4-FFF2-40B4-BE49-F238E27FC236}">
                <a16:creationId xmlns:a16="http://schemas.microsoft.com/office/drawing/2014/main" id="{936C3DD0-134F-1B7D-9772-BC009D94C39E}"/>
              </a:ext>
            </a:extLst>
          </p:cNvPr>
          <p:cNvGrpSpPr/>
          <p:nvPr/>
        </p:nvGrpSpPr>
        <p:grpSpPr>
          <a:xfrm>
            <a:off x="6112567" y="5706961"/>
            <a:ext cx="434308" cy="434308"/>
            <a:chOff x="4071485" y="-579295"/>
            <a:chExt cx="434308" cy="434308"/>
          </a:xfrm>
        </p:grpSpPr>
        <p:sp>
          <p:nvSpPr>
            <p:cNvPr id="13" name="Oval 12">
              <a:extLst>
                <a:ext uri="{FF2B5EF4-FFF2-40B4-BE49-F238E27FC236}">
                  <a16:creationId xmlns:a16="http://schemas.microsoft.com/office/drawing/2014/main" id="{D1FA636F-CAAD-75EA-B9E3-CE981F1A6E53}"/>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Graphic 15">
              <a:hlinkClick r:id="rId4" action="ppaction://hlinksldjump"/>
              <a:extLst>
                <a:ext uri="{FF2B5EF4-FFF2-40B4-BE49-F238E27FC236}">
                  <a16:creationId xmlns:a16="http://schemas.microsoft.com/office/drawing/2014/main" id="{8BB3D1C6-F721-1BDF-5A36-556E10F1BB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1485" y="-579295"/>
              <a:ext cx="434308" cy="434308"/>
            </a:xfrm>
            <a:prstGeom prst="rect">
              <a:avLst/>
            </a:prstGeom>
          </p:spPr>
        </p:pic>
      </p:grpSp>
      <p:sp>
        <p:nvSpPr>
          <p:cNvPr id="6" name="TextBox 5">
            <a:extLst>
              <a:ext uri="{FF2B5EF4-FFF2-40B4-BE49-F238E27FC236}">
                <a16:creationId xmlns:a16="http://schemas.microsoft.com/office/drawing/2014/main" id="{71B2C6CA-D3C3-AD44-A9EB-6F544655D47A}"/>
              </a:ext>
            </a:extLst>
          </p:cNvPr>
          <p:cNvSpPr txBox="1"/>
          <p:nvPr/>
        </p:nvSpPr>
        <p:spPr>
          <a:xfrm>
            <a:off x="298174" y="5706961"/>
            <a:ext cx="5682366" cy="487017"/>
          </a:xfrm>
          <a:prstGeom prst="rect">
            <a:avLst/>
          </a:prstGeom>
          <a:noFill/>
        </p:spPr>
        <p:txBody>
          <a:bodyPr wrap="square" lIns="0" tIns="0" rIns="0" bIns="0" rtlCol="0">
            <a:noAutofit/>
          </a:bodyPr>
          <a:lstStyle/>
          <a:p>
            <a:pPr algn="l" defTabSz="228600">
              <a:spcAft>
                <a:spcPts val="1200"/>
              </a:spcAft>
            </a:pPr>
            <a:r>
              <a:rPr lang="en-US" sz="1400" noProof="0"/>
              <a:t>Note: navigate to the EM User Guide on</a:t>
            </a:r>
            <a:r>
              <a:rPr lang="en-US" sz="1400"/>
              <a:t> the </a:t>
            </a:r>
            <a:r>
              <a:rPr lang="en-US" sz="1400">
                <a:hlinkClick r:id="rId9"/>
              </a:rPr>
              <a:t>Resources for Schools </a:t>
            </a:r>
            <a:r>
              <a:rPr lang="en-US" sz="1400"/>
              <a:t>page for more information on how to correct a submitted monthly certification.</a:t>
            </a:r>
            <a:endParaRPr lang="en-US" sz="1400" noProof="0"/>
          </a:p>
        </p:txBody>
      </p:sp>
      <p:sp>
        <p:nvSpPr>
          <p:cNvPr id="43" name="Rectangle: Rounded Corners 3" descr="Return to table of contents button.">
            <a:hlinkClick r:id="rId10" action="ppaction://hlinksldjump"/>
            <a:extLst>
              <a:ext uri="{FF2B5EF4-FFF2-40B4-BE49-F238E27FC236}">
                <a16:creationId xmlns:a16="http://schemas.microsoft.com/office/drawing/2014/main" id="{95C934A2-4CAF-1585-AF2C-4E87CE9B60CA}"/>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OJT/APP button. ">
            <a:hlinkClick r:id="rId11" action="ppaction://hlinksldjump"/>
            <a:extLst>
              <a:ext uri="{FF2B5EF4-FFF2-40B4-BE49-F238E27FC236}">
                <a16:creationId xmlns:a16="http://schemas.microsoft.com/office/drawing/2014/main" id="{D38FC2A7-047A-DE47-6AEA-5E09C91ED705}"/>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0"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3034086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FA61E2-C2AD-7A77-264D-FB6604B487B1}"/>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EFCD3D51-6A9F-DE84-F633-92CFFA4DE6BA}"/>
              </a:ext>
            </a:extLst>
          </p:cNvPr>
          <p:cNvSpPr txBox="1">
            <a:spLocks noGrp="1"/>
          </p:cNvSpPr>
          <p:nvPr>
            <p:ph type="title" idx="4294967295"/>
          </p:nvPr>
        </p:nvSpPr>
        <p:spPr>
          <a:xfrm>
            <a:off x="298174" y="139148"/>
            <a:ext cx="11321567"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4279"/>
                </a:solidFill>
                <a:effectLst/>
                <a:uLnTx/>
                <a:uFillTx/>
                <a:latin typeface="Arial"/>
                <a:cs typeface="Calibri"/>
              </a:rPr>
              <a:t>OJT/APP: EM View </a:t>
            </a:r>
            <a:r>
              <a:rPr lang="en-US" sz="2800" baseline="0">
                <a:latin typeface="Arial"/>
                <a:cs typeface="Calibri"/>
              </a:rPr>
              <a:t>Adding a Monthly Certification </a:t>
            </a:r>
            <a:r>
              <a:rPr lang="en-US" sz="2800" baseline="0">
                <a:solidFill>
                  <a:schemeClr val="bg1"/>
                </a:solidFill>
                <a:latin typeface="Arial"/>
                <a:cs typeface="Calibri"/>
              </a:rPr>
              <a:t>(continued 3)</a:t>
            </a:r>
            <a:r>
              <a:rPr lang="en-US" sz="2800">
                <a:solidFill>
                  <a:schemeClr val="bg1"/>
                </a:solidFill>
                <a:latin typeface="Arial"/>
                <a:cs typeface="Calibri"/>
              </a:rPr>
              <a:t> </a:t>
            </a:r>
            <a:endParaRPr lang="en-US" sz="2800" b="1" i="0" u="none" strike="noStrike" kern="1200" cap="none" spc="0" normalizeH="0" baseline="0" noProof="0">
              <a:ln>
                <a:noFill/>
              </a:ln>
              <a:solidFill>
                <a:schemeClr val="bg1"/>
              </a:solidFill>
              <a:effectLst/>
              <a:uLnTx/>
              <a:uFillTx/>
              <a:latin typeface="Arial"/>
              <a:cs typeface="Calibri" panose="020F0502020204030204" pitchFamily="34" charset="0"/>
            </a:endParaRPr>
          </a:p>
        </p:txBody>
      </p:sp>
      <p:sp>
        <p:nvSpPr>
          <p:cNvPr id="4" name="TextBox 3">
            <a:extLst>
              <a:ext uri="{FF2B5EF4-FFF2-40B4-BE49-F238E27FC236}">
                <a16:creationId xmlns:a16="http://schemas.microsoft.com/office/drawing/2014/main" id="{9F81850A-BFDA-91E8-1A14-4FCEAE75AA05}"/>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4279"/>
                </a:solidFill>
                <a:latin typeface="Arial"/>
                <a:cs typeface="Calibri"/>
              </a:rPr>
              <a:t>A Success banner displays once the certification has been successfully submitted.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grpSp>
        <p:nvGrpSpPr>
          <p:cNvPr id="9" name="Group 8" descr="Screenshot of a student profile that has the Success! banner on the top displaying that the certification has been added. ">
            <a:extLst>
              <a:ext uri="{FF2B5EF4-FFF2-40B4-BE49-F238E27FC236}">
                <a16:creationId xmlns:a16="http://schemas.microsoft.com/office/drawing/2014/main" id="{FBDA92DC-D8E7-A2EF-910D-5AD096237373}"/>
              </a:ext>
            </a:extLst>
          </p:cNvPr>
          <p:cNvGrpSpPr/>
          <p:nvPr/>
        </p:nvGrpSpPr>
        <p:grpSpPr>
          <a:xfrm>
            <a:off x="1903476" y="1012368"/>
            <a:ext cx="8385048" cy="4818888"/>
            <a:chOff x="1903476" y="1012368"/>
            <a:chExt cx="8385048" cy="4818888"/>
          </a:xfrm>
        </p:grpSpPr>
        <p:pic>
          <p:nvPicPr>
            <p:cNvPr id="6" name="Picture 2">
              <a:extLst>
                <a:ext uri="{FF2B5EF4-FFF2-40B4-BE49-F238E27FC236}">
                  <a16:creationId xmlns:a16="http://schemas.microsoft.com/office/drawing/2014/main" id="{E24ACEF9-506B-CB92-872C-20623AE32D6D}"/>
                </a:ext>
              </a:extLst>
            </p:cNvPr>
            <p:cNvPicPr>
              <a:picLocks noChangeArrowheads="1"/>
            </p:cNvPicPr>
            <p:nvPr/>
          </p:nvPicPr>
          <p:blipFill rotWithShape="1">
            <a:blip r:embed="rId2">
              <a:extLst>
                <a:ext uri="{28A0092B-C50C-407E-A947-70E740481C1C}">
                  <a14:useLocalDpi xmlns:a14="http://schemas.microsoft.com/office/drawing/2010/main" val="0"/>
                </a:ext>
              </a:extLst>
            </a:blip>
            <a:srcRect t="19226"/>
            <a:stretch/>
          </p:blipFill>
          <p:spPr bwMode="auto">
            <a:xfrm>
              <a:off x="1903476" y="1012368"/>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9D97E2-0E75-75F4-6349-D10B65FA962B}"/>
                </a:ext>
              </a:extLst>
            </p:cNvPr>
            <p:cNvSpPr txBox="1"/>
            <p:nvPr/>
          </p:nvSpPr>
          <p:spPr>
            <a:xfrm>
              <a:off x="2375555" y="4807670"/>
              <a:ext cx="2884602" cy="480767"/>
            </a:xfrm>
            <a:prstGeom prst="rect">
              <a:avLst/>
            </a:prstGeom>
            <a:solidFill>
              <a:schemeClr val="bg1"/>
            </a:solidFill>
          </p:spPr>
          <p:txBody>
            <a:bodyPr wrap="square" lIns="0" tIns="0" rIns="0" bIns="0" rtlCol="0">
              <a:noAutofit/>
            </a:bodyPr>
            <a:lstStyle/>
            <a:p>
              <a:pPr algn="l" defTabSz="228600">
                <a:spcAft>
                  <a:spcPts val="1200"/>
                </a:spcAft>
              </a:pPr>
              <a:endParaRPr lang="en-US" noProof="0"/>
            </a:p>
          </p:txBody>
        </p:sp>
      </p:grpSp>
      <p:sp>
        <p:nvSpPr>
          <p:cNvPr id="5" name="Rectangle: Rounded Corners 3" descr="Return to table of contents button.">
            <a:hlinkClick r:id="rId3" action="ppaction://hlinksldjump"/>
            <a:extLst>
              <a:ext uri="{FF2B5EF4-FFF2-40B4-BE49-F238E27FC236}">
                <a16:creationId xmlns:a16="http://schemas.microsoft.com/office/drawing/2014/main" id="{8399CB70-19D4-4857-2C1A-D0E80643ACE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0" name="Rectangle: Rounded Corners 3" descr="Return to start of OJT/APP button. ">
            <a:hlinkClick r:id="rId4" action="ppaction://hlinksldjump"/>
            <a:extLst>
              <a:ext uri="{FF2B5EF4-FFF2-40B4-BE49-F238E27FC236}">
                <a16:creationId xmlns:a16="http://schemas.microsoft.com/office/drawing/2014/main" id="{497E80EA-0815-AAF0-4A9A-99CF2403E41F}"/>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3551837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C7961-AF6D-DAEE-09C4-ED22C797D34A}"/>
              </a:ext>
            </a:extLst>
          </p:cNvPr>
          <p:cNvSpPr txBox="1">
            <a:spLocks noGrp="1"/>
          </p:cNvSpPr>
          <p:nvPr>
            <p:ph type="title" idx="4294967295"/>
          </p:nvPr>
        </p:nvSpPr>
        <p:spPr>
          <a:xfrm>
            <a:off x="1767840" y="2015925"/>
            <a:ext cx="8656320" cy="282615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all" spc="75" normalizeH="0" baseline="0" noProof="0">
                <a:ln>
                  <a:noFill/>
                </a:ln>
                <a:effectLst/>
                <a:uLnTx/>
                <a:uFillTx/>
                <a:latin typeface="Arial"/>
                <a:cs typeface="Calibri"/>
              </a:rPr>
              <a:t>OJT/APP</a:t>
            </a:r>
            <a:endParaRPr lang="en-US" sz="4000" b="1" i="0" u="none" strike="noStrike" kern="1200" cap="none" spc="0" normalizeH="0" baseline="0" noProof="0">
              <a:ln>
                <a:noFill/>
              </a:ln>
              <a:effectLst/>
              <a:uLnTx/>
              <a:uFillTx/>
              <a:latin typeface="Arial"/>
              <a:cs typeface="Calibri"/>
            </a:endParaRPr>
          </a:p>
          <a:p>
            <a:pPr>
              <a:spcAft>
                <a:spcPts val="600"/>
              </a:spcAft>
              <a:defRPr/>
            </a:pPr>
            <a:r>
              <a:rPr kumimoji="0" lang="en-US" sz="4000" b="1" i="0" u="none" strike="noStrike" kern="1200" cap="none" spc="0" normalizeH="0" baseline="0" noProof="0">
                <a:ln>
                  <a:noFill/>
                </a:ln>
                <a:effectLst/>
                <a:uLnTx/>
                <a:uFillTx/>
                <a:latin typeface="Arial"/>
                <a:cs typeface="Calibri"/>
              </a:rPr>
              <a:t>VA Form 22-1999b –</a:t>
            </a:r>
            <a:r>
              <a:rPr lang="en-US" sz="4000">
                <a:latin typeface="Arial"/>
                <a:cs typeface="Calibri"/>
              </a:rPr>
              <a:t> </a:t>
            </a:r>
            <a:endParaRPr lang="en-US" sz="4000" b="1" i="0" u="none" strike="noStrike" kern="1200" cap="none" spc="0" normalizeH="0" baseline="0" noProof="0">
              <a:ln>
                <a:noFill/>
              </a:ln>
              <a:effectLst/>
              <a:uLnTx/>
              <a:uFillTx/>
              <a:latin typeface="Arial"/>
              <a:cs typeface="Calibri" panose="020F0502020204030204" pitchFamily="34" charset="0"/>
            </a:endParaRPr>
          </a:p>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4000" b="1" i="0" u="none" strike="noStrike" kern="1200" cap="none" spc="0" normalizeH="0" baseline="0" noProof="0">
                <a:ln>
                  <a:noFill/>
                </a:ln>
                <a:effectLst/>
                <a:uLnTx/>
                <a:uFillTx/>
                <a:latin typeface="Arial"/>
                <a:cs typeface="Calibri"/>
              </a:rPr>
              <a:t>Notice of Change in Student Status</a:t>
            </a:r>
            <a:endParaRPr lang="en-US" sz="4000" b="1" i="0" u="none" strike="noStrike" kern="1200" cap="none" spc="0" normalizeH="0" baseline="0" noProof="0">
              <a:ln>
                <a:noFill/>
              </a:ln>
              <a:effectLst/>
              <a:uLnTx/>
              <a:uFillTx/>
              <a:latin typeface="Arial"/>
              <a:cs typeface="Calibri"/>
            </a:endParaRPr>
          </a:p>
        </p:txBody>
      </p:sp>
      <p:sp>
        <p:nvSpPr>
          <p:cNvPr id="2" name="Rectangle: Rounded Corners 3" descr="Return to table of contents button.">
            <a:hlinkClick r:id="rId2" action="ppaction://hlinksldjump"/>
            <a:extLst>
              <a:ext uri="{FF2B5EF4-FFF2-40B4-BE49-F238E27FC236}">
                <a16:creationId xmlns:a16="http://schemas.microsoft.com/office/drawing/2014/main" id="{DFD66161-F0F4-4C6C-4F4E-51E5E9223473}"/>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Rounded Corners 3" descr="Return to start of OJT/APP button. ">
            <a:hlinkClick r:id="rId3" action="ppaction://hlinksldjump"/>
            <a:extLst>
              <a:ext uri="{FF2B5EF4-FFF2-40B4-BE49-F238E27FC236}">
                <a16:creationId xmlns:a16="http://schemas.microsoft.com/office/drawing/2014/main" id="{ADE475A4-B12A-F9E3-5F8D-4ED5D65B1C2C}"/>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2" action="ppaction://hlinksldjump">
                  <a:extLst>
                    <a:ext uri="{A12FA001-AC4F-418D-AE19-62706E023703}">
                      <ahyp:hlinkClr xmlns:ahyp="http://schemas.microsoft.com/office/drawing/2018/hyperlinkcolor" val="tx"/>
                    </a:ext>
                  </a:extLst>
                </a:hlinkClick>
              </a:rPr>
              <a:t>Return to Start of OJT/APP</a:t>
            </a:r>
            <a:endParaRPr lang="en-US" sz="1400">
              <a:solidFill>
                <a:schemeClr val="bg1"/>
              </a:solidFill>
            </a:endParaRPr>
          </a:p>
        </p:txBody>
      </p:sp>
    </p:spTree>
    <p:extLst>
      <p:ext uri="{BB962C8B-B14F-4D97-AF65-F5344CB8AC3E}">
        <p14:creationId xmlns:p14="http://schemas.microsoft.com/office/powerpoint/2010/main" val="3046499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C5DEF-AD64-5536-4CB5-1D227D713E94}"/>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9" name="Title 1">
            <a:extLst>
              <a:ext uri="{FF2B5EF4-FFF2-40B4-BE49-F238E27FC236}">
                <a16:creationId xmlns:a16="http://schemas.microsoft.com/office/drawing/2014/main" id="{4E5E3C96-2410-4450-8196-D73B876E8F3A}"/>
              </a:ext>
            </a:extLst>
          </p:cNvPr>
          <p:cNvSpPr txBox="1">
            <a:spLocks noGrp="1"/>
          </p:cNvSpPr>
          <p:nvPr>
            <p:ph type="title" idx="4294967295"/>
          </p:nvPr>
        </p:nvSpPr>
        <p:spPr>
          <a:xfrm>
            <a:off x="298174" y="139149"/>
            <a:ext cx="10786353" cy="3661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effectLst/>
                <a:uLnTx/>
                <a:uFillTx/>
                <a:latin typeface="Arial"/>
                <a:cs typeface="Calibri"/>
              </a:rPr>
              <a:t>OJT/APP: VA Form 22-1999b vs EM Functionality</a:t>
            </a:r>
            <a:endParaRPr lang="en-US" sz="2800" b="1" i="0" u="none" strike="noStrike" kern="1200" cap="none" spc="0" normalizeH="0" baseline="0" noProof="0">
              <a:ln>
                <a:noFill/>
              </a:ln>
              <a:effectLst/>
              <a:uLnTx/>
              <a:uFillTx/>
              <a:latin typeface="Arial"/>
              <a:cs typeface="Calibri"/>
            </a:endParaRPr>
          </a:p>
        </p:txBody>
      </p:sp>
      <p:sp>
        <p:nvSpPr>
          <p:cNvPr id="8" name="TextBox 7">
            <a:extLst>
              <a:ext uri="{FF2B5EF4-FFF2-40B4-BE49-F238E27FC236}">
                <a16:creationId xmlns:a16="http://schemas.microsoft.com/office/drawing/2014/main" id="{4A2A7881-F881-1C3C-1C7D-394809BEAD74}"/>
              </a:ext>
            </a:extLst>
          </p:cNvPr>
          <p:cNvSpPr txBox="1"/>
          <p:nvPr/>
        </p:nvSpPr>
        <p:spPr>
          <a:xfrm>
            <a:off x="211910" y="418988"/>
            <a:ext cx="11893826" cy="1552148"/>
          </a:xfrm>
          <a:prstGeom prst="rect">
            <a:avLst/>
          </a:prstGeom>
          <a:noFill/>
        </p:spPr>
        <p:txBody>
          <a:bodyPr wrap="square" lIns="0" tIns="0" rIns="0" bIns="0" rtlCol="0" anchor="t">
            <a:noAutofit/>
          </a:bodyPr>
          <a:lstStyle/>
          <a:p>
            <a:pPr defTabSz="228600">
              <a:spcAft>
                <a:spcPts val="1200"/>
              </a:spcAft>
              <a:defRPr/>
            </a:pPr>
            <a:r>
              <a:rPr kumimoji="0" lang="en-US" sz="1600" b="0" i="0" u="none" strike="noStrike" kern="1200" cap="none" spc="0" normalizeH="0" baseline="0" noProof="0">
                <a:ln>
                  <a:noFill/>
                </a:ln>
                <a:solidFill>
                  <a:srgbClr val="002060"/>
                </a:solidFill>
                <a:effectLst/>
                <a:uLnTx/>
                <a:uFillTx/>
                <a:latin typeface="Arial"/>
                <a:cs typeface="Calibri"/>
              </a:rPr>
              <a:t>This section outlines how to </a:t>
            </a:r>
            <a:r>
              <a:rPr lang="en-US" sz="1600">
                <a:solidFill>
                  <a:srgbClr val="002060"/>
                </a:solidFill>
                <a:latin typeface="Arial"/>
                <a:cs typeface="Calibri"/>
              </a:rPr>
              <a:t>terminate a trainee’s certification</a:t>
            </a:r>
            <a:r>
              <a:rPr kumimoji="0" lang="en-US" sz="1600" b="0" i="0" u="none" strike="noStrike" kern="1200" cap="none" spc="0" normalizeH="0" baseline="0" noProof="0">
                <a:ln>
                  <a:noFill/>
                </a:ln>
                <a:solidFill>
                  <a:srgbClr val="002060"/>
                </a:solidFill>
                <a:effectLst/>
                <a:uLnTx/>
                <a:uFillTx/>
                <a:latin typeface="Arial"/>
                <a:cs typeface="Calibri"/>
              </a:rPr>
              <a:t>.</a:t>
            </a:r>
            <a:r>
              <a:rPr kumimoji="0" lang="en-US" sz="1600" b="1" i="0" u="none" strike="noStrike" kern="1200" cap="none" spc="0" normalizeH="0" baseline="0" noProof="0">
                <a:ln>
                  <a:noFill/>
                </a:ln>
                <a:solidFill>
                  <a:srgbClr val="002060"/>
                </a:solidFill>
                <a:effectLst/>
                <a:uLnTx/>
                <a:uFillTx/>
                <a:latin typeface="Arial"/>
                <a:cs typeface="Calibri"/>
              </a:rPr>
              <a:t> It is important to note, in EM an enrollment can only be terminated on a monthly certification. </a:t>
            </a:r>
            <a:r>
              <a:rPr kumimoji="0" lang="en-US" sz="1600" b="0" i="0" u="none" strike="noStrike" kern="1200" cap="none" spc="0" normalizeH="0" baseline="0" noProof="0">
                <a:ln>
                  <a:noFill/>
                </a:ln>
                <a:solidFill>
                  <a:srgbClr val="002060"/>
                </a:solidFill>
                <a:effectLst/>
                <a:uLnTx/>
                <a:uFillTx/>
                <a:latin typeface="Arial"/>
                <a:cs typeface="Calibri"/>
              </a:rPr>
              <a:t>Begin with the table below to identify the task as it is completed using VA Form 22-1999b and how the tasks are completed in EM. Each numbered task aligns with the numbered items in the pages that follow.</a:t>
            </a:r>
            <a:r>
              <a:rPr lang="en-US" sz="1600">
                <a:solidFill>
                  <a:srgbClr val="002060"/>
                </a:solidFill>
                <a:latin typeface="Arial"/>
                <a:cs typeface="Calibri"/>
              </a:rPr>
              <a:t> Navigate to the </a:t>
            </a:r>
            <a:r>
              <a:rPr kumimoji="0" lang="en-US" sz="1600" b="1" i="0" u="none" strike="noStrike" kern="1200" cap="none" spc="0" normalizeH="0" baseline="0" noProof="0">
                <a:ln>
                  <a:noFill/>
                </a:ln>
                <a:solidFill>
                  <a:srgbClr val="002060"/>
                </a:solidFill>
                <a:effectLst/>
                <a:uLnTx/>
                <a:uFillTx/>
                <a:latin typeface="Arial"/>
                <a:cs typeface="Calibri"/>
              </a:rPr>
              <a:t>EM User Guide </a:t>
            </a:r>
            <a:r>
              <a:rPr kumimoji="0" lang="en-US" sz="1600" b="0" i="0" u="none" strike="noStrike" kern="1200" cap="none" spc="0" normalizeH="0" baseline="0" noProof="0">
                <a:ln>
                  <a:noFill/>
                </a:ln>
                <a:solidFill>
                  <a:srgbClr val="002060"/>
                </a:solidFill>
                <a:effectLst/>
                <a:uLnTx/>
                <a:uFillTx/>
                <a:latin typeface="Arial"/>
                <a:cs typeface="Calibri"/>
              </a:rPr>
              <a:t>on the </a:t>
            </a:r>
            <a:r>
              <a:rPr kumimoji="0" lang="en-US" sz="16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1600" b="0" i="0" u="none" strike="noStrike" kern="1200" cap="none" spc="0" normalizeH="0" baseline="0" noProof="0">
                <a:ln>
                  <a:noFill/>
                </a:ln>
                <a:solidFill>
                  <a:srgbClr val="002060"/>
                </a:solidFill>
                <a:effectLst/>
                <a:uLnTx/>
                <a:uFillTx/>
                <a:latin typeface="Arial"/>
                <a:cs typeface="Calibri"/>
              </a:rPr>
              <a:t> page to learn how to amend an enrollment or correct a submitted monthly </a:t>
            </a:r>
            <a:r>
              <a:rPr lang="en-US" sz="1600">
                <a:solidFill>
                  <a:srgbClr val="002060"/>
                </a:solidFill>
                <a:latin typeface="Arial"/>
                <a:cs typeface="Calibri"/>
              </a:rPr>
              <a:t>certification</a:t>
            </a:r>
            <a:r>
              <a:rPr kumimoji="0" lang="en-US" sz="1600" b="0" i="0" u="none" strike="noStrike" kern="1200" cap="none" spc="0" normalizeH="0" baseline="0" noProof="0">
                <a:ln>
                  <a:noFill/>
                </a:ln>
                <a:solidFill>
                  <a:srgbClr val="002060"/>
                </a:solidFill>
                <a:effectLst/>
                <a:uLnTx/>
                <a:uFillTx/>
                <a:latin typeface="Arial"/>
                <a:cs typeface="Calibri"/>
              </a:rPr>
              <a:t>, if needed. Enrollment should only be amended before the first monthly certification is submitted. </a:t>
            </a:r>
            <a:endParaRPr lang="en-US" sz="1600" b="0" i="0" u="none" strike="noStrike" kern="1200" cap="none" spc="0" normalizeH="0" baseline="0" noProof="0">
              <a:ln>
                <a:noFill/>
              </a:ln>
              <a:solidFill>
                <a:srgbClr val="002060"/>
              </a:solidFill>
              <a:effectLst/>
              <a:uLnTx/>
              <a:uFillTx/>
              <a:latin typeface="Arial"/>
              <a:cs typeface="Calibri"/>
            </a:endParaRPr>
          </a:p>
        </p:txBody>
      </p:sp>
      <p:graphicFrame>
        <p:nvGraphicFramePr>
          <p:cNvPr id="11" name="Table 12">
            <a:extLst>
              <a:ext uri="{FF2B5EF4-FFF2-40B4-BE49-F238E27FC236}">
                <a16:creationId xmlns:a16="http://schemas.microsoft.com/office/drawing/2014/main" id="{D63A548A-D3AE-4A20-811B-CBC1D117EFF6}"/>
              </a:ext>
            </a:extLst>
          </p:cNvPr>
          <p:cNvGraphicFramePr>
            <a:graphicFrameLocks noGrp="1"/>
          </p:cNvGraphicFramePr>
          <p:nvPr>
            <p:extLst>
              <p:ext uri="{D42A27DB-BD31-4B8C-83A1-F6EECF244321}">
                <p14:modId xmlns:p14="http://schemas.microsoft.com/office/powerpoint/2010/main" val="4290605198"/>
              </p:ext>
            </p:extLst>
          </p:nvPr>
        </p:nvGraphicFramePr>
        <p:xfrm>
          <a:off x="159383" y="1723679"/>
          <a:ext cx="11947707" cy="4080429"/>
        </p:xfrm>
        <a:graphic>
          <a:graphicData uri="http://schemas.openxmlformats.org/drawingml/2006/table">
            <a:tbl>
              <a:tblPr firstRow="1" bandRow="1">
                <a:tableStyleId>{5C22544A-7EE6-4342-B048-85BDC9FD1C3A}</a:tableStyleId>
              </a:tblPr>
              <a:tblGrid>
                <a:gridCol w="725848">
                  <a:extLst>
                    <a:ext uri="{9D8B030D-6E8A-4147-A177-3AD203B41FA5}">
                      <a16:colId xmlns:a16="http://schemas.microsoft.com/office/drawing/2014/main" val="1838318737"/>
                    </a:ext>
                  </a:extLst>
                </a:gridCol>
                <a:gridCol w="2375682">
                  <a:extLst>
                    <a:ext uri="{9D8B030D-6E8A-4147-A177-3AD203B41FA5}">
                      <a16:colId xmlns:a16="http://schemas.microsoft.com/office/drawing/2014/main" val="2694484242"/>
                    </a:ext>
                  </a:extLst>
                </a:gridCol>
                <a:gridCol w="3103792">
                  <a:extLst>
                    <a:ext uri="{9D8B030D-6E8A-4147-A177-3AD203B41FA5}">
                      <a16:colId xmlns:a16="http://schemas.microsoft.com/office/drawing/2014/main" val="2888116487"/>
                    </a:ext>
                  </a:extLst>
                </a:gridCol>
                <a:gridCol w="5742385">
                  <a:extLst>
                    <a:ext uri="{9D8B030D-6E8A-4147-A177-3AD203B41FA5}">
                      <a16:colId xmlns:a16="http://schemas.microsoft.com/office/drawing/2014/main" val="134663572"/>
                    </a:ext>
                  </a:extLst>
                </a:gridCol>
              </a:tblGrid>
              <a:tr h="311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VA Form 22-1999b</a:t>
                      </a:r>
                    </a:p>
                  </a:txBody>
                  <a:tcPr anchor="ctr">
                    <a:solidFill>
                      <a:srgbClr val="004279"/>
                    </a:solidFill>
                  </a:tcPr>
                </a:tc>
                <a:tc>
                  <a:txBody>
                    <a:bodyPr/>
                    <a:lstStyle/>
                    <a:p>
                      <a:pPr algn="ctr"/>
                      <a:r>
                        <a:rPr lang="en-US" sz="1600">
                          <a:solidFill>
                            <a:schemeClr val="bg1"/>
                          </a:solidFill>
                          <a:latin typeface="Arial"/>
                          <a:cs typeface="Calibri"/>
                        </a:rPr>
                        <a:t>EM – OJT/APP</a:t>
                      </a:r>
                    </a:p>
                  </a:txBody>
                  <a:tcPr anchor="ctr">
                    <a:solidFill>
                      <a:srgbClr val="004279"/>
                    </a:solidFill>
                  </a:tcPr>
                </a:tc>
                <a:extLst>
                  <a:ext uri="{0D108BD9-81ED-4DB2-BD59-A6C34878D82A}">
                    <a16:rowId xmlns:a16="http://schemas.microsoft.com/office/drawing/2014/main" val="1574270989"/>
                  </a:ext>
                </a:extLst>
              </a:tr>
              <a:tr h="595592">
                <a:tc>
                  <a:txBody>
                    <a:bodyPr/>
                    <a:lstStyle/>
                    <a:p>
                      <a:pPr algn="ctr"/>
                      <a:r>
                        <a:rPr lang="en-US" sz="1200" b="1">
                          <a:latin typeface="Calibri"/>
                          <a:cs typeface="Calibri"/>
                        </a:rPr>
                        <a:t>1</a:t>
                      </a:r>
                    </a:p>
                  </a:txBody>
                  <a:tcPr anchor="ctr">
                    <a:solidFill>
                      <a:srgbClr val="C7D7EB"/>
                    </a:solidFill>
                  </a:tcPr>
                </a:tc>
                <a:tc>
                  <a:txBody>
                    <a:bodyPr/>
                    <a:lstStyle/>
                    <a:p>
                      <a:pPr algn="ctr"/>
                      <a:r>
                        <a:rPr lang="en-US" sz="1200" b="1">
                          <a:solidFill>
                            <a:srgbClr val="002060"/>
                          </a:solidFill>
                          <a:latin typeface="Arial"/>
                          <a:cs typeface="Calibri"/>
                        </a:rPr>
                        <a:t>Trainee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Certifying Officials wrote a trainee’s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t>
                      </a:r>
                      <a:r>
                        <a:rPr kumimoji="0" lang="en-US" sz="1200" b="0" u="none" strike="noStrike" kern="1200" cap="none" spc="0" normalizeH="0" baseline="0" noProof="0">
                          <a:ln>
                            <a:noFill/>
                          </a:ln>
                          <a:solidFill>
                            <a:srgbClr val="002060"/>
                          </a:solidFill>
                          <a:effectLst/>
                          <a:uLnTx/>
                          <a:uFillTx/>
                          <a:latin typeface="Arial"/>
                          <a:cs typeface="Calibri"/>
                        </a:rPr>
                        <a:t>displays the trainee’s name after a trainee is created and/or searched and the user navigates to that profile. </a:t>
                      </a:r>
                      <a:r>
                        <a:rPr kumimoji="0" lang="en-US" sz="1200" b="0" i="0" u="none" strike="noStrike" kern="1200" cap="none" spc="0" normalizeH="0" baseline="0" noProof="0">
                          <a:ln>
                            <a:noFill/>
                          </a:ln>
                          <a:solidFill>
                            <a:srgbClr val="002060"/>
                          </a:solidFill>
                          <a:effectLst/>
                          <a:uLnTx/>
                          <a:uFillTx/>
                          <a:latin typeface="Arial"/>
                          <a:ea typeface="+mn-ea"/>
                          <a:cs typeface="Calibri"/>
                        </a:rPr>
                        <a:t>The trainee’s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312006326"/>
                  </a:ext>
                </a:extLst>
              </a:tr>
              <a:tr h="879127">
                <a:tc>
                  <a:txBody>
                    <a:bodyPr/>
                    <a:lstStyle/>
                    <a:p>
                      <a:pPr algn="ctr"/>
                      <a:r>
                        <a:rPr lang="en-US" sz="1200" b="1">
                          <a:latin typeface="Calibri"/>
                          <a:cs typeface="Calibri"/>
                        </a:rPr>
                        <a:t>2</a:t>
                      </a:r>
                    </a:p>
                  </a:txBody>
                  <a:tcPr anchor="ctr">
                    <a:solidFill>
                      <a:srgbClr val="F2F2F2"/>
                    </a:solidFill>
                  </a:tcPr>
                </a:tc>
                <a:tc>
                  <a:txBody>
                    <a:bodyPr/>
                    <a:lstStyle/>
                    <a:p>
                      <a:pPr algn="ctr"/>
                      <a:r>
                        <a:rPr lang="en-US" sz="1200" b="1">
                          <a:solidFill>
                            <a:srgbClr val="002060"/>
                          </a:solidFill>
                          <a:latin typeface="Arial"/>
                          <a:cs typeface="Calibri"/>
                        </a:rPr>
                        <a:t>Termination Information/Termination Reason</a:t>
                      </a:r>
                    </a:p>
                  </a:txBody>
                  <a:tcPr anchor="ctr">
                    <a:solidFill>
                      <a:srgbClr val="F2F2F2"/>
                    </a:solidFill>
                  </a:tcPr>
                </a:tc>
                <a:tc>
                  <a:txBody>
                    <a:bodyPr/>
                    <a:lstStyle/>
                    <a:p>
                      <a:endParaRPr lang="en-US" sz="1200">
                        <a:solidFill>
                          <a:srgbClr val="002060"/>
                        </a:solidFill>
                        <a:latin typeface="+mn-lt"/>
                        <a:cs typeface="Calibri"/>
                      </a:endParaRPr>
                    </a:p>
                    <a:p>
                      <a:r>
                        <a:rPr lang="en-US" sz="1200">
                          <a:solidFill>
                            <a:srgbClr val="002060"/>
                          </a:solidFill>
                          <a:latin typeface="+mn-lt"/>
                          <a:cs typeface="Calibri"/>
                        </a:rPr>
                        <a:t>Certifying Officials selected the termination reason check box and provided the last date worked. Other sections require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2060"/>
                        </a:solidFill>
                        <a:latin typeface="+mn-lt"/>
                        <a:cs typeface="Calibri"/>
                      </a:endParaRPr>
                    </a:p>
                  </a:txBody>
                  <a:tcPr anchor="ctr">
                    <a:solidFill>
                      <a:srgbClr val="F2F2F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rgbClr val="002060"/>
                          </a:solidFill>
                          <a:latin typeface="+mn-lt"/>
                          <a:cs typeface="Calibri"/>
                        </a:rPr>
                        <a:t>Certifying officials report a termination on the monthly certification of the last month of training. </a:t>
                      </a:r>
                      <a:r>
                        <a:rPr lang="en-US" sz="1200">
                          <a:solidFill>
                            <a:srgbClr val="002060"/>
                          </a:solidFill>
                          <a:latin typeface="+mn-lt"/>
                          <a:cs typeface="Calibri"/>
                        </a:rPr>
                        <a:t>To do so, they must enter the hours worked and choose “No” to “Was the Trainee enrolled in and pursuing the program for the month.” This prompts the SCO to select the “Date Terminated” and the “Termination Reason”. ​</a:t>
                      </a:r>
                    </a:p>
                  </a:txBody>
                  <a:tcPr anchor="ctr">
                    <a:solidFill>
                      <a:srgbClr val="F2F2F2"/>
                    </a:solidFill>
                  </a:tcPr>
                </a:tc>
                <a:extLst>
                  <a:ext uri="{0D108BD9-81ED-4DB2-BD59-A6C34878D82A}">
                    <a16:rowId xmlns:a16="http://schemas.microsoft.com/office/drawing/2014/main" val="3016776380"/>
                  </a:ext>
                </a:extLst>
              </a:tr>
              <a:tr h="1276269">
                <a:tc>
                  <a:txBody>
                    <a:bodyPr/>
                    <a:lstStyle/>
                    <a:p>
                      <a:pPr algn="ctr"/>
                      <a:r>
                        <a:rPr lang="en-US" sz="1200" b="1">
                          <a:latin typeface="Calibri"/>
                          <a:cs typeface="Calibri"/>
                        </a:rPr>
                        <a:t>3</a:t>
                      </a:r>
                    </a:p>
                  </a:txBody>
                  <a:tcPr anchor="ctr">
                    <a:solidFill>
                      <a:srgbClr val="C7D7EB"/>
                    </a:solidFill>
                  </a:tcPr>
                </a:tc>
                <a:tc>
                  <a:txBody>
                    <a:bodyPr/>
                    <a:lstStyle/>
                    <a:p>
                      <a:pPr algn="ctr"/>
                      <a:r>
                        <a:rPr lang="en-US" sz="1200" b="1">
                          <a:solidFill>
                            <a:srgbClr val="002060"/>
                          </a:solidFill>
                          <a:latin typeface="Arial"/>
                          <a:cs typeface="Calibri"/>
                        </a:rPr>
                        <a:t>Remarks</a:t>
                      </a:r>
                    </a:p>
                  </a:txBody>
                  <a:tcPr anchor="ctr">
                    <a:solidFill>
                      <a:srgbClr val="C7D7EB"/>
                    </a:solidFill>
                  </a:tcPr>
                </a:tc>
                <a:tc>
                  <a:txBody>
                    <a:bodyPr/>
                    <a:lstStyle/>
                    <a:p>
                      <a:r>
                        <a:rPr lang="en-US" sz="1200">
                          <a:solidFill>
                            <a:srgbClr val="002060"/>
                          </a:solidFill>
                          <a:latin typeface="Arial"/>
                          <a:cs typeface="Calibri"/>
                        </a:rPr>
                        <a:t>Certifying Officials wrote remarks concerning the trainee.</a:t>
                      </a:r>
                    </a:p>
                  </a:txBody>
                  <a:tcPr anchor="ctr">
                    <a:solidFill>
                      <a:srgbClr val="C7D7E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Certifying Officials choose to add a VBA remark or Custom Remark if needed. Note: If an SCO must make a correction to the hours submitted on a monthly certification, they must add a remark to the next monthly certification.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solidFill>
                            <a:srgbClr val="002060"/>
                          </a:solidFill>
                          <a:latin typeface="Arial"/>
                          <a:cs typeface="Calibri"/>
                        </a:rPr>
                        <a:t>Certifying Officials use the </a:t>
                      </a:r>
                      <a:r>
                        <a:rPr lang="en-US" sz="1200" kern="1200">
                          <a:solidFill>
                            <a:srgbClr val="002060"/>
                          </a:solidFill>
                          <a:effectLst/>
                          <a:latin typeface="Arial"/>
                          <a:ea typeface="+mn-ea"/>
                          <a:cs typeface="Calibri"/>
                        </a:rPr>
                        <a:t>"Notes" section to capture trainee and facility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kern="1200">
                        <a:solidFill>
                          <a:srgbClr val="002060"/>
                        </a:solidFill>
                        <a:effectLst/>
                        <a:latin typeface="Arial"/>
                        <a:ea typeface="+mn-ea"/>
                        <a:cs typeface="Calibri"/>
                      </a:endParaRPr>
                    </a:p>
                  </a:txBody>
                  <a:tcPr anchor="ctr">
                    <a:solidFill>
                      <a:srgbClr val="C7D7EB"/>
                    </a:solidFill>
                  </a:tcPr>
                </a:tc>
                <a:extLst>
                  <a:ext uri="{0D108BD9-81ED-4DB2-BD59-A6C34878D82A}">
                    <a16:rowId xmlns:a16="http://schemas.microsoft.com/office/drawing/2014/main" val="3978977706"/>
                  </a:ext>
                </a:extLst>
              </a:tr>
              <a:tr h="425423">
                <a:tc>
                  <a:txBody>
                    <a:bodyPr/>
                    <a:lstStyle/>
                    <a:p>
                      <a:pPr algn="ctr"/>
                      <a:r>
                        <a:rPr lang="en-US" sz="1200" b="1">
                          <a:latin typeface="Calibri"/>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Certifying Official Certification</a:t>
                      </a:r>
                    </a:p>
                  </a:txBody>
                  <a:tcPr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Certifying Officials certified </a:t>
                      </a:r>
                      <a:r>
                        <a:rPr lang="en-US" sz="1200" b="0">
                          <a:solidFill>
                            <a:srgbClr val="002060"/>
                          </a:solidFill>
                          <a:latin typeface="Arial"/>
                          <a:cs typeface="Calibri"/>
                        </a:rPr>
                        <a:t>enrollment by signing and then submitting the completed form to VA. </a:t>
                      </a:r>
                    </a:p>
                  </a:txBody>
                  <a:tcPr anchor="ctr">
                    <a:solidFill>
                      <a:schemeClr val="bg1">
                        <a:lumMod val="95000"/>
                      </a:schemeClr>
                    </a:solidFill>
                  </a:tcPr>
                </a:tc>
                <a:tc>
                  <a:txBody>
                    <a:bodyPr/>
                    <a:lstStyle/>
                    <a:p>
                      <a:r>
                        <a:rPr lang="en-US" sz="1200" b="0">
                          <a:solidFill>
                            <a:srgbClr val="002060"/>
                          </a:solidFill>
                          <a:latin typeface="Arial"/>
                          <a:cs typeface="Calibri"/>
                        </a:rPr>
                        <a:t>Certifying officials select the “Submit certification” button to submit the enrollment or select the “Save as draft” button.</a:t>
                      </a:r>
                    </a:p>
                  </a:txBody>
                  <a:tcPr anchor="ctr">
                    <a:solidFill>
                      <a:schemeClr val="bg1">
                        <a:lumMod val="95000"/>
                      </a:schemeClr>
                    </a:solidFill>
                  </a:tcPr>
                </a:tc>
                <a:extLst>
                  <a:ext uri="{0D108BD9-81ED-4DB2-BD59-A6C34878D82A}">
                    <a16:rowId xmlns:a16="http://schemas.microsoft.com/office/drawing/2014/main" val="220732640"/>
                  </a:ext>
                </a:extLst>
              </a:tr>
            </a:tbl>
          </a:graphicData>
        </a:graphic>
      </p:graphicFrame>
      <p:sp>
        <p:nvSpPr>
          <p:cNvPr id="6" name="Rectangle: Rounded Corners 3" descr="Return to table of contents button.">
            <a:hlinkClick r:id="rId3" action="ppaction://hlinksldjump"/>
            <a:extLst>
              <a:ext uri="{FF2B5EF4-FFF2-40B4-BE49-F238E27FC236}">
                <a16:creationId xmlns:a16="http://schemas.microsoft.com/office/drawing/2014/main" id="{DB10B581-6FBE-003A-6197-AAA6C835AC99}"/>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3" name="Rectangle: Rounded Corners 3" descr="Return to start of OJT/APP button. ">
            <a:hlinkClick r:id="rId4" action="ppaction://hlinksldjump"/>
            <a:extLst>
              <a:ext uri="{FF2B5EF4-FFF2-40B4-BE49-F238E27FC236}">
                <a16:creationId xmlns:a16="http://schemas.microsoft.com/office/drawing/2014/main" id="{3FA4554E-6348-E0A7-D19E-ACDDCDA4E731}"/>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3106850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6B5791-D35D-4563-9A3D-893ED37CAD27}"/>
              </a:ext>
              <a:ext uri="{C183D7F6-B498-43B3-948B-1728B52AA6E4}">
                <adec:decorative xmlns:adec="http://schemas.microsoft.com/office/drawing/2017/decorative" val="1"/>
              </a:ext>
            </a:extLst>
          </p:cNvPr>
          <p:cNvPicPr>
            <a:picLocks noChangeAspect="1"/>
          </p:cNvPicPr>
          <p:nvPr/>
        </p:nvPicPr>
        <p:blipFill rotWithShape="1">
          <a:blip r:embed="rId3"/>
          <a:srcRect l="30484" t="10609" r="31614" b="5233"/>
          <a:stretch/>
        </p:blipFill>
        <p:spPr>
          <a:xfrm>
            <a:off x="6248400" y="204312"/>
            <a:ext cx="5645054" cy="61164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AB6D19DF-7138-F08E-57D8-BFACCDE3F1B4}"/>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D5770021-E343-4359-972C-44345A203637}"/>
              </a:ext>
              <a:ext uri="{C183D7F6-B498-43B3-948B-1728B52AA6E4}">
                <adec:decorative xmlns:adec="http://schemas.microsoft.com/office/drawing/2017/decorative" val="1"/>
              </a:ext>
            </a:extLst>
          </p:cNvPr>
          <p:cNvSpPr/>
          <p:nvPr/>
        </p:nvSpPr>
        <p:spPr>
          <a:xfrm>
            <a:off x="6248400" y="5732161"/>
            <a:ext cx="5645052" cy="560889"/>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B004CDCC-5D97-401B-B1F2-1B711A7085C4}"/>
              </a:ext>
              <a:ext uri="{C183D7F6-B498-43B3-948B-1728B52AA6E4}">
                <adec:decorative xmlns:adec="http://schemas.microsoft.com/office/drawing/2017/decorative" val="1"/>
              </a:ext>
            </a:extLst>
          </p:cNvPr>
          <p:cNvSpPr/>
          <p:nvPr/>
        </p:nvSpPr>
        <p:spPr>
          <a:xfrm>
            <a:off x="6248401" y="1418231"/>
            <a:ext cx="5645053" cy="707941"/>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613BEE67-BCA2-4B26-82A9-6B816C515307}"/>
              </a:ext>
              <a:ext uri="{C183D7F6-B498-43B3-948B-1728B52AA6E4}">
                <adec:decorative xmlns:adec="http://schemas.microsoft.com/office/drawing/2017/decorative" val="1"/>
              </a:ext>
            </a:extLst>
          </p:cNvPr>
          <p:cNvSpPr/>
          <p:nvPr/>
        </p:nvSpPr>
        <p:spPr>
          <a:xfrm>
            <a:off x="6248400" y="2497658"/>
            <a:ext cx="5645053" cy="152022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ABF5A17C-ECF0-40ED-A61A-887156195904}"/>
              </a:ext>
              <a:ext uri="{C183D7F6-B498-43B3-948B-1728B52AA6E4}">
                <adec:decorative xmlns:adec="http://schemas.microsoft.com/office/drawing/2017/decorative" val="1"/>
              </a:ext>
            </a:extLst>
          </p:cNvPr>
          <p:cNvSpPr/>
          <p:nvPr/>
        </p:nvSpPr>
        <p:spPr>
          <a:xfrm>
            <a:off x="6248398" y="5251342"/>
            <a:ext cx="5645052" cy="37685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6BC01DE2-F73F-41D5-B131-39FDDD3B7D77}"/>
              </a:ext>
              <a:ext uri="{C183D7F6-B498-43B3-948B-1728B52AA6E4}">
                <adec:decorative xmlns:adec="http://schemas.microsoft.com/office/drawing/2017/decorative" val="1"/>
              </a:ext>
            </a:extLst>
          </p:cNvPr>
          <p:cNvSpPr/>
          <p:nvPr/>
        </p:nvSpPr>
        <p:spPr>
          <a:xfrm>
            <a:off x="6248398" y="382268"/>
            <a:ext cx="3335980" cy="61611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B2C46F2B-062E-3A51-9FAC-32B36E7D0CDF}"/>
              </a:ext>
              <a:ext uri="{C183D7F6-B498-43B3-948B-1728B52AA6E4}">
                <adec:decorative xmlns:adec="http://schemas.microsoft.com/office/drawing/2017/decorative" val="1"/>
              </a:ext>
            </a:extLst>
          </p:cNvPr>
          <p:cNvSpPr/>
          <p:nvPr/>
        </p:nvSpPr>
        <p:spPr>
          <a:xfrm>
            <a:off x="9331362" y="4459116"/>
            <a:ext cx="2541522" cy="38518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itle 1">
            <a:extLst>
              <a:ext uri="{FF2B5EF4-FFF2-40B4-BE49-F238E27FC236}">
                <a16:creationId xmlns:a16="http://schemas.microsoft.com/office/drawing/2014/main" id="{57917595-9A36-A8B5-893F-0D877FB0FC53}"/>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OJT/APP: VA Form </a:t>
            </a:r>
            <a:r>
              <a:rPr lang="en-US" sz="2800" b="1">
                <a:solidFill>
                  <a:srgbClr val="002060"/>
                </a:solidFill>
                <a:latin typeface="Arial"/>
                <a:cs typeface="Calibri"/>
              </a:rPr>
              <a:t>22-1999b</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8" name="TextBox 27">
            <a:extLst>
              <a:ext uri="{FF2B5EF4-FFF2-40B4-BE49-F238E27FC236}">
                <a16:creationId xmlns:a16="http://schemas.microsoft.com/office/drawing/2014/main" id="{B6C555CC-195B-435A-81F4-D72412CEA312}"/>
              </a:ext>
            </a:extLst>
          </p:cNvPr>
          <p:cNvSpPr txBox="1"/>
          <p:nvPr/>
        </p:nvSpPr>
        <p:spPr>
          <a:xfrm>
            <a:off x="298545" y="718275"/>
            <a:ext cx="5520263" cy="616112"/>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solidFill>
                  <a:srgbClr val="002060"/>
                </a:solidFill>
                <a:effectLst/>
                <a:uLnTx/>
                <a:uFillTx/>
                <a:latin typeface="Arial"/>
                <a:cs typeface="Calibri"/>
              </a:rPr>
              <a:t>This image represents the fields completed by Certifying Officials submitting paper adjustments for OJT/APP programs.</a:t>
            </a:r>
            <a:endParaRPr lang="en-US" b="0" i="0" u="none" strike="noStrike" kern="1200" cap="none" spc="0" normalizeH="0" baseline="0" noProof="0">
              <a:ln>
                <a:noFill/>
              </a:ln>
              <a:solidFill>
                <a:srgbClr val="002060"/>
              </a:solidFill>
              <a:effectLst/>
              <a:uLnTx/>
              <a:uFillTx/>
              <a:latin typeface="Arial"/>
              <a:cs typeface="Calibri"/>
            </a:endParaRPr>
          </a:p>
        </p:txBody>
      </p:sp>
      <p:sp>
        <p:nvSpPr>
          <p:cNvPr id="24" name="TextBox 23">
            <a:extLst>
              <a:ext uri="{FF2B5EF4-FFF2-40B4-BE49-F238E27FC236}">
                <a16:creationId xmlns:a16="http://schemas.microsoft.com/office/drawing/2014/main" id="{D02D33D7-7D62-4198-B565-25003B99A5C1}"/>
              </a:ext>
            </a:extLst>
          </p:cNvPr>
          <p:cNvSpPr txBox="1"/>
          <p:nvPr/>
        </p:nvSpPr>
        <p:spPr>
          <a:xfrm>
            <a:off x="346516" y="1830444"/>
            <a:ext cx="5732047" cy="3817912"/>
          </a:xfrm>
          <a:prstGeom prst="rect">
            <a:avLst/>
          </a:prstGeom>
          <a:noFill/>
        </p:spPr>
        <p:txBody>
          <a:bodyPr wrap="square" lIns="0" tIns="0" rIns="0" bIns="0" rtlCol="0" anchor="t">
            <a:noAutofit/>
          </a:bodyPr>
          <a:lstStyle/>
          <a:p>
            <a:pPr defTabSz="228600">
              <a:spcAft>
                <a:spcPts val="1200"/>
              </a:spcAft>
            </a:pPr>
            <a:r>
              <a:rPr lang="en-US" noProof="0">
                <a:solidFill>
                  <a:srgbClr val="002060"/>
                </a:solidFill>
                <a:latin typeface="Arial"/>
                <a:cs typeface="Calibri"/>
              </a:rPr>
              <a:t>Please note the following while reviewing this form:</a:t>
            </a:r>
            <a:r>
              <a:rPr lang="en-US">
                <a:solidFill>
                  <a:srgbClr val="002060"/>
                </a:solidFill>
                <a:latin typeface="Arial"/>
                <a:cs typeface="Calibri"/>
              </a:rPr>
              <a:t> </a:t>
            </a:r>
            <a:endParaRPr lang="en-US" noProof="0">
              <a:solidFill>
                <a:srgbClr val="002060"/>
              </a:solidFill>
              <a:latin typeface="Arial"/>
              <a:cs typeface="Calibri" panose="020F0502020204030204" pitchFamily="34" charset="0"/>
            </a:endParaRPr>
          </a:p>
          <a:p>
            <a:pPr marL="342900" indent="-342900" defTabSz="228600">
              <a:spcAft>
                <a:spcPts val="1200"/>
              </a:spcAft>
              <a:buFont typeface="Arial" panose="020B0604020202020204" pitchFamily="34" charset="0"/>
              <a:buChar char="•"/>
            </a:pPr>
            <a:r>
              <a:rPr lang="en-US" b="1" noProof="0">
                <a:solidFill>
                  <a:srgbClr val="002060"/>
                </a:solidFill>
                <a:latin typeface="Arial"/>
                <a:cs typeface="Calibri"/>
              </a:rPr>
              <a:t>“CTRL” + select </a:t>
            </a:r>
            <a:r>
              <a:rPr lang="en-US" noProof="0">
                <a:solidFill>
                  <a:srgbClr val="002060"/>
                </a:solidFill>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b="1" i="0" u="none" strike="noStrike" kern="1200" cap="none" spc="0" normalizeH="0" baseline="0" noProof="0">
                <a:ln>
                  <a:noFill/>
                </a:ln>
                <a:solidFill>
                  <a:srgbClr val="002060"/>
                </a:solidFill>
                <a:effectLst/>
                <a:uLnTx/>
                <a:uFillTx/>
                <a:latin typeface="Arial"/>
                <a:cs typeface="Calibri"/>
              </a:rPr>
              <a:t>VA File Numbers </a:t>
            </a:r>
            <a:r>
              <a:rPr kumimoji="0" lang="en-US" b="0" i="0" u="none" strike="noStrike" kern="1200" cap="none" spc="0" normalizeH="0" baseline="0" noProof="0">
                <a:ln>
                  <a:noFill/>
                </a:ln>
                <a:solidFill>
                  <a:srgbClr val="002060"/>
                </a:solidFill>
                <a:effectLst/>
                <a:uLnTx/>
                <a:uFillTx/>
                <a:latin typeface="Arial"/>
                <a:ea typeface="MS Mincho"/>
                <a:cs typeface="Calibri"/>
              </a:rPr>
              <a:t>(Box 2 on 22-1999b)</a:t>
            </a:r>
            <a:r>
              <a:rPr kumimoji="0" lang="en-US" b="1" i="0" u="none" strike="noStrike" kern="1200" cap="none" spc="0" normalizeH="0" baseline="0" noProof="0">
                <a:ln>
                  <a:noFill/>
                </a:ln>
                <a:solidFill>
                  <a:srgbClr val="002060"/>
                </a:solidFill>
                <a:effectLst/>
                <a:uLnTx/>
                <a:uFillTx/>
                <a:latin typeface="Arial"/>
                <a:cs typeface="Calibri"/>
              </a:rPr>
              <a:t> </a:t>
            </a:r>
            <a:r>
              <a:rPr kumimoji="0" lang="en-US" b="0" i="0" u="none" strike="noStrike" kern="1200" cap="none" spc="0" normalizeH="0" baseline="0" noProof="0">
                <a:ln>
                  <a:noFill/>
                </a:ln>
                <a:solidFill>
                  <a:srgbClr val="002060"/>
                </a:solidFill>
                <a:effectLst/>
                <a:uLnTx/>
                <a:uFillTx/>
                <a:latin typeface="Arial"/>
                <a:cs typeface="Calibri"/>
              </a:rPr>
              <a:t>are only </a:t>
            </a:r>
            <a:r>
              <a:rPr kumimoji="0" lang="en-US"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a:solidFill>
                  <a:srgbClr val="002060"/>
                </a:solidFill>
                <a:latin typeface="Arial"/>
                <a:cs typeface="Calibri"/>
              </a:rPr>
              <a:t> </a:t>
            </a:r>
            <a:endParaRPr lang="en-US"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indent="-342900" defTabSz="228600">
              <a:spcAft>
                <a:spcPts val="1200"/>
              </a:spcAft>
              <a:buFont typeface="Arial" panose="020B0604020202020204" pitchFamily="34" charset="0"/>
              <a:buChar char="•"/>
              <a:defRPr/>
            </a:pPr>
            <a:r>
              <a:rPr kumimoji="0" lang="en-US"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b="0" i="0" u="none" strike="noStrike" kern="1200" cap="none" spc="0" normalizeH="0" baseline="0" noProof="0">
                <a:ln>
                  <a:noFill/>
                </a:ln>
                <a:solidFill>
                  <a:srgbClr val="002060"/>
                </a:solidFill>
                <a:effectLst/>
                <a:uLnTx/>
                <a:uFillTx/>
                <a:latin typeface="Arial"/>
                <a:ea typeface="MS Mincho"/>
                <a:cs typeface="Calibri"/>
              </a:rPr>
              <a:t>(Box 4 on 22-1999b)</a:t>
            </a:r>
            <a:r>
              <a:rPr kumimoji="0" lang="en-US" b="1" i="0" u="none" strike="noStrike" kern="1200" cap="none" spc="0" normalizeH="0" baseline="0" noProof="0">
                <a:ln>
                  <a:noFill/>
                </a:ln>
                <a:solidFill>
                  <a:srgbClr val="002060"/>
                </a:solidFill>
                <a:effectLst/>
                <a:uLnTx/>
                <a:uFillTx/>
                <a:latin typeface="Arial"/>
                <a:ea typeface="MS Mincho"/>
                <a:cs typeface="Calibri"/>
              </a:rPr>
              <a:t> </a:t>
            </a:r>
            <a:r>
              <a:rPr kumimoji="0" lang="en-US" b="0" i="0" u="none" strike="noStrike" kern="1200" cap="none" spc="0" normalizeH="0" baseline="0" noProof="0">
                <a:ln>
                  <a:noFill/>
                </a:ln>
                <a:solidFill>
                  <a:srgbClr val="002060"/>
                </a:solidFill>
                <a:effectLst/>
                <a:uLnTx/>
                <a:uFillTx/>
                <a:latin typeface="Arial"/>
                <a:ea typeface="MS Mincho"/>
                <a:cs typeface="Calibri"/>
              </a:rPr>
              <a:t>are only used when creating a new trainee. SSNs cannot be edited or searched in EM. SSNs can only be viewed when printing the certification.</a:t>
            </a:r>
            <a:r>
              <a:rPr lang="en-US">
                <a:solidFill>
                  <a:srgbClr val="002060"/>
                </a:solidFill>
                <a:latin typeface="Arial"/>
                <a:ea typeface="MS Mincho"/>
                <a:cs typeface="Calibri"/>
              </a:rPr>
              <a:t> </a:t>
            </a:r>
            <a:endParaRPr lang="en-US" b="0" i="0" u="none" strike="noStrike" kern="1200" cap="none" spc="0" normalizeH="0" baseline="0" noProof="0">
              <a:ln>
                <a:noFill/>
              </a:ln>
              <a:solidFill>
                <a:srgbClr val="002060"/>
              </a:solidFill>
              <a:effectLst/>
              <a:uLnTx/>
              <a:uFillTx/>
              <a:latin typeface="Arial"/>
              <a:ea typeface="MS Mincho"/>
              <a:cs typeface="Calibri" panose="020F0502020204030204" pitchFamily="34" charset="0"/>
            </a:endParaRPr>
          </a:p>
        </p:txBody>
      </p:sp>
      <p:grpSp>
        <p:nvGrpSpPr>
          <p:cNvPr id="3" name="Group 2" descr="Paper 22-1999b Form with highlighted fields. Fields are highlighted to align with Enrollment Manager actions and sections by the callout circles wiht the numbers 1,2,3,and 4. &#10;&#10;The first one is a green circle with a &quot;1&quot; in the middle.">
            <a:extLst>
              <a:ext uri="{FF2B5EF4-FFF2-40B4-BE49-F238E27FC236}">
                <a16:creationId xmlns:a16="http://schemas.microsoft.com/office/drawing/2014/main" id="{AEC7580C-9503-CEC9-5252-2A4EC7B9A8B6}"/>
              </a:ext>
            </a:extLst>
          </p:cNvPr>
          <p:cNvGrpSpPr/>
          <p:nvPr/>
        </p:nvGrpSpPr>
        <p:grpSpPr>
          <a:xfrm>
            <a:off x="8377618" y="474175"/>
            <a:ext cx="434307" cy="434307"/>
            <a:chOff x="8554625" y="-545463"/>
            <a:chExt cx="434307" cy="434307"/>
          </a:xfrm>
        </p:grpSpPr>
        <p:sp>
          <p:nvSpPr>
            <p:cNvPr id="5" name="Oval 4">
              <a:extLst>
                <a:ext uri="{FF2B5EF4-FFF2-40B4-BE49-F238E27FC236}">
                  <a16:creationId xmlns:a16="http://schemas.microsoft.com/office/drawing/2014/main" id="{6C7B7487-FBDC-6443-1D6D-95D462C97436}"/>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Graphic 5">
              <a:hlinkClick r:id="rId4" action="ppaction://hlinksldjump"/>
              <a:extLst>
                <a:ext uri="{FF2B5EF4-FFF2-40B4-BE49-F238E27FC236}">
                  <a16:creationId xmlns:a16="http://schemas.microsoft.com/office/drawing/2014/main" id="{1EF031CD-B224-F646-AAE5-A64BA39F5C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grpSp>
        <p:nvGrpSpPr>
          <p:cNvPr id="7" name="Group 6" descr="Green circle with a &quot;2&quot; in the middle.">
            <a:extLst>
              <a:ext uri="{FF2B5EF4-FFF2-40B4-BE49-F238E27FC236}">
                <a16:creationId xmlns:a16="http://schemas.microsoft.com/office/drawing/2014/main" id="{A7F826F2-6FB6-C75D-0985-30EA0A2E751C}"/>
              </a:ext>
            </a:extLst>
          </p:cNvPr>
          <p:cNvGrpSpPr/>
          <p:nvPr/>
        </p:nvGrpSpPr>
        <p:grpSpPr>
          <a:xfrm>
            <a:off x="9086575" y="1533251"/>
            <a:ext cx="436999" cy="436999"/>
            <a:chOff x="10349594" y="-524906"/>
            <a:chExt cx="436999" cy="436999"/>
          </a:xfrm>
        </p:grpSpPr>
        <p:sp>
          <p:nvSpPr>
            <p:cNvPr id="8" name="Oval 7">
              <a:extLst>
                <a:ext uri="{FF2B5EF4-FFF2-40B4-BE49-F238E27FC236}">
                  <a16:creationId xmlns:a16="http://schemas.microsoft.com/office/drawing/2014/main" id="{E31C2349-D917-5E85-F87F-154488C487DC}"/>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Graphic 8">
              <a:hlinkClick r:id="rId7" action="ppaction://hlinksldjump"/>
              <a:extLst>
                <a:ext uri="{FF2B5EF4-FFF2-40B4-BE49-F238E27FC236}">
                  <a16:creationId xmlns:a16="http://schemas.microsoft.com/office/drawing/2014/main" id="{9E0ED505-DE61-967F-6A37-4038607FC2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9594" y="-524906"/>
              <a:ext cx="436999" cy="436999"/>
            </a:xfrm>
            <a:prstGeom prst="rect">
              <a:avLst/>
            </a:prstGeom>
          </p:spPr>
        </p:pic>
      </p:grpSp>
      <p:grpSp>
        <p:nvGrpSpPr>
          <p:cNvPr id="39" name="Group 38" descr="Green circle with a &quot;3&quot; in the middle.">
            <a:extLst>
              <a:ext uri="{FF2B5EF4-FFF2-40B4-BE49-F238E27FC236}">
                <a16:creationId xmlns:a16="http://schemas.microsoft.com/office/drawing/2014/main" id="{EA88898C-BAB4-290F-3874-1EE2B2994A38}"/>
              </a:ext>
            </a:extLst>
          </p:cNvPr>
          <p:cNvGrpSpPr/>
          <p:nvPr/>
        </p:nvGrpSpPr>
        <p:grpSpPr>
          <a:xfrm>
            <a:off x="9139539" y="5211357"/>
            <a:ext cx="436999" cy="436999"/>
            <a:chOff x="8612692" y="-402419"/>
            <a:chExt cx="436999" cy="436999"/>
          </a:xfrm>
        </p:grpSpPr>
        <p:sp>
          <p:nvSpPr>
            <p:cNvPr id="40" name="Oval 39">
              <a:extLst>
                <a:ext uri="{FF2B5EF4-FFF2-40B4-BE49-F238E27FC236}">
                  <a16:creationId xmlns:a16="http://schemas.microsoft.com/office/drawing/2014/main" id="{9695134B-BC27-C2C2-ABB5-51E8A481C0A0}"/>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1" name="Graphic 40">
              <a:hlinkClick r:id="rId10" action="ppaction://hlinksldjump"/>
              <a:extLst>
                <a:ext uri="{FF2B5EF4-FFF2-40B4-BE49-F238E27FC236}">
                  <a16:creationId xmlns:a16="http://schemas.microsoft.com/office/drawing/2014/main" id="{4BEC220D-B287-BB35-31F9-2DD1172893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2692" y="-402419"/>
              <a:ext cx="436999" cy="436999"/>
            </a:xfrm>
            <a:prstGeom prst="rect">
              <a:avLst/>
            </a:prstGeom>
          </p:spPr>
        </p:pic>
      </p:grpSp>
      <p:grpSp>
        <p:nvGrpSpPr>
          <p:cNvPr id="10" name="Group 9" descr="Green circle with a &quot;4&quot; in the middle.">
            <a:extLst>
              <a:ext uri="{FF2B5EF4-FFF2-40B4-BE49-F238E27FC236}">
                <a16:creationId xmlns:a16="http://schemas.microsoft.com/office/drawing/2014/main" id="{4412A8D4-CAC4-375D-77C3-A00E185BEDC1}"/>
              </a:ext>
            </a:extLst>
          </p:cNvPr>
          <p:cNvGrpSpPr/>
          <p:nvPr/>
        </p:nvGrpSpPr>
        <p:grpSpPr>
          <a:xfrm>
            <a:off x="9435942" y="5794105"/>
            <a:ext cx="436999" cy="436999"/>
            <a:chOff x="6941171" y="-523481"/>
            <a:chExt cx="436999" cy="436999"/>
          </a:xfrm>
        </p:grpSpPr>
        <p:sp>
          <p:nvSpPr>
            <p:cNvPr id="12" name="Oval 11">
              <a:extLst>
                <a:ext uri="{FF2B5EF4-FFF2-40B4-BE49-F238E27FC236}">
                  <a16:creationId xmlns:a16="http://schemas.microsoft.com/office/drawing/2014/main" id="{A14C201D-C3F8-99F7-B671-31404497AFBF}"/>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CA173314-0E7C-3004-CA05-2E4BA82EBEC7}"/>
                </a:ext>
              </a:extLst>
            </p:cNvPr>
            <p:cNvGrpSpPr/>
            <p:nvPr/>
          </p:nvGrpSpPr>
          <p:grpSpPr>
            <a:xfrm>
              <a:off x="6941171" y="-523481"/>
              <a:ext cx="436999" cy="436999"/>
              <a:chOff x="6941171" y="-523481"/>
              <a:chExt cx="436999" cy="436999"/>
            </a:xfrm>
          </p:grpSpPr>
          <p:sp>
            <p:nvSpPr>
              <p:cNvPr id="20" name="Oval 19">
                <a:extLst>
                  <a:ext uri="{FF2B5EF4-FFF2-40B4-BE49-F238E27FC236}">
                    <a16:creationId xmlns:a16="http://schemas.microsoft.com/office/drawing/2014/main" id="{CE83139F-EA3B-6A1B-D240-336948056E44}"/>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2" name="Graphic 31">
                <a:hlinkClick r:id="rId10" action="ppaction://hlinksldjump"/>
                <a:extLst>
                  <a:ext uri="{FF2B5EF4-FFF2-40B4-BE49-F238E27FC236}">
                    <a16:creationId xmlns:a16="http://schemas.microsoft.com/office/drawing/2014/main" id="{E7B1697F-9027-FB62-0E19-168BE4E173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41171" y="-523481"/>
                <a:ext cx="436999" cy="436999"/>
              </a:xfrm>
              <a:prstGeom prst="rect">
                <a:avLst/>
              </a:prstGeom>
            </p:spPr>
          </p:pic>
        </p:grpSp>
      </p:grpSp>
      <p:sp>
        <p:nvSpPr>
          <p:cNvPr id="53" name="Rectangle: Rounded Corners 3" descr="Return to table of contents button.">
            <a:hlinkClick r:id="rId15" action="ppaction://hlinksldjump"/>
            <a:extLst>
              <a:ext uri="{FF2B5EF4-FFF2-40B4-BE49-F238E27FC236}">
                <a16:creationId xmlns:a16="http://schemas.microsoft.com/office/drawing/2014/main" id="{97562291-C0DD-ACE3-8EEE-8F10BDEF46F9}"/>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15"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29" name="Rectangle: Rounded Corners 3" descr="Return to start of OJT/APP button. ">
            <a:hlinkClick r:id="rId16" action="ppaction://hlinksldjump"/>
            <a:extLst>
              <a:ext uri="{FF2B5EF4-FFF2-40B4-BE49-F238E27FC236}">
                <a16:creationId xmlns:a16="http://schemas.microsoft.com/office/drawing/2014/main" id="{3F32BDC3-B7D7-C4EB-16B6-8E86E1CB7E70}"/>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15"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38090414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3BAD2-A35F-7C79-5897-079497586417}"/>
              </a:ext>
              <a:ext uri="{C183D7F6-B498-43B3-948B-1728B52AA6E4}">
                <adec:decorative xmlns:adec="http://schemas.microsoft.com/office/drawing/2017/decorative" val="1"/>
              </a:ext>
            </a:extLst>
          </p:cNvPr>
          <p:cNvSpPr/>
          <p:nvPr/>
        </p:nvSpPr>
        <p:spPr>
          <a:xfrm>
            <a:off x="8639175" y="5024438"/>
            <a:ext cx="1076325" cy="2333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EB98556-91BC-2080-5C7B-390FFB71283C}"/>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pic>
        <p:nvPicPr>
          <p:cNvPr id="7172" name="Picture 4">
            <a:extLst>
              <a:ext uri="{FF2B5EF4-FFF2-40B4-BE49-F238E27FC236}">
                <a16:creationId xmlns:a16="http://schemas.microsoft.com/office/drawing/2014/main" id="{07917AC6-FEEE-237F-93BE-45EC574BB78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636" y="1442340"/>
            <a:ext cx="7512864" cy="468266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BFAE51C6-301E-4DCC-B4B0-4ADE7F82F8BC}"/>
              </a:ext>
              <a:ext uri="{C183D7F6-B498-43B3-948B-1728B52AA6E4}">
                <adec:decorative xmlns:adec="http://schemas.microsoft.com/office/drawing/2017/decorative" val="1"/>
              </a:ext>
            </a:extLst>
          </p:cNvPr>
          <p:cNvCxnSpPr>
            <a:cxnSpLocks/>
          </p:cNvCxnSpPr>
          <p:nvPr/>
        </p:nvCxnSpPr>
        <p:spPr>
          <a:xfrm flipV="1">
            <a:off x="4225892" y="1907516"/>
            <a:ext cx="168530" cy="65050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989498-4735-FF25-E4CA-585E243AF046}"/>
              </a:ext>
              <a:ext uri="{C183D7F6-B498-43B3-948B-1728B52AA6E4}">
                <adec:decorative xmlns:adec="http://schemas.microsoft.com/office/drawing/2017/decorative" val="1"/>
              </a:ext>
            </a:extLst>
          </p:cNvPr>
          <p:cNvSpPr/>
          <p:nvPr/>
        </p:nvSpPr>
        <p:spPr>
          <a:xfrm>
            <a:off x="8639174" y="5024438"/>
            <a:ext cx="1076325" cy="25983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itle 1">
            <a:extLst>
              <a:ext uri="{FF2B5EF4-FFF2-40B4-BE49-F238E27FC236}">
                <a16:creationId xmlns:a16="http://schemas.microsoft.com/office/drawing/2014/main" id="{7D6097E7-AEB4-6D20-FB46-BAC58EF6B5E7}"/>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OJT/APP: EM View </a:t>
            </a:r>
            <a:r>
              <a:rPr lang="en-US" sz="2800" baseline="0">
                <a:solidFill>
                  <a:srgbClr val="002060"/>
                </a:solidFill>
                <a:latin typeface="Arial"/>
                <a:cs typeface="Calibri"/>
              </a:rPr>
              <a:t>of Terminating an Enrollment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5" name="TextBox 4">
            <a:extLst>
              <a:ext uri="{FF2B5EF4-FFF2-40B4-BE49-F238E27FC236}">
                <a16:creationId xmlns:a16="http://schemas.microsoft.com/office/drawing/2014/main" id="{260FF6F0-A4C0-5C3B-DD2F-E6868D172B37}"/>
              </a:ext>
            </a:extLst>
          </p:cNvPr>
          <p:cNvSpPr txBox="1"/>
          <p:nvPr/>
        </p:nvSpPr>
        <p:spPr>
          <a:xfrm>
            <a:off x="289103" y="556409"/>
            <a:ext cx="11738094" cy="667685"/>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sz="2000">
                <a:solidFill>
                  <a:srgbClr val="002060"/>
                </a:solidFill>
                <a:latin typeface="Arial"/>
                <a:cs typeface="Calibri"/>
              </a:rPr>
              <a:t>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3">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p>
        </p:txBody>
      </p:sp>
      <p:sp>
        <p:nvSpPr>
          <p:cNvPr id="13" name="TextBox 12">
            <a:extLst>
              <a:ext uri="{FF2B5EF4-FFF2-40B4-BE49-F238E27FC236}">
                <a16:creationId xmlns:a16="http://schemas.microsoft.com/office/drawing/2014/main" id="{816766A9-37B8-C8F9-4C41-7926DE6F7FF1}"/>
              </a:ext>
            </a:extLst>
          </p:cNvPr>
          <p:cNvSpPr txBox="1"/>
          <p:nvPr/>
        </p:nvSpPr>
        <p:spPr>
          <a:xfrm>
            <a:off x="374551" y="1494818"/>
            <a:ext cx="3931334" cy="1200149"/>
          </a:xfrm>
          <a:prstGeom prst="rect">
            <a:avLst/>
          </a:prstGeom>
          <a:noFill/>
        </p:spPr>
        <p:txBody>
          <a:bodyPr wrap="square" lIns="0" tIns="0" rIns="0" bIns="0" rtlCol="0">
            <a:noAutofit/>
          </a:bodyPr>
          <a:lstStyle/>
          <a:p>
            <a:pPr algn="l" defTabSz="228600">
              <a:spcAft>
                <a:spcPts val="1200"/>
              </a:spcAft>
            </a:pPr>
            <a:r>
              <a:rPr kumimoji="0" lang="en-US" sz="2000" b="0" i="0" u="none" strike="noStrike" kern="1200" cap="none" spc="0" normalizeH="0" baseline="0" noProof="0">
                <a:ln>
                  <a:noFill/>
                </a:ln>
                <a:solidFill>
                  <a:srgbClr val="002060"/>
                </a:solidFill>
                <a:effectLst/>
                <a:uLnTx/>
                <a:uFillTx/>
                <a:latin typeface="Arial"/>
                <a:cs typeface="Calibri"/>
              </a:rPr>
              <a:t>To terminate an enrollment, select the “</a:t>
            </a:r>
            <a:r>
              <a:rPr kumimoji="0" lang="en-US" sz="2000" b="1" i="0" u="none" strike="noStrike" kern="1200" cap="none" spc="0" normalizeH="0" baseline="0" noProof="0">
                <a:ln>
                  <a:noFill/>
                </a:ln>
                <a:solidFill>
                  <a:srgbClr val="002060"/>
                </a:solidFill>
                <a:effectLst/>
                <a:uLnTx/>
                <a:uFillTx/>
                <a:latin typeface="Arial"/>
                <a:cs typeface="Calibri"/>
              </a:rPr>
              <a:t>Add Monthly Cert</a:t>
            </a:r>
            <a:r>
              <a:rPr kumimoji="0" lang="en-US" sz="2000" b="0" i="0" u="none" strike="noStrike" kern="1200" cap="none" spc="0" normalizeH="0" baseline="0" noProof="0">
                <a:ln>
                  <a:noFill/>
                </a:ln>
                <a:solidFill>
                  <a:srgbClr val="002060"/>
                </a:solidFill>
                <a:effectLst/>
                <a:uLnTx/>
                <a:uFillTx/>
                <a:latin typeface="Arial"/>
                <a:cs typeface="Calibri"/>
              </a:rPr>
              <a:t>” button.</a:t>
            </a:r>
            <a:endParaRPr lang="en-US" sz="2000" noProof="0"/>
          </a:p>
        </p:txBody>
      </p:sp>
      <p:sp>
        <p:nvSpPr>
          <p:cNvPr id="10" name="TextBox 9" descr="EM's view of the Student Profile. The student's name is at the top, and there are 6 tabs: Enrollments, Student Info, Programs, Benefits, Notes, and History. The contact information is in the bottom right corner. There is a highlight box around the Add Monthly Cert button on the enrollment. &#10;&#10;1.&#10;Located at the top of the screen, EM automatically populates the trainee’s name after a trainee is created. &#10;&#10;The trainee’s address is located on the right-hand bottom side of the screen.">
            <a:extLst>
              <a:ext uri="{FF2B5EF4-FFF2-40B4-BE49-F238E27FC236}">
                <a16:creationId xmlns:a16="http://schemas.microsoft.com/office/drawing/2014/main" id="{F4916029-23C4-499A-B208-CAF013B81A37}"/>
              </a:ext>
            </a:extLst>
          </p:cNvPr>
          <p:cNvSpPr txBox="1"/>
          <p:nvPr/>
        </p:nvSpPr>
        <p:spPr>
          <a:xfrm>
            <a:off x="154157" y="2449906"/>
            <a:ext cx="4151728" cy="2395260"/>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1.</a:t>
            </a:r>
            <a:endParaRPr lang="en-US" sz="1600" b="1" i="0" u="none" strike="noStrike" kern="1200" cap="none" spc="0" normalizeH="0" baseline="0" noProof="0">
              <a:ln>
                <a:noFill/>
              </a:ln>
              <a:solidFill>
                <a:srgbClr val="002060"/>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Located at the top of the screen, EM displays the trainee’s name once the trainee is created and/or found in EM and you navigate to that Trainee’s profile.</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lang="en-US" sz="1600" b="1">
              <a:solidFill>
                <a:srgbClr val="002060"/>
              </a:solidFill>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The trainee’s address </a:t>
            </a:r>
            <a:r>
              <a:rPr lang="en-US" sz="1600" b="1">
                <a:solidFill>
                  <a:srgbClr val="002060"/>
                </a:solidFill>
                <a:latin typeface="Arial"/>
                <a:cs typeface="Calibri"/>
              </a:rPr>
              <a:t>is located</a:t>
            </a:r>
            <a:r>
              <a:rPr kumimoji="0" lang="en-US" sz="1600" b="1" i="0" u="none" strike="noStrike" kern="1200" cap="none" spc="0" normalizeH="0" baseline="0" noProof="0">
                <a:ln>
                  <a:noFill/>
                </a:ln>
                <a:solidFill>
                  <a:srgbClr val="002060"/>
                </a:solidFill>
                <a:effectLst/>
                <a:uLnTx/>
                <a:uFillTx/>
                <a:latin typeface="Arial"/>
                <a:cs typeface="Calibri"/>
              </a:rPr>
              <a:t> on the right-hand bottom side of the screen.</a:t>
            </a:r>
            <a:endParaRPr lang="en-US" sz="1600" b="1" i="0" u="none" strike="noStrike" kern="1200" cap="none" spc="0" normalizeH="0" baseline="0" noProof="0">
              <a:ln>
                <a:noFill/>
              </a:ln>
              <a:solidFill>
                <a:srgbClr val="002060"/>
              </a:solidFill>
              <a:effectLst/>
              <a:uLnTx/>
              <a:uFillTx/>
              <a:latin typeface="Arial"/>
              <a:cs typeface="Calibri"/>
            </a:endParaRPr>
          </a:p>
        </p:txBody>
      </p:sp>
      <p:grpSp>
        <p:nvGrpSpPr>
          <p:cNvPr id="2" name="Group 1" descr="Green circle with a &quot;1&quot; in the middle.">
            <a:extLst>
              <a:ext uri="{FF2B5EF4-FFF2-40B4-BE49-F238E27FC236}">
                <a16:creationId xmlns:a16="http://schemas.microsoft.com/office/drawing/2014/main" id="{5D9B40F0-5493-2277-A325-138ACCABC9BA}"/>
              </a:ext>
              <a:ext uri="{C183D7F6-B498-43B3-948B-1728B52AA6E4}">
                <adec:decorative xmlns:adec="http://schemas.microsoft.com/office/drawing/2017/decorative" val="0"/>
              </a:ext>
            </a:extLst>
          </p:cNvPr>
          <p:cNvGrpSpPr/>
          <p:nvPr/>
        </p:nvGrpSpPr>
        <p:grpSpPr>
          <a:xfrm>
            <a:off x="4225892" y="1442340"/>
            <a:ext cx="434307" cy="434307"/>
            <a:chOff x="8554625" y="-545463"/>
            <a:chExt cx="434307" cy="434307"/>
          </a:xfrm>
        </p:grpSpPr>
        <p:sp>
          <p:nvSpPr>
            <p:cNvPr id="9" name="Oval 8">
              <a:extLst>
                <a:ext uri="{FF2B5EF4-FFF2-40B4-BE49-F238E27FC236}">
                  <a16:creationId xmlns:a16="http://schemas.microsoft.com/office/drawing/2014/main" id="{2617A742-86E1-2A8E-029B-65B1AFACDF6E}"/>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Graphic 11">
              <a:hlinkClick r:id="rId4" action="ppaction://hlinksldjump"/>
              <a:extLst>
                <a:ext uri="{FF2B5EF4-FFF2-40B4-BE49-F238E27FC236}">
                  <a16:creationId xmlns:a16="http://schemas.microsoft.com/office/drawing/2014/main" id="{9C526EBC-6FCE-84C3-27E2-6B2ADD3B42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625" y="-545463"/>
              <a:ext cx="434307" cy="434307"/>
            </a:xfrm>
            <a:prstGeom prst="rect">
              <a:avLst/>
            </a:prstGeom>
          </p:spPr>
        </p:pic>
      </p:grpSp>
      <p:sp>
        <p:nvSpPr>
          <p:cNvPr id="17" name="Rectangle: Rounded Corners 3" descr="Return to table of contents button.">
            <a:hlinkClick r:id="rId7" action="ppaction://hlinksldjump"/>
            <a:extLst>
              <a:ext uri="{FF2B5EF4-FFF2-40B4-BE49-F238E27FC236}">
                <a16:creationId xmlns:a16="http://schemas.microsoft.com/office/drawing/2014/main" id="{34674E4D-AB45-ED6F-22A0-E8FC7FCC081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4" name="Rectangle: Rounded Corners 3" descr="Return to start of OJT/APP button. ">
            <a:hlinkClick r:id="rId8" action="ppaction://hlinksldjump"/>
            <a:extLst>
              <a:ext uri="{FF2B5EF4-FFF2-40B4-BE49-F238E27FC236}">
                <a16:creationId xmlns:a16="http://schemas.microsoft.com/office/drawing/2014/main" id="{D3BB67A6-2A9A-908A-EF9D-F94C0FFC9B39}"/>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7"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22400717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870FD2-813C-4EF2-E578-364697B52CC3}"/>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B73E7BE4-CB80-083B-8E14-CF60A1EB3AE7}"/>
              </a:ext>
              <a:ext uri="{C183D7F6-B498-43B3-948B-1728B52AA6E4}">
                <adec:decorative xmlns:adec="http://schemas.microsoft.com/office/drawing/2017/decorative" val="1"/>
              </a:ext>
            </a:extLst>
          </p:cNvPr>
          <p:cNvCxnSpPr>
            <a:cxnSpLocks/>
            <a:stCxn id="20" idx="3"/>
          </p:cNvCxnSpPr>
          <p:nvPr/>
        </p:nvCxnSpPr>
        <p:spPr>
          <a:xfrm>
            <a:off x="4729689" y="3313477"/>
            <a:ext cx="2984463" cy="127610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DF8358-6ED4-4059-8F0B-6C623A066DD5}"/>
              </a:ext>
              <a:ext uri="{C183D7F6-B498-43B3-948B-1728B52AA6E4}">
                <adec:decorative xmlns:adec="http://schemas.microsoft.com/office/drawing/2017/decorative" val="1"/>
              </a:ext>
            </a:extLst>
          </p:cNvPr>
          <p:cNvCxnSpPr>
            <a:cxnSpLocks/>
            <a:stCxn id="20" idx="3"/>
          </p:cNvCxnSpPr>
          <p:nvPr/>
        </p:nvCxnSpPr>
        <p:spPr>
          <a:xfrm>
            <a:off x="4729689" y="3313477"/>
            <a:ext cx="3655775" cy="245292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2290" name="Picture 2">
            <a:extLst>
              <a:ext uri="{FF2B5EF4-FFF2-40B4-BE49-F238E27FC236}">
                <a16:creationId xmlns:a16="http://schemas.microsoft.com/office/drawing/2014/main" id="{A94E5EC7-194B-7CEA-5321-256A399736C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464" y="206742"/>
            <a:ext cx="3767662" cy="469582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B85370D7-1CBA-1657-351E-A57F036B6FB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667"/>
          <a:stretch/>
        </p:blipFill>
        <p:spPr bwMode="auto">
          <a:xfrm>
            <a:off x="8385464" y="4902567"/>
            <a:ext cx="3767662" cy="172767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D8C6E149-B175-CBDA-C5C4-2A0551F93BD3}"/>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OJT/APP: EM View </a:t>
            </a:r>
            <a:r>
              <a:rPr lang="en-US" sz="2800" baseline="0">
                <a:solidFill>
                  <a:srgbClr val="002060"/>
                </a:solidFill>
                <a:latin typeface="Arial"/>
                <a:cs typeface="Calibri"/>
              </a:rPr>
              <a:t>of Terminating an Enrollment </a:t>
            </a:r>
            <a:br>
              <a:rPr lang="en-US" sz="2800" baseline="0">
                <a:solidFill>
                  <a:srgbClr val="002060"/>
                </a:solidFill>
                <a:latin typeface="Arial"/>
              </a:rPr>
            </a:br>
            <a:r>
              <a:rPr lang="en-US" sz="2800" baseline="0">
                <a:solidFill>
                  <a:srgbClr val="002060"/>
                </a:solidFill>
                <a:latin typeface="Arial"/>
                <a:cs typeface="Calibri"/>
              </a:rPr>
              <a:t>(continued 1)</a:t>
            </a:r>
            <a:r>
              <a:rPr lang="en-US" sz="3200">
                <a:latin typeface="Calibri"/>
                <a:cs typeface="Calibri"/>
              </a:rPr>
              <a:t> </a:t>
            </a:r>
            <a:endParaRPr kumimoji="0" lang="en-US" sz="32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p:txBody>
      </p:sp>
      <p:sp>
        <p:nvSpPr>
          <p:cNvPr id="20" name="TextBox 19" descr="Enrollment Manager Add APP Monthly Certification screen. Displays the Certification information and Termination information sections. &#10;&#10;&#10;2.&#10;SCOs submitting termination information for a trainee must enter the hours worked and must choose “No” to the question, “Was the Trainee enrolled in and pursuing the program for the month.” &#10;This prompts the SCO to select the “Date Terminated” and the “Termination Reason”. &#10;">
            <a:extLst>
              <a:ext uri="{FF2B5EF4-FFF2-40B4-BE49-F238E27FC236}">
                <a16:creationId xmlns:a16="http://schemas.microsoft.com/office/drawing/2014/main" id="{C5113B94-559D-44F2-A56C-0F40B84BED93}"/>
              </a:ext>
            </a:extLst>
          </p:cNvPr>
          <p:cNvSpPr txBox="1"/>
          <p:nvPr/>
        </p:nvSpPr>
        <p:spPr>
          <a:xfrm>
            <a:off x="577961" y="1724387"/>
            <a:ext cx="4151728" cy="3178180"/>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2.</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noProof="0">
                <a:solidFill>
                  <a:srgbClr val="002060"/>
                </a:solidFill>
                <a:latin typeface="Arial"/>
                <a:cs typeface="Calibri"/>
              </a:rPr>
              <a:t>Enter the hours worked and choose “No” to the question, “Was the Trainee enrolled in and pursuing the program for the month.”</a:t>
            </a:r>
            <a:r>
              <a:rPr lang="en-US" sz="1600" b="1">
                <a:solidFill>
                  <a:srgbClr val="002060"/>
                </a:solidFill>
                <a:latin typeface="Arial"/>
                <a:cs typeface="Calibri"/>
              </a:rPr>
              <a:t> </a:t>
            </a:r>
            <a:endParaRPr lang="en-US" sz="1600" b="1" noProof="0">
              <a:solidFill>
                <a:srgbClr val="002060"/>
              </a:solidFill>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noProof="0">
              <a:solidFill>
                <a:srgbClr val="002060"/>
              </a:solidFill>
              <a:latin typeface="Arial"/>
              <a:cs typeface="Calibri" panose="020F0502020204030204" pitchFamily="34" charset="0"/>
            </a:endParaRPr>
          </a:p>
          <a:p>
            <a:pPr algn="ctr">
              <a:defRPr/>
            </a:pPr>
            <a:r>
              <a:rPr lang="en-US" sz="1600" b="1">
                <a:solidFill>
                  <a:srgbClr val="002060"/>
                </a:solidFill>
                <a:latin typeface="Arial"/>
                <a:cs typeface="Calibri"/>
              </a:rPr>
              <a:t>Select the “Date Terminated” and the “Termination Reason.”</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pSp>
        <p:nvGrpSpPr>
          <p:cNvPr id="9" name="Group 8" descr="Green circle with a &quot;2&quot; in the middle.">
            <a:extLst>
              <a:ext uri="{FF2B5EF4-FFF2-40B4-BE49-F238E27FC236}">
                <a16:creationId xmlns:a16="http://schemas.microsoft.com/office/drawing/2014/main" id="{E8F5FD9F-CE00-16E4-18CA-4CCA2E4E8C78}"/>
              </a:ext>
            </a:extLst>
          </p:cNvPr>
          <p:cNvGrpSpPr/>
          <p:nvPr/>
        </p:nvGrpSpPr>
        <p:grpSpPr>
          <a:xfrm>
            <a:off x="7758699" y="4374228"/>
            <a:ext cx="436999" cy="436999"/>
            <a:chOff x="10349594" y="-524906"/>
            <a:chExt cx="436999" cy="436999"/>
          </a:xfrm>
        </p:grpSpPr>
        <p:sp>
          <p:nvSpPr>
            <p:cNvPr id="10" name="Oval 9">
              <a:extLst>
                <a:ext uri="{FF2B5EF4-FFF2-40B4-BE49-F238E27FC236}">
                  <a16:creationId xmlns:a16="http://schemas.microsoft.com/office/drawing/2014/main" id="{9211CD17-C42B-8CF9-7F93-240B9EEA4AF6}"/>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hlinkClick r:id="rId5" action="ppaction://hlinksldjump"/>
              <a:extLst>
                <a:ext uri="{FF2B5EF4-FFF2-40B4-BE49-F238E27FC236}">
                  <a16:creationId xmlns:a16="http://schemas.microsoft.com/office/drawing/2014/main" id="{3F2FF3B8-4B9F-023A-C056-D543A954CA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9594" y="-524906"/>
              <a:ext cx="436999" cy="436999"/>
            </a:xfrm>
            <a:prstGeom prst="rect">
              <a:avLst/>
            </a:prstGeom>
          </p:spPr>
        </p:pic>
      </p:grpSp>
      <p:sp>
        <p:nvSpPr>
          <p:cNvPr id="24" name="Rectangle: Rounded Corners 3" descr="Return to table of contents button.">
            <a:hlinkClick r:id="rId8" action="ppaction://hlinksldjump"/>
            <a:extLst>
              <a:ext uri="{FF2B5EF4-FFF2-40B4-BE49-F238E27FC236}">
                <a16:creationId xmlns:a16="http://schemas.microsoft.com/office/drawing/2014/main" id="{2B6B66DB-9929-E282-4B0D-EF4D8C341B1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7" name="Rectangle: Rounded Corners 3" descr="Return to start of OJT/APP button. ">
            <a:hlinkClick r:id="rId9" action="ppaction://hlinksldjump"/>
            <a:extLst>
              <a:ext uri="{FF2B5EF4-FFF2-40B4-BE49-F238E27FC236}">
                <a16:creationId xmlns:a16="http://schemas.microsoft.com/office/drawing/2014/main" id="{AC3A9F5B-49B8-903E-5125-D07AC1CCD985}"/>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8"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14436629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D59C195D-9C94-C214-99F9-826D57F1D44C}"/>
              </a:ext>
              <a:ext uri="{C183D7F6-B498-43B3-948B-1728B52AA6E4}">
                <adec:decorative xmlns:adec="http://schemas.microsoft.com/office/drawing/2017/decorative" val="1"/>
              </a:ext>
            </a:extLst>
          </p:cNvPr>
          <p:cNvCxnSpPr>
            <a:cxnSpLocks/>
            <a:stCxn id="8" idx="3"/>
            <a:endCxn id="7" idx="1"/>
          </p:cNvCxnSpPr>
          <p:nvPr/>
        </p:nvCxnSpPr>
        <p:spPr>
          <a:xfrm>
            <a:off x="4910387" y="2410545"/>
            <a:ext cx="489380" cy="26434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8DBD49F-978F-8031-ED3B-9C23C02A98DD}"/>
              </a:ext>
              <a:ext uri="{C183D7F6-B498-43B3-948B-1728B52AA6E4}">
                <adec:decorative xmlns:adec="http://schemas.microsoft.com/office/drawing/2017/decorative" val="1"/>
              </a:ext>
            </a:extLst>
          </p:cNvPr>
          <p:cNvCxnSpPr>
            <a:cxnSpLocks/>
            <a:endCxn id="27" idx="1"/>
          </p:cNvCxnSpPr>
          <p:nvPr/>
        </p:nvCxnSpPr>
        <p:spPr>
          <a:xfrm>
            <a:off x="4476546" y="5597616"/>
            <a:ext cx="1363927" cy="19486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4340" name="Picture 4">
            <a:extLst>
              <a:ext uri="{FF2B5EF4-FFF2-40B4-BE49-F238E27FC236}">
                <a16:creationId xmlns:a16="http://schemas.microsoft.com/office/drawing/2014/main" id="{5AF8446C-2644-1356-AD5C-7BAE508333F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237" y="572370"/>
            <a:ext cx="5958504" cy="5797463"/>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D6A3B3-A568-3E36-5F12-7D5A53DE194F}"/>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id="{9B1C9044-44E0-EB3B-E1A2-03EF4B5706B1}"/>
              </a:ext>
              <a:ext uri="{C183D7F6-B498-43B3-948B-1728B52AA6E4}">
                <adec:decorative xmlns:adec="http://schemas.microsoft.com/office/drawing/2017/decorative" val="1"/>
              </a:ext>
            </a:extLst>
          </p:cNvPr>
          <p:cNvSpPr/>
          <p:nvPr/>
        </p:nvSpPr>
        <p:spPr>
          <a:xfrm>
            <a:off x="6370292" y="5812037"/>
            <a:ext cx="2692248" cy="36458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Left Brace 28">
            <a:extLst>
              <a:ext uri="{FF2B5EF4-FFF2-40B4-BE49-F238E27FC236}">
                <a16:creationId xmlns:a16="http://schemas.microsoft.com/office/drawing/2014/main" id="{29A30B7F-73E4-4B75-452B-249A0DCC6D28}"/>
              </a:ext>
              <a:ext uri="{C183D7F6-B498-43B3-948B-1728B52AA6E4}">
                <adec:decorative xmlns:adec="http://schemas.microsoft.com/office/drawing/2017/decorative" val="1"/>
              </a:ext>
            </a:extLst>
          </p:cNvPr>
          <p:cNvSpPr/>
          <p:nvPr/>
        </p:nvSpPr>
        <p:spPr>
          <a:xfrm>
            <a:off x="5836766" y="1239901"/>
            <a:ext cx="404650" cy="3763801"/>
          </a:xfrm>
          <a:prstGeom prst="leftBrace">
            <a:avLst>
              <a:gd name="adj1" fmla="val 8333"/>
              <a:gd name="adj2" fmla="val 39484"/>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Title 1">
            <a:extLst>
              <a:ext uri="{FF2B5EF4-FFF2-40B4-BE49-F238E27FC236}">
                <a16:creationId xmlns:a16="http://schemas.microsoft.com/office/drawing/2014/main" id="{D25007B2-CBA7-3B74-96F5-727DF5E90413}"/>
              </a:ext>
            </a:extLst>
          </p:cNvPr>
          <p:cNvSpPr txBox="1">
            <a:spLocks noGrp="1"/>
          </p:cNvSpPr>
          <p:nvPr>
            <p:ph type="title" idx="4294967295"/>
          </p:nvPr>
        </p:nvSpPr>
        <p:spPr>
          <a:xfrm>
            <a:off x="298175" y="139148"/>
            <a:ext cx="10570716"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OJT/APP: EM View </a:t>
            </a:r>
            <a:r>
              <a:rPr lang="en-US" sz="2800" baseline="0">
                <a:solidFill>
                  <a:srgbClr val="002060"/>
                </a:solidFill>
                <a:latin typeface="Arial"/>
                <a:cs typeface="Calibri"/>
              </a:rPr>
              <a:t>of Terminating an Enrollment (continued 2)</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8" name="TextBox 16" descr="Enrollment Manager's Remarsk and Notes sections.&#10;&#10;3.&#10;SCOs can choose to add a VBA remark or custom remark if needed. Custom remarks slow down processing time. &#10;Note:  If an SCO must make a correction to the hours submitted on a monthly certification, they must add a remark to the next monthly certification.&#10;&#10;SCOs should use the &quot;Notes&quot; section to capture student and school specific information. Notes are not sent to VA with the enrollment but can be reviewed by VA, if necessary.&#10;">
            <a:extLst>
              <a:ext uri="{FF2B5EF4-FFF2-40B4-BE49-F238E27FC236}">
                <a16:creationId xmlns:a16="http://schemas.microsoft.com/office/drawing/2014/main" id="{B8EA3962-A8D1-7F1A-8D3C-A8729688E7BA}"/>
              </a:ext>
            </a:extLst>
          </p:cNvPr>
          <p:cNvSpPr txBox="1"/>
          <p:nvPr/>
        </p:nvSpPr>
        <p:spPr>
          <a:xfrm>
            <a:off x="459013" y="626164"/>
            <a:ext cx="4451374" cy="3568761"/>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3</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lang="en-US" sz="1600" b="1">
                <a:solidFill>
                  <a:srgbClr val="002060"/>
                </a:solidFill>
                <a:latin typeface="Arial"/>
                <a:cs typeface="Calibri"/>
              </a:rPr>
              <a:t>Add a VBA remark or Custom Remark if needed. </a:t>
            </a:r>
          </a:p>
          <a:p>
            <a:pPr marR="0" lvl="0" algn="ctr" defTabSz="914400" rtl="0" eaLnBrk="1" fontAlgn="auto" latinLnBrk="0" hangingPunct="1">
              <a:lnSpc>
                <a:spcPct val="100000"/>
              </a:lnSpc>
              <a:spcBef>
                <a:spcPts val="0"/>
              </a:spcBef>
              <a:spcAft>
                <a:spcPts val="0"/>
              </a:spcAft>
              <a:buClrTx/>
              <a:buSzTx/>
              <a:tabLst/>
              <a:defRPr/>
            </a:pPr>
            <a:endParaRPr lang="en-US" sz="1600" b="1">
              <a:solidFill>
                <a:srgbClr val="002060"/>
              </a:solidFill>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r>
              <a:rPr lang="en-US" sz="1200" b="1">
                <a:solidFill>
                  <a:srgbClr val="002060"/>
                </a:solidFill>
                <a:latin typeface="Arial"/>
                <a:cs typeface="Calibri"/>
              </a:rPr>
              <a:t>Note: If a Certifying Official needs to make a correction to the hours submitted for a previous month, they must add a remark providing the corrected hours on a subsequent monthly certification.</a:t>
            </a:r>
          </a:p>
          <a:p>
            <a:pPr marR="0" lvl="0" algn="l" defTabSz="914400" rtl="0" eaLnBrk="1" fontAlgn="auto" latinLnBrk="0" hangingPunct="1">
              <a:lnSpc>
                <a:spcPct val="100000"/>
              </a:lnSpc>
              <a:spcBef>
                <a:spcPts val="0"/>
              </a:spcBef>
              <a:spcAft>
                <a:spcPts val="0"/>
              </a:spcAft>
              <a:buClrTx/>
              <a:buSzTx/>
              <a:tabLst/>
              <a:defRPr/>
            </a:pPr>
            <a:endParaRPr lang="en-US" sz="1600" b="1">
              <a:solidFill>
                <a:srgbClr val="002060"/>
              </a:solidFill>
              <a:latin typeface="Arial"/>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b="1">
                <a:solidFill>
                  <a:srgbClr val="002060"/>
                </a:solidFill>
                <a:latin typeface="Arial"/>
                <a:cs typeface="Calibri"/>
              </a:rPr>
              <a:t>U</a:t>
            </a:r>
            <a:r>
              <a:rPr lang="en-US" sz="1600" b="1" kern="1200">
                <a:solidFill>
                  <a:srgbClr val="002060"/>
                </a:solidFill>
                <a:effectLst/>
                <a:latin typeface="Arial"/>
                <a:cs typeface="Calibri"/>
              </a:rPr>
              <a:t>se the "Notes" section to capture student and school specific information. Notes are not sent to VA </a:t>
            </a:r>
            <a:r>
              <a:rPr lang="en-US" sz="1600" b="1">
                <a:solidFill>
                  <a:srgbClr val="002060"/>
                </a:solidFill>
                <a:latin typeface="Arial"/>
                <a:cs typeface="Calibri"/>
              </a:rPr>
              <a:t>with the enrollment but can be reviewed by VA, if necessary.</a:t>
            </a:r>
            <a:endParaRPr lang="en-US" sz="1600" b="1" kern="1200">
              <a:solidFill>
                <a:srgbClr val="002060"/>
              </a:solidFill>
              <a:effectLst/>
              <a:latin typeface="Arial"/>
              <a:cs typeface="Calibri"/>
            </a:endParaRPr>
          </a:p>
        </p:txBody>
      </p:sp>
      <p:grpSp>
        <p:nvGrpSpPr>
          <p:cNvPr id="3" name="Group 2" descr="Green circle with a &quot;3&quot; in the middle.">
            <a:extLst>
              <a:ext uri="{FF2B5EF4-FFF2-40B4-BE49-F238E27FC236}">
                <a16:creationId xmlns:a16="http://schemas.microsoft.com/office/drawing/2014/main" id="{6C166F23-5EBE-232F-0E3D-602912C20811}"/>
              </a:ext>
            </a:extLst>
          </p:cNvPr>
          <p:cNvGrpSpPr/>
          <p:nvPr/>
        </p:nvGrpSpPr>
        <p:grpSpPr>
          <a:xfrm>
            <a:off x="5399767" y="2456392"/>
            <a:ext cx="436999" cy="436999"/>
            <a:chOff x="8612692" y="-402419"/>
            <a:chExt cx="436999" cy="436999"/>
          </a:xfrm>
        </p:grpSpPr>
        <p:sp>
          <p:nvSpPr>
            <p:cNvPr id="5" name="Oval 4">
              <a:extLst>
                <a:ext uri="{FF2B5EF4-FFF2-40B4-BE49-F238E27FC236}">
                  <a16:creationId xmlns:a16="http://schemas.microsoft.com/office/drawing/2014/main" id="{19B53CA4-EF87-C90C-0CD9-F745E952BCF9}"/>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Graphic 6">
              <a:hlinkClick r:id="rId3" action="ppaction://hlinksldjump"/>
              <a:extLst>
                <a:ext uri="{FF2B5EF4-FFF2-40B4-BE49-F238E27FC236}">
                  <a16:creationId xmlns:a16="http://schemas.microsoft.com/office/drawing/2014/main" id="{7341B72D-3A8F-6441-49F7-9A5B067E3C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2692" y="-402419"/>
              <a:ext cx="436999" cy="436999"/>
            </a:xfrm>
            <a:prstGeom prst="rect">
              <a:avLst/>
            </a:prstGeom>
          </p:spPr>
        </p:pic>
      </p:grpSp>
      <p:sp>
        <p:nvSpPr>
          <p:cNvPr id="18" name="TextBox 17">
            <a:extLst>
              <a:ext uri="{FF2B5EF4-FFF2-40B4-BE49-F238E27FC236}">
                <a16:creationId xmlns:a16="http://schemas.microsoft.com/office/drawing/2014/main" id="{48F7F1AA-E83F-58BF-F2D8-4D91CA98F681}"/>
              </a:ext>
            </a:extLst>
          </p:cNvPr>
          <p:cNvSpPr txBox="1"/>
          <p:nvPr/>
        </p:nvSpPr>
        <p:spPr>
          <a:xfrm>
            <a:off x="364093" y="4395238"/>
            <a:ext cx="4151728" cy="1502900"/>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1600" b="1">
                <a:solidFill>
                  <a:srgbClr val="002060"/>
                </a:solidFill>
                <a:latin typeface="Arial"/>
                <a:cs typeface="Calibri"/>
              </a:rPr>
              <a:t>4</a:t>
            </a:r>
            <a:r>
              <a:rPr kumimoji="0" lang="en-US" sz="1600" b="1" i="0" u="none" strike="noStrike" kern="1200" cap="none" spc="0" normalizeH="0" baseline="0" noProof="0">
                <a:ln>
                  <a:noFill/>
                </a:ln>
                <a:solidFill>
                  <a:srgbClr val="002060"/>
                </a:solidFill>
                <a:effectLst/>
                <a:uLnTx/>
                <a:uFillTx/>
                <a:latin typeface="Arial"/>
                <a:cs typeface="Calibri"/>
              </a:rPr>
              <a:t>.</a:t>
            </a:r>
            <a:endParaRPr lang="en-US" sz="1600" b="1" i="0" u="none" strike="noStrike" kern="1200" cap="none" spc="0" normalizeH="0" baseline="0" noProof="0">
              <a:ln>
                <a:noFill/>
              </a:ln>
              <a:solidFill>
                <a:srgbClr val="002060"/>
              </a:solidFill>
              <a:effectLst/>
              <a:uLnTx/>
              <a:uFillTx/>
              <a:latin typeface="Arial"/>
              <a:cs typeface="Calibri"/>
            </a:endParaRPr>
          </a:p>
          <a:p>
            <a:pPr algn="ctr">
              <a:defRPr/>
            </a:pPr>
            <a:r>
              <a:rPr lang="en-US" sz="1600" b="1">
                <a:solidFill>
                  <a:srgbClr val="002060"/>
                </a:solidFill>
                <a:latin typeface="Arial"/>
                <a:cs typeface="Calibri"/>
              </a:rPr>
              <a:t>Select the “Submit certification” button to submit the enrollment or select the “Save as draft” button.</a:t>
            </a:r>
          </a:p>
        </p:txBody>
      </p:sp>
      <p:grpSp>
        <p:nvGrpSpPr>
          <p:cNvPr id="23" name="Group 22" descr="Green circle with a &quot;4&quot; in the middle.">
            <a:extLst>
              <a:ext uri="{FF2B5EF4-FFF2-40B4-BE49-F238E27FC236}">
                <a16:creationId xmlns:a16="http://schemas.microsoft.com/office/drawing/2014/main" id="{E49A7E61-FACB-786E-EEB0-57AEBB67997E}"/>
              </a:ext>
            </a:extLst>
          </p:cNvPr>
          <p:cNvGrpSpPr/>
          <p:nvPr/>
        </p:nvGrpSpPr>
        <p:grpSpPr>
          <a:xfrm>
            <a:off x="5840473" y="5573985"/>
            <a:ext cx="436999" cy="436999"/>
            <a:chOff x="6941171" y="-523481"/>
            <a:chExt cx="436999" cy="436999"/>
          </a:xfrm>
        </p:grpSpPr>
        <p:sp>
          <p:nvSpPr>
            <p:cNvPr id="24" name="Oval 23">
              <a:extLst>
                <a:ext uri="{FF2B5EF4-FFF2-40B4-BE49-F238E27FC236}">
                  <a16:creationId xmlns:a16="http://schemas.microsoft.com/office/drawing/2014/main" id="{A7F1ED76-3518-46C1-201E-F4756FD1D53B}"/>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08905AAC-CF1C-BDB1-35CB-A6947247F384}"/>
                </a:ext>
              </a:extLst>
            </p:cNvPr>
            <p:cNvGrpSpPr/>
            <p:nvPr/>
          </p:nvGrpSpPr>
          <p:grpSpPr>
            <a:xfrm>
              <a:off x="6941171" y="-523481"/>
              <a:ext cx="436999" cy="436999"/>
              <a:chOff x="6941171" y="-523481"/>
              <a:chExt cx="436999" cy="436999"/>
            </a:xfrm>
          </p:grpSpPr>
          <p:sp>
            <p:nvSpPr>
              <p:cNvPr id="26" name="Oval 25">
                <a:extLst>
                  <a:ext uri="{FF2B5EF4-FFF2-40B4-BE49-F238E27FC236}">
                    <a16:creationId xmlns:a16="http://schemas.microsoft.com/office/drawing/2014/main" id="{6425C77B-9A27-3C3B-B4E5-086978127882}"/>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Graphic 26">
                <a:hlinkClick r:id="rId3" action="ppaction://hlinksldjump"/>
                <a:extLst>
                  <a:ext uri="{FF2B5EF4-FFF2-40B4-BE49-F238E27FC236}">
                    <a16:creationId xmlns:a16="http://schemas.microsoft.com/office/drawing/2014/main" id="{EB0C9CDB-661A-3F8E-DC19-D0ADEF5F49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1171" y="-523481"/>
                <a:ext cx="436999" cy="436999"/>
              </a:xfrm>
              <a:prstGeom prst="rect">
                <a:avLst/>
              </a:prstGeom>
            </p:spPr>
          </p:pic>
        </p:grpSp>
      </p:grpSp>
      <p:sp>
        <p:nvSpPr>
          <p:cNvPr id="36" name="Rectangle: Rounded Corners 3" descr="Return to table of contents button.">
            <a:hlinkClick r:id="rId8" action="ppaction://hlinksldjump"/>
            <a:extLst>
              <a:ext uri="{FF2B5EF4-FFF2-40B4-BE49-F238E27FC236}">
                <a16:creationId xmlns:a16="http://schemas.microsoft.com/office/drawing/2014/main" id="{BD02381A-97DA-73DE-8575-DBF5B468621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2" name="Rectangle: Rounded Corners 3" descr="Return to start of OJT/APP button. ">
            <a:hlinkClick r:id="rId9" action="ppaction://hlinksldjump"/>
            <a:extLst>
              <a:ext uri="{FF2B5EF4-FFF2-40B4-BE49-F238E27FC236}">
                <a16:creationId xmlns:a16="http://schemas.microsoft.com/office/drawing/2014/main" id="{8D3DB9F5-BA74-D267-8D13-D6C79A304D2E}"/>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8"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1718730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D6A3B3-A568-3E36-5F12-7D5A53DE194F}"/>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E7816BFC-4FB3-8CC6-6C66-14CEA7052C79}"/>
              </a:ext>
              <a:ext uri="{C183D7F6-B498-43B3-948B-1728B52AA6E4}">
                <adec:decorative xmlns:adec="http://schemas.microsoft.com/office/drawing/2017/decorative" val="1"/>
              </a:ext>
            </a:extLst>
          </p:cNvPr>
          <p:cNvSpPr/>
          <p:nvPr/>
        </p:nvSpPr>
        <p:spPr>
          <a:xfrm>
            <a:off x="5948218" y="3796145"/>
            <a:ext cx="1533237" cy="822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7A3EB5D-E5E0-AA46-93F3-61F4EB19B595}"/>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OJT/APP: EM View </a:t>
            </a:r>
            <a:r>
              <a:rPr lang="en-US" sz="2800" baseline="0">
                <a:solidFill>
                  <a:srgbClr val="002060"/>
                </a:solidFill>
                <a:latin typeface="Arial"/>
                <a:cs typeface="Calibri"/>
              </a:rPr>
              <a:t>of Terminating an Enrollment (continued 3)</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2" name="TextBox 1">
            <a:extLst>
              <a:ext uri="{FF2B5EF4-FFF2-40B4-BE49-F238E27FC236}">
                <a16:creationId xmlns:a16="http://schemas.microsoft.com/office/drawing/2014/main" id="{1CE349E3-AE9C-EF58-647D-89042457AA8A}"/>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lang="en-US" sz="2000">
                <a:solidFill>
                  <a:srgbClr val="004279"/>
                </a:solidFill>
                <a:latin typeface="Arial"/>
                <a:cs typeface="Calibri"/>
              </a:rPr>
              <a:t>A Success banner displays once the certification has been successfully submitted.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grpSp>
        <p:nvGrpSpPr>
          <p:cNvPr id="9" name="Group 8" descr="Screenshot of a student profile that has the Success! banner on the top displaying that the enrollment has been amended. The Amend button and Monthly Cert is no longer visible. ">
            <a:extLst>
              <a:ext uri="{FF2B5EF4-FFF2-40B4-BE49-F238E27FC236}">
                <a16:creationId xmlns:a16="http://schemas.microsoft.com/office/drawing/2014/main" id="{4051CB6B-5B0C-F8F4-360C-8D8B86992F8D}"/>
              </a:ext>
            </a:extLst>
          </p:cNvPr>
          <p:cNvGrpSpPr/>
          <p:nvPr/>
        </p:nvGrpSpPr>
        <p:grpSpPr>
          <a:xfrm>
            <a:off x="1903476" y="1012368"/>
            <a:ext cx="8385048" cy="4818888"/>
            <a:chOff x="1903476" y="1012368"/>
            <a:chExt cx="8385048" cy="4818888"/>
          </a:xfrm>
        </p:grpSpPr>
        <p:pic>
          <p:nvPicPr>
            <p:cNvPr id="6" name="Picture 2">
              <a:extLst>
                <a:ext uri="{FF2B5EF4-FFF2-40B4-BE49-F238E27FC236}">
                  <a16:creationId xmlns:a16="http://schemas.microsoft.com/office/drawing/2014/main" id="{13E9A2F3-909E-47BA-BB88-C95B9C7E23E2}"/>
                </a:ext>
              </a:extLst>
            </p:cNvPr>
            <p:cNvPicPr>
              <a:picLocks noChangeArrowheads="1"/>
            </p:cNvPicPr>
            <p:nvPr/>
          </p:nvPicPr>
          <p:blipFill rotWithShape="1">
            <a:blip r:embed="rId2">
              <a:extLst>
                <a:ext uri="{28A0092B-C50C-407E-A947-70E740481C1C}">
                  <a14:useLocalDpi xmlns:a14="http://schemas.microsoft.com/office/drawing/2010/main" val="0"/>
                </a:ext>
              </a:extLst>
            </a:blip>
            <a:srcRect t="19226"/>
            <a:stretch/>
          </p:blipFill>
          <p:spPr bwMode="auto">
            <a:xfrm>
              <a:off x="1903476" y="1012368"/>
              <a:ext cx="8385048" cy="481888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EDC355-C5AC-12BF-2A6C-167F089F2253}"/>
                </a:ext>
              </a:extLst>
            </p:cNvPr>
            <p:cNvSpPr txBox="1"/>
            <p:nvPr/>
          </p:nvSpPr>
          <p:spPr>
            <a:xfrm>
              <a:off x="2355574" y="4820478"/>
              <a:ext cx="3051313" cy="387626"/>
            </a:xfrm>
            <a:prstGeom prst="rect">
              <a:avLst/>
            </a:prstGeom>
            <a:solidFill>
              <a:schemeClr val="bg1"/>
            </a:solidFill>
          </p:spPr>
          <p:txBody>
            <a:bodyPr wrap="square" lIns="0" tIns="0" rIns="0" bIns="0" rtlCol="0">
              <a:noAutofit/>
            </a:bodyPr>
            <a:lstStyle/>
            <a:p>
              <a:pPr algn="l" defTabSz="228600">
                <a:spcAft>
                  <a:spcPts val="1200"/>
                </a:spcAft>
              </a:pPr>
              <a:endParaRPr lang="en-US" noProof="0"/>
            </a:p>
          </p:txBody>
        </p:sp>
      </p:grpSp>
      <p:sp>
        <p:nvSpPr>
          <p:cNvPr id="5" name="Rectangle: Rounded Corners 3" descr="Return to table of contents button.">
            <a:hlinkClick r:id="rId3" action="ppaction://hlinksldjump"/>
            <a:extLst>
              <a:ext uri="{FF2B5EF4-FFF2-40B4-BE49-F238E27FC236}">
                <a16:creationId xmlns:a16="http://schemas.microsoft.com/office/drawing/2014/main" id="{B5254F38-919C-BA60-AF31-39953675893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4" name="Rectangle: Rounded Corners 3" descr="Return to start of OJT/APP button. ">
            <a:hlinkClick r:id="rId4" action="ppaction://hlinksldjump"/>
            <a:extLst>
              <a:ext uri="{FF2B5EF4-FFF2-40B4-BE49-F238E27FC236}">
                <a16:creationId xmlns:a16="http://schemas.microsoft.com/office/drawing/2014/main" id="{11F8CC06-ABCF-4AAE-7AD5-3445D7A40B1D}"/>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42653361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A2770B-322F-5BDE-810D-7EC3D0CFCB97}"/>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057471E-A121-3278-D969-39E53DB6E216}"/>
              </a:ext>
            </a:extLst>
          </p:cNvPr>
          <p:cNvSpPr txBox="1">
            <a:spLocks noGrp="1"/>
          </p:cNvSpPr>
          <p:nvPr>
            <p:ph type="title" idx="4294967295"/>
          </p:nvPr>
        </p:nvSpPr>
        <p:spPr>
          <a:xfrm>
            <a:off x="1711980" y="8270789"/>
            <a:ext cx="8842513" cy="4995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75"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rPr>
              <a:t>End of OJT/APP section. </a:t>
            </a:r>
            <a:endParaRPr kumimoji="0" lang="en-US" sz="9600" b="1" i="0" u="none" strike="noStrike" kern="1200" cap="none" spc="0" normalizeH="0" baseline="0" noProof="0">
              <a:ln>
                <a:noFill/>
              </a:ln>
              <a:solidFill>
                <a:schemeClr val="accent2"/>
              </a:solidFill>
              <a:effectLst/>
              <a:uLnTx/>
              <a:uFillTx/>
              <a:latin typeface="Calibri" panose="020F0502020204030204" pitchFamily="34" charset="0"/>
              <a:ea typeface="+mj-ea"/>
              <a:cs typeface="Calibri" panose="020F0502020204030204" pitchFamily="34" charset="0"/>
              <a:hlinkClick r:id="" action="ppaction://noaction"/>
            </a:endParaRPr>
          </a:p>
        </p:txBody>
      </p:sp>
      <p:sp>
        <p:nvSpPr>
          <p:cNvPr id="5" name="Title 1">
            <a:extLst>
              <a:ext uri="{FF2B5EF4-FFF2-40B4-BE49-F238E27FC236}">
                <a16:creationId xmlns:a16="http://schemas.microsoft.com/office/drawing/2014/main" id="{E658AB5A-3030-4A1D-A2B0-DE415CC46026}"/>
              </a:ext>
            </a:extLst>
          </p:cNvPr>
          <p:cNvSpPr txBox="1">
            <a:spLocks/>
          </p:cNvSpPr>
          <p:nvPr/>
        </p:nvSpPr>
        <p:spPr>
          <a:xfrm>
            <a:off x="3077029" y="1414747"/>
            <a:ext cx="7202557" cy="2272748"/>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lgn="ctr"/>
            <a:r>
              <a:rPr lang="en-US" sz="4400" spc="75">
                <a:solidFill>
                  <a:srgbClr val="002060"/>
                </a:solidFill>
                <a:latin typeface="Arial"/>
                <a:cs typeface="Calibri"/>
              </a:rPr>
              <a:t>Congratulations! </a:t>
            </a:r>
            <a:endParaRPr lang="en-US" sz="4400" spc="75">
              <a:solidFill>
                <a:srgbClr val="002060"/>
              </a:solidFill>
              <a:latin typeface="Arial"/>
            </a:endParaRPr>
          </a:p>
          <a:p>
            <a:pPr algn="ctr"/>
            <a:endParaRPr lang="en-US" sz="4400" spc="75">
              <a:solidFill>
                <a:srgbClr val="002060"/>
              </a:solidFill>
              <a:latin typeface="Arial"/>
            </a:endParaRPr>
          </a:p>
          <a:p>
            <a:pPr algn="ctr"/>
            <a:r>
              <a:rPr lang="en-US" sz="4400" b="0" spc="75">
                <a:solidFill>
                  <a:srgbClr val="002060"/>
                </a:solidFill>
                <a:latin typeface="Arial"/>
                <a:cs typeface="Calibri"/>
              </a:rPr>
              <a:t>This is the end of the instructions for the selected facility type.</a:t>
            </a:r>
            <a:endParaRPr lang="en-US" sz="11500" b="0">
              <a:solidFill>
                <a:srgbClr val="002060"/>
              </a:solidFill>
              <a:latin typeface="Arial"/>
              <a:cs typeface="Calibri"/>
            </a:endParaRPr>
          </a:p>
        </p:txBody>
      </p:sp>
      <p:sp>
        <p:nvSpPr>
          <p:cNvPr id="2" name="Title 1">
            <a:extLst>
              <a:ext uri="{FF2B5EF4-FFF2-40B4-BE49-F238E27FC236}">
                <a16:creationId xmlns:a16="http://schemas.microsoft.com/office/drawing/2014/main" id="{4BC59007-1E39-85B8-06E2-82BA3773D56E}"/>
              </a:ext>
            </a:extLst>
          </p:cNvPr>
          <p:cNvSpPr>
            <a:spLocks/>
          </p:cNvSpPr>
          <p:nvPr/>
        </p:nvSpPr>
        <p:spPr>
          <a:xfrm>
            <a:off x="1761671" y="4659323"/>
            <a:ext cx="8842513" cy="1050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75" normalizeH="0" baseline="0" noProof="0">
                <a:ln>
                  <a:noFill/>
                </a:ln>
                <a:solidFill>
                  <a:srgbClr val="0070C0"/>
                </a:solidFill>
                <a:effectLst/>
                <a:uLnTx/>
                <a:uFillTx/>
                <a:latin typeface="Arial"/>
                <a:ea typeface="+mj-ea"/>
                <a:cs typeface="Calibri"/>
                <a:hlinkClick r:id="rId2" action="ppaction://hlinksldjump">
                  <a:extLst>
                    <a:ext uri="{A12FA001-AC4F-418D-AE19-62706E023703}">
                      <ahyp:hlinkClr xmlns:ahyp="http://schemas.microsoft.com/office/drawing/2018/hyperlinkcolor" val="tx"/>
                    </a:ext>
                  </a:extLst>
                </a:hlinkClick>
              </a:rPr>
              <a:t>Select here to navigate to the Helpful Resources section</a:t>
            </a:r>
            <a:endParaRPr lang="en-US" sz="9600" b="1" i="0" u="none" strike="noStrike" kern="1200" cap="none" spc="0" normalizeH="0" baseline="0" noProof="0">
              <a:ln>
                <a:noFill/>
              </a:ln>
              <a:solidFill>
                <a:srgbClr val="0070C0"/>
              </a:solidFill>
              <a:effectLst/>
              <a:uLnTx/>
              <a:uFillTx/>
              <a:latin typeface="Arial"/>
              <a:ea typeface="+mj-ea"/>
              <a:cs typeface="Calibri"/>
            </a:endParaRPr>
          </a:p>
        </p:txBody>
      </p:sp>
      <p:sp>
        <p:nvSpPr>
          <p:cNvPr id="9" name="Rectangle: Rounded Corners 3" descr="Return to table of contents button.">
            <a:hlinkClick r:id="rId3" action="ppaction://hlinksldjump"/>
            <a:extLst>
              <a:ext uri="{FF2B5EF4-FFF2-40B4-BE49-F238E27FC236}">
                <a16:creationId xmlns:a16="http://schemas.microsoft.com/office/drawing/2014/main" id="{28501CF5-78CB-B764-99C9-EE150F47E860}"/>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10" name="Rectangle: Rounded Corners 3" descr="Return to start of OJT/APP button. ">
            <a:hlinkClick r:id="rId4" action="ppaction://hlinksldjump"/>
            <a:extLst>
              <a:ext uri="{FF2B5EF4-FFF2-40B4-BE49-F238E27FC236}">
                <a16:creationId xmlns:a16="http://schemas.microsoft.com/office/drawing/2014/main" id="{F327BE0D-7653-DFE4-AE0C-5B6AF2D67448}"/>
              </a:ext>
            </a:extLst>
          </p:cNvPr>
          <p:cNvSpPr/>
          <p:nvPr/>
        </p:nvSpPr>
        <p:spPr>
          <a:xfrm>
            <a:off x="6313845" y="6316038"/>
            <a:ext cx="2766874" cy="365761"/>
          </a:xfrm>
          <a:prstGeom prst="roundRect">
            <a:avLst/>
          </a:prstGeom>
          <a:solidFill>
            <a:srgbClr val="64C6B7"/>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3" action="ppaction://hlinksldjump">
                  <a:extLst>
                    <a:ext uri="{A12FA001-AC4F-418D-AE19-62706E023703}">
                      <ahyp:hlinkClr xmlns:ahyp="http://schemas.microsoft.com/office/drawing/2018/hyperlinkcolor" val="tx"/>
                    </a:ext>
                  </a:extLst>
                </a:hlinkClick>
              </a:rPr>
              <a:t>Return to Start of OJT/APP</a:t>
            </a:r>
            <a:endParaRPr lang="en-US" sz="1400">
              <a:solidFill>
                <a:schemeClr val="tx1"/>
              </a:solidFill>
            </a:endParaRPr>
          </a:p>
        </p:txBody>
      </p:sp>
    </p:spTree>
    <p:extLst>
      <p:ext uri="{BB962C8B-B14F-4D97-AF65-F5344CB8AC3E}">
        <p14:creationId xmlns:p14="http://schemas.microsoft.com/office/powerpoint/2010/main" val="25762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p:nvPr>
        </p:nvSpPr>
        <p:spPr>
          <a:xfrm>
            <a:off x="980643" y="-136484"/>
            <a:ext cx="11065658" cy="1258903"/>
          </a:xfrm>
        </p:spPr>
        <p:txBody>
          <a:bodyPr/>
          <a:lstStyle/>
          <a:p>
            <a:pPr algn="l"/>
            <a:r>
              <a:rPr lang="en-US" sz="2800" b="1" cap="all" spc="75">
                <a:effectLst/>
                <a:latin typeface="Arial"/>
                <a:cs typeface="Calibri"/>
              </a:rPr>
              <a:t>Institutions of Higher learning (IHL)</a:t>
            </a:r>
            <a:endParaRPr lang="en-US" sz="2800">
              <a:latin typeface="Arial"/>
              <a:cs typeface="Calibri"/>
            </a:endParaRPr>
          </a:p>
        </p:txBody>
      </p:sp>
      <p:sp>
        <p:nvSpPr>
          <p:cNvPr id="4" name="Rectangle 3">
            <a:extLst>
              <a:ext uri="{FF2B5EF4-FFF2-40B4-BE49-F238E27FC236}">
                <a16:creationId xmlns:a16="http://schemas.microsoft.com/office/drawing/2014/main" id="{512E264A-B08F-E0CE-5740-20C6A71BCF81}"/>
              </a:ext>
            </a:extLst>
          </p:cNvPr>
          <p:cNvSpPr/>
          <p:nvPr/>
        </p:nvSpPr>
        <p:spPr>
          <a:xfrm>
            <a:off x="808287" y="1181854"/>
            <a:ext cx="11169627" cy="308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2200" b="1">
                <a:solidFill>
                  <a:schemeClr val="tx1"/>
                </a:solidFill>
                <a:latin typeface="Arial"/>
                <a:cs typeface="Calibri"/>
              </a:rPr>
              <a:t>Access the appropriate form and its relevant crosswalk to EM by selecting the hyperlinked section below or navigating to the corresponding page number.</a:t>
            </a:r>
            <a:endParaRPr lang="en-US" sz="2200" b="1">
              <a:solidFill>
                <a:schemeClr val="tx1"/>
              </a:solidFill>
              <a:latin typeface="Arial"/>
              <a:cs typeface="Calibri" panose="020F0502020204030204" pitchFamily="34" charset="0"/>
            </a:endParaRPr>
          </a:p>
          <a:p>
            <a:pPr marL="285750" indent="-285750">
              <a:spcAft>
                <a:spcPts val="600"/>
              </a:spcAft>
              <a:buFont typeface="Arial" panose="020B0604020202020204" pitchFamily="34" charset="0"/>
              <a:buChar char="•"/>
            </a:pPr>
            <a:r>
              <a:rPr lang="en-US" sz="2200" b="1">
                <a:solidFill>
                  <a:schemeClr val="tx1"/>
                </a:solidFill>
                <a:latin typeface="Arial"/>
                <a:cs typeface="Calibri"/>
                <a:hlinkClick r:id="rId3" action="ppaction://hlinksldjump">
                  <a:extLst>
                    <a:ext uri="{A12FA001-AC4F-418D-AE19-62706E023703}">
                      <ahyp:hlinkClr xmlns:ahyp="http://schemas.microsoft.com/office/drawing/2018/hyperlinkcolor" val="tx"/>
                    </a:ext>
                  </a:extLst>
                </a:hlinkClick>
              </a:rPr>
              <a:t>Form 22-1999 Side A – VA Enrollment Certification </a:t>
            </a:r>
            <a:r>
              <a:rPr lang="en-US" sz="2200" b="1">
                <a:solidFill>
                  <a:schemeClr val="tx1"/>
                </a:solidFill>
                <a:latin typeface="Arial"/>
                <a:cs typeface="Calibri"/>
              </a:rPr>
              <a:t>– Navigate to page 11</a:t>
            </a:r>
            <a:endParaRPr lang="en-US" altLang="en-US" sz="2200" b="1" u="none" strike="noStrike" cap="none" normalizeH="0" baseline="0">
              <a:ln>
                <a:noFill/>
              </a:ln>
              <a:solidFill>
                <a:schemeClr val="tx1"/>
              </a:solidFill>
              <a:effectLst/>
              <a:latin typeface="Arial"/>
              <a:ea typeface="MS Mincho" panose="02020609040205080304" pitchFamily="49" charset="-128"/>
              <a:cs typeface="Calibri"/>
            </a:endParaRPr>
          </a:p>
          <a:p>
            <a:pPr marL="1200150" lvl="2" indent="-285750">
              <a:buFont typeface="Arial" panose="020B0604020202020204" pitchFamily="34" charset="0"/>
              <a:buChar char="•"/>
            </a:pPr>
            <a:r>
              <a:rPr lang="en-US" altLang="en-US" sz="2200" b="1">
                <a:solidFill>
                  <a:schemeClr val="tx2"/>
                </a:solidFill>
                <a:latin typeface="Arial"/>
                <a:ea typeface="MS Mincho"/>
                <a:cs typeface="Calibri"/>
                <a:hlinkClick r:id="rId4" action="ppaction://hlinksldjump">
                  <a:extLst>
                    <a:ext uri="{A12FA001-AC4F-418D-AE19-62706E023703}">
                      <ahyp:hlinkClr xmlns:ahyp="http://schemas.microsoft.com/office/drawing/2018/hyperlinkcolor" val="tx"/>
                    </a:ext>
                  </a:extLst>
                </a:hlinkClick>
              </a:rPr>
              <a:t>Create a Student</a:t>
            </a:r>
            <a:r>
              <a:rPr kumimoji="0" lang="en-US" altLang="en-US" sz="2200" b="1" u="none" strike="noStrike" cap="none" normalizeH="0" baseline="0">
                <a:ln>
                  <a:noFill/>
                </a:ln>
                <a:solidFill>
                  <a:schemeClr val="tx2"/>
                </a:solidFill>
                <a:effectLst/>
                <a:latin typeface="Arial"/>
                <a:ea typeface="MS Mincho"/>
                <a:cs typeface="Calibri"/>
                <a:hlinkClick r:id="rId4" action="ppaction://hlinksldjump">
                  <a:extLst>
                    <a:ext uri="{A12FA001-AC4F-418D-AE19-62706E023703}">
                      <ahyp:hlinkClr xmlns:ahyp="http://schemas.microsoft.com/office/drawing/2018/hyperlinkcolor" val="tx"/>
                    </a:ext>
                  </a:extLst>
                </a:hlinkClick>
              </a:rPr>
              <a:t> </a:t>
            </a:r>
            <a:r>
              <a:rPr lang="en-US" altLang="en-US" sz="2200" b="1">
                <a:solidFill>
                  <a:schemeClr val="tx2"/>
                </a:solidFill>
                <a:latin typeface="Arial"/>
                <a:ea typeface="MS Mincho"/>
                <a:cs typeface="Calibri"/>
              </a:rPr>
              <a:t>–</a:t>
            </a:r>
            <a:r>
              <a:rPr kumimoji="0" lang="en-US" altLang="en-US" sz="2200" b="1" u="none" strike="noStrike" cap="none" normalizeH="0" baseline="0">
                <a:ln>
                  <a:noFill/>
                </a:ln>
                <a:solidFill>
                  <a:schemeClr val="tx2"/>
                </a:solidFill>
                <a:effectLst/>
                <a:latin typeface="Arial"/>
                <a:ea typeface="MS Mincho"/>
                <a:cs typeface="Calibri"/>
              </a:rPr>
              <a:t> Navigate to page 14</a:t>
            </a:r>
            <a:endParaRPr lang="en-US" altLang="en-US" sz="2200" b="1" u="none" strike="noStrike" cap="none" normalizeH="0" baseline="0">
              <a:ln>
                <a:noFill/>
              </a:ln>
              <a:solidFill>
                <a:schemeClr val="tx2"/>
              </a:solidFill>
              <a:effectLst/>
              <a:latin typeface="Arial"/>
              <a:ea typeface="MS Mincho"/>
              <a:cs typeface="Calibri"/>
            </a:endParaRPr>
          </a:p>
          <a:p>
            <a:pPr marL="1200150" lvl="2" indent="-285750">
              <a:buFont typeface="Arial" panose="020B0604020202020204" pitchFamily="34" charset="0"/>
              <a:buChar char="•"/>
            </a:pPr>
            <a:r>
              <a:rPr lang="en-US" altLang="en-US" sz="2200" b="1">
                <a:solidFill>
                  <a:schemeClr val="tx2"/>
                </a:solidFill>
                <a:latin typeface="Arial"/>
                <a:ea typeface="MS Mincho"/>
                <a:cs typeface="Calibri"/>
                <a:hlinkClick r:id="rId5" action="ppaction://hlinksldjump">
                  <a:extLst>
                    <a:ext uri="{A12FA001-AC4F-418D-AE19-62706E023703}">
                      <ahyp:hlinkClr xmlns:ahyp="http://schemas.microsoft.com/office/drawing/2018/hyperlinkcolor" val="tx"/>
                    </a:ext>
                  </a:extLst>
                </a:hlinkClick>
              </a:rPr>
              <a:t>Submit an Enrollment </a:t>
            </a:r>
            <a:r>
              <a:rPr lang="en-US" altLang="en-US" sz="2200" b="1">
                <a:solidFill>
                  <a:schemeClr val="tx2"/>
                </a:solidFill>
                <a:latin typeface="Arial"/>
                <a:ea typeface="MS Mincho"/>
                <a:cs typeface="Calibri"/>
              </a:rPr>
              <a:t>– Navigate to page 20</a:t>
            </a:r>
          </a:p>
          <a:p>
            <a:pPr lvl="2"/>
            <a:endParaRPr lang="en-US" altLang="en-US" sz="2400" b="1">
              <a:solidFill>
                <a:schemeClr val="tx2"/>
              </a:solidFill>
              <a:latin typeface="Arial"/>
              <a:ea typeface="MS Mincho" panose="02020609040205080304" pitchFamily="49" charset="-128"/>
              <a:cs typeface="Calibri" panose="020F0502020204030204" pitchFamily="34" charset="0"/>
            </a:endParaRPr>
          </a:p>
          <a:p>
            <a:pPr marL="285750" indent="-285750">
              <a:spcAft>
                <a:spcPts val="600"/>
              </a:spcAft>
              <a:buFont typeface="Arial" panose="020B0604020202020204" pitchFamily="34" charset="0"/>
              <a:buChar char="•"/>
            </a:pPr>
            <a:r>
              <a:rPr lang="en-US" sz="2200" b="1">
                <a:solidFill>
                  <a:schemeClr val="tx1"/>
                </a:solidFill>
                <a:latin typeface="Arial"/>
                <a:cs typeface="Calibri"/>
                <a:hlinkClick r:id="rId6" action="ppaction://hlinksldjump">
                  <a:extLst>
                    <a:ext uri="{A12FA001-AC4F-418D-AE19-62706E023703}">
                      <ahyp:hlinkClr xmlns:ahyp="http://schemas.microsoft.com/office/drawing/2018/hyperlinkcolor" val="tx"/>
                    </a:ext>
                  </a:extLst>
                </a:hlinkClick>
              </a:rPr>
              <a:t>Form 22-1999b – Notice of Change in Student Status</a:t>
            </a:r>
            <a:r>
              <a:rPr lang="en-US" sz="2200" b="1">
                <a:solidFill>
                  <a:schemeClr val="tx1"/>
                </a:solidFill>
                <a:latin typeface="Arial"/>
                <a:cs typeface="Calibri"/>
              </a:rPr>
              <a:t> – Navigate to page 27</a:t>
            </a:r>
          </a:p>
          <a:p>
            <a:pPr marL="285750" indent="-285750">
              <a:spcAft>
                <a:spcPts val="600"/>
              </a:spcAft>
              <a:buFont typeface="Arial" panose="020B0604020202020204" pitchFamily="34" charset="0"/>
              <a:buChar char="•"/>
            </a:pPr>
            <a:endParaRPr lang="en-US" sz="2400" b="1">
              <a:solidFill>
                <a:schemeClr val="tx1"/>
              </a:solidFill>
              <a:latin typeface="Calibri" panose="020F0502020204030204" pitchFamily="34" charset="0"/>
              <a:cs typeface="Calibri" panose="020F0502020204030204" pitchFamily="34" charset="0"/>
            </a:endParaRPr>
          </a:p>
        </p:txBody>
      </p:sp>
      <p:sp>
        <p:nvSpPr>
          <p:cNvPr id="6" name="Rectangle: Rounded Corners 3">
            <a:hlinkClick r:id="rId7" action="ppaction://hlinksldjump"/>
            <a:extLst>
              <a:ext uri="{FF2B5EF4-FFF2-40B4-BE49-F238E27FC236}">
                <a16:creationId xmlns:a16="http://schemas.microsoft.com/office/drawing/2014/main" id="{A9B00D02-9002-C72E-5CD1-2DD308F243A6}"/>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4">
            <a:extLst>
              <a:ext uri="{FF2B5EF4-FFF2-40B4-BE49-F238E27FC236}">
                <a16:creationId xmlns:a16="http://schemas.microsoft.com/office/drawing/2014/main" id="{526FDB32-B8B7-69EF-D646-27293808D785}"/>
              </a:ext>
              <a:ext uri="{C183D7F6-B498-43B3-948B-1728B52AA6E4}">
                <adec:decorative xmlns:adec="http://schemas.microsoft.com/office/drawing/2017/decorative" val="1"/>
              </a:ext>
            </a:extLst>
          </p:cNvPr>
          <p:cNvSpPr/>
          <p:nvPr/>
        </p:nvSpPr>
        <p:spPr>
          <a:xfrm>
            <a:off x="-19455" y="9728"/>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88664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5699C9D-5518-2997-9B29-D424286208DA}"/>
              </a:ext>
            </a:extLst>
          </p:cNvPr>
          <p:cNvSpPr txBox="1">
            <a:spLocks noGrp="1"/>
          </p:cNvSpPr>
          <p:nvPr>
            <p:ph type="title" idx="4294967295"/>
          </p:nvPr>
        </p:nvSpPr>
        <p:spPr>
          <a:xfrm>
            <a:off x="1098572" y="162873"/>
            <a:ext cx="11065658" cy="125890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all" spc="75" normalizeH="0" baseline="0" noProof="0">
                <a:ln>
                  <a:noFill/>
                </a:ln>
                <a:effectLst/>
                <a:uLnTx/>
                <a:uFillTx/>
                <a:latin typeface="Arial"/>
                <a:cs typeface="Calibri"/>
              </a:rPr>
              <a:t>FLIGHT</a:t>
            </a:r>
            <a:endParaRPr lang="en-US" sz="3200" b="1" i="0" u="none" strike="noStrike" kern="1200" cap="none" spc="0" normalizeH="0" baseline="0" noProof="0">
              <a:ln>
                <a:noFill/>
              </a:ln>
              <a:effectLst/>
              <a:uLnTx/>
              <a:uFillTx/>
              <a:latin typeface="Arial"/>
              <a:cs typeface="Calibri"/>
            </a:endParaRPr>
          </a:p>
        </p:txBody>
      </p:sp>
      <p:sp>
        <p:nvSpPr>
          <p:cNvPr id="8" name="Rectangle 7">
            <a:extLst>
              <a:ext uri="{FF2B5EF4-FFF2-40B4-BE49-F238E27FC236}">
                <a16:creationId xmlns:a16="http://schemas.microsoft.com/office/drawing/2014/main" id="{0CC0847E-6AF8-24EB-55E6-C8108B4D3B78}"/>
              </a:ext>
            </a:extLst>
          </p:cNvPr>
          <p:cNvSpPr/>
          <p:nvPr/>
        </p:nvSpPr>
        <p:spPr>
          <a:xfrm>
            <a:off x="953429" y="1172782"/>
            <a:ext cx="11136970" cy="308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2400" b="1">
                <a:solidFill>
                  <a:schemeClr val="tx1"/>
                </a:solidFill>
                <a:latin typeface="Arial"/>
                <a:cs typeface="Calibri"/>
              </a:rPr>
              <a:t>Access the appropriate form and its relevant crosswalk to EM by selecting the hyperlinked section below or navigating to the appropriate page number detailed below:</a:t>
            </a:r>
          </a:p>
          <a:p>
            <a:pPr>
              <a:spcAft>
                <a:spcPts val="600"/>
              </a:spcAft>
            </a:pPr>
            <a:endParaRPr lang="en-US" sz="2400" b="1">
              <a:solidFill>
                <a:srgbClr val="0E7BBA"/>
              </a:solidFill>
              <a:latin typeface="Arial"/>
              <a:cs typeface="Calibri" panose="020F0502020204030204" pitchFamily="34" charset="0"/>
            </a:endParaRPr>
          </a:p>
          <a:p>
            <a:pPr marL="285750" indent="-285750">
              <a:buFont typeface="Arial" panose="020B0604020202020204" pitchFamily="34" charset="0"/>
              <a:buChar char="•"/>
            </a:pPr>
            <a:r>
              <a:rPr lang="en-US" sz="2400" b="1">
                <a:solidFill>
                  <a:schemeClr val="tx2"/>
                </a:solidFill>
                <a:latin typeface="Arial"/>
                <a:cs typeface="Calibri"/>
                <a:hlinkClick r:id="rId2" action="ppaction://hlinksldjump">
                  <a:extLst>
                    <a:ext uri="{A12FA001-AC4F-418D-AE19-62706E023703}">
                      <ahyp:hlinkClr xmlns:ahyp="http://schemas.microsoft.com/office/drawing/2018/hyperlinkcolor" val="tx"/>
                    </a:ext>
                  </a:extLst>
                </a:hlinkClick>
              </a:rPr>
              <a:t>VA Form 22-1999 Side B – VA Enrollment Certification </a:t>
            </a:r>
            <a:r>
              <a:rPr lang="en-US" sz="2400" b="1">
                <a:solidFill>
                  <a:schemeClr val="tx1"/>
                </a:solidFill>
                <a:latin typeface="Arial"/>
                <a:cs typeface="Calibri"/>
              </a:rPr>
              <a:t>– Navigate to page 92</a:t>
            </a:r>
          </a:p>
          <a:p>
            <a:pPr marL="1200150" lvl="2" indent="-285750">
              <a:buFont typeface="Arial" panose="020B0604020202020204" pitchFamily="34" charset="0"/>
              <a:buChar char="•"/>
            </a:pPr>
            <a:r>
              <a:rPr lang="en-US" altLang="en-US" sz="2400" b="1">
                <a:solidFill>
                  <a:schemeClr val="tx2"/>
                </a:solidFill>
                <a:latin typeface="Arial"/>
                <a:ea typeface="MS Mincho"/>
                <a:cs typeface="Calibri"/>
                <a:hlinkClick r:id="rId3" action="ppaction://hlinksldjump">
                  <a:extLst>
                    <a:ext uri="{A12FA001-AC4F-418D-AE19-62706E023703}">
                      <ahyp:hlinkClr xmlns:ahyp="http://schemas.microsoft.com/office/drawing/2018/hyperlinkcolor" val="tx"/>
                    </a:ext>
                  </a:extLst>
                </a:hlinkClick>
              </a:rPr>
              <a:t>Create a Student</a:t>
            </a:r>
            <a:r>
              <a:rPr kumimoji="0" lang="en-US" altLang="en-US" sz="2400" b="1" u="none" strike="noStrike" cap="none" normalizeH="0" baseline="0">
                <a:ln>
                  <a:noFill/>
                </a:ln>
                <a:solidFill>
                  <a:schemeClr val="tx2"/>
                </a:solidFill>
                <a:effectLst/>
                <a:latin typeface="Arial"/>
                <a:ea typeface="MS Mincho"/>
                <a:cs typeface="Calibri"/>
                <a:hlinkClick r:id="rId3" action="ppaction://hlinksldjump">
                  <a:extLst>
                    <a:ext uri="{A12FA001-AC4F-418D-AE19-62706E023703}">
                      <ahyp:hlinkClr xmlns:ahyp="http://schemas.microsoft.com/office/drawing/2018/hyperlinkcolor" val="tx"/>
                    </a:ext>
                  </a:extLst>
                </a:hlinkClick>
              </a:rPr>
              <a:t> </a:t>
            </a:r>
            <a:r>
              <a:rPr lang="en-US" altLang="en-US" sz="2400" b="1">
                <a:solidFill>
                  <a:schemeClr val="tx2"/>
                </a:solidFill>
                <a:latin typeface="Arial"/>
                <a:ea typeface="MS Mincho"/>
                <a:cs typeface="Calibri"/>
              </a:rPr>
              <a:t>–</a:t>
            </a:r>
            <a:r>
              <a:rPr kumimoji="0" lang="en-US" altLang="en-US" sz="2400" b="1" u="none" strike="noStrike" cap="none" normalizeH="0" baseline="0">
                <a:ln>
                  <a:noFill/>
                </a:ln>
                <a:solidFill>
                  <a:schemeClr val="tx2"/>
                </a:solidFill>
                <a:effectLst/>
                <a:latin typeface="Arial"/>
                <a:ea typeface="MS Mincho"/>
                <a:cs typeface="Calibri"/>
              </a:rPr>
              <a:t> Navigate to page </a:t>
            </a:r>
            <a:r>
              <a:rPr lang="en-US" altLang="en-US" sz="2400" b="1">
                <a:solidFill>
                  <a:schemeClr val="tx2"/>
                </a:solidFill>
                <a:latin typeface="Arial"/>
                <a:ea typeface="MS Mincho"/>
                <a:cs typeface="Calibri"/>
              </a:rPr>
              <a:t>94</a:t>
            </a:r>
            <a:endParaRPr lang="en-US" altLang="en-US" sz="2400" b="1" u="none" strike="noStrike" cap="none" normalizeH="0" baseline="0">
              <a:ln>
                <a:noFill/>
              </a:ln>
              <a:solidFill>
                <a:schemeClr val="tx2"/>
              </a:solidFill>
              <a:effectLst/>
              <a:latin typeface="Arial"/>
              <a:ea typeface="MS Mincho"/>
              <a:cs typeface="Calibri"/>
            </a:endParaRPr>
          </a:p>
          <a:p>
            <a:pPr marL="1200150" lvl="2" indent="-285750">
              <a:buFont typeface="Arial" panose="020B0604020202020204" pitchFamily="34" charset="0"/>
              <a:buChar char="•"/>
            </a:pPr>
            <a:r>
              <a:rPr lang="en-US" altLang="en-US" sz="2400" b="1">
                <a:solidFill>
                  <a:schemeClr val="tx2"/>
                </a:solidFill>
                <a:latin typeface="Arial"/>
                <a:ea typeface="MS Mincho"/>
                <a:cs typeface="Calibri"/>
                <a:hlinkClick r:id="rId4" action="ppaction://hlinksldjump">
                  <a:extLst>
                    <a:ext uri="{A12FA001-AC4F-418D-AE19-62706E023703}">
                      <ahyp:hlinkClr xmlns:ahyp="http://schemas.microsoft.com/office/drawing/2018/hyperlinkcolor" val="tx"/>
                    </a:ext>
                  </a:extLst>
                </a:hlinkClick>
              </a:rPr>
              <a:t>Submit an Enrollment </a:t>
            </a:r>
            <a:r>
              <a:rPr lang="en-US" altLang="en-US" sz="2400" b="1">
                <a:solidFill>
                  <a:schemeClr val="tx2"/>
                </a:solidFill>
                <a:latin typeface="Arial"/>
                <a:ea typeface="MS Mincho"/>
                <a:cs typeface="Calibri"/>
              </a:rPr>
              <a:t>– Navigate to page 100</a:t>
            </a:r>
          </a:p>
          <a:p>
            <a:pPr marL="285750" indent="-285750">
              <a:buFont typeface="Arial" panose="020B0604020202020204" pitchFamily="34" charset="0"/>
              <a:buChar char="•"/>
            </a:pPr>
            <a:r>
              <a:rPr lang="en-US" sz="2400" b="1">
                <a:solidFill>
                  <a:schemeClr val="tx2"/>
                </a:solidFill>
                <a:latin typeface="Arial"/>
                <a:cs typeface="Calibri"/>
                <a:hlinkClick r:id="rId5" action="ppaction://hlinksldjump">
                  <a:extLst>
                    <a:ext uri="{A12FA001-AC4F-418D-AE19-62706E023703}">
                      <ahyp:hlinkClr xmlns:ahyp="http://schemas.microsoft.com/office/drawing/2018/hyperlinkcolor" val="tx"/>
                    </a:ext>
                  </a:extLst>
                </a:hlinkClick>
              </a:rPr>
              <a:t>VA Form 22-1999b – Notice of Change in Student Status </a:t>
            </a:r>
            <a:r>
              <a:rPr lang="en-US" sz="2400" b="1">
                <a:solidFill>
                  <a:schemeClr val="tx1"/>
                </a:solidFill>
                <a:latin typeface="Arial"/>
                <a:cs typeface="Calibri"/>
              </a:rPr>
              <a:t>– Navigate to page 107</a:t>
            </a:r>
          </a:p>
          <a:p>
            <a:pPr marL="285750" indent="-285750">
              <a:buFont typeface="Arial" panose="020B0604020202020204" pitchFamily="34" charset="0"/>
              <a:buChar char="•"/>
            </a:pPr>
            <a:r>
              <a:rPr lang="en-US" sz="2400" b="1">
                <a:solidFill>
                  <a:schemeClr val="tx2"/>
                </a:solidFill>
                <a:latin typeface="Arial"/>
                <a:cs typeface="Calibri"/>
                <a:hlinkClick r:id="rId6" action="ppaction://hlinksldjump">
                  <a:extLst>
                    <a:ext uri="{A12FA001-AC4F-418D-AE19-62706E023703}">
                      <ahyp:hlinkClr xmlns:ahyp="http://schemas.microsoft.com/office/drawing/2018/hyperlinkcolor" val="tx"/>
                    </a:ext>
                  </a:extLst>
                </a:hlinkClick>
              </a:rPr>
              <a:t>VA Form 22-6553c – Monthly Certification of Flight Training </a:t>
            </a:r>
            <a:r>
              <a:rPr lang="en-US" sz="2400" b="1">
                <a:solidFill>
                  <a:schemeClr val="tx1"/>
                </a:solidFill>
                <a:latin typeface="Arial"/>
                <a:cs typeface="Calibri"/>
              </a:rPr>
              <a:t>– Navigate to page 114</a:t>
            </a:r>
          </a:p>
          <a:p>
            <a:pPr marL="285750" indent="-285750">
              <a:buFont typeface="Arial" panose="020B0604020202020204" pitchFamily="34" charset="0"/>
              <a:buChar char="•"/>
            </a:pPr>
            <a:endParaRPr lang="en-US" sz="2400" b="1">
              <a:solidFill>
                <a:schemeClr val="tx1"/>
              </a:solidFill>
              <a:latin typeface="Arial"/>
              <a:cs typeface="Calibri" panose="020F0502020204030204" pitchFamily="34" charset="0"/>
            </a:endParaRPr>
          </a:p>
        </p:txBody>
      </p:sp>
      <p:pic>
        <p:nvPicPr>
          <p:cNvPr id="7" name="Picture 6" descr="Education Service GI Bill programs logo. ">
            <a:extLst>
              <a:ext uri="{FF2B5EF4-FFF2-40B4-BE49-F238E27FC236}">
                <a16:creationId xmlns:a16="http://schemas.microsoft.com/office/drawing/2014/main" id="{518352C6-1C79-56C1-7F28-8911ED3CEE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4" name="Rectangle: Rounded Corners 3" descr="Return to table of contents button.">
            <a:hlinkClick r:id="rId8" action="ppaction://hlinksldjump"/>
            <a:extLst>
              <a:ext uri="{FF2B5EF4-FFF2-40B4-BE49-F238E27FC236}">
                <a16:creationId xmlns:a16="http://schemas.microsoft.com/office/drawing/2014/main" id="{0A2394CD-CDB8-8ED9-7503-F6FDB9E8C265}"/>
              </a:ext>
            </a:extLst>
          </p:cNvPr>
          <p:cNvSpPr/>
          <p:nvPr/>
        </p:nvSpPr>
        <p:spPr>
          <a:xfrm>
            <a:off x="4712563" y="6353091"/>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Tree>
    <p:extLst>
      <p:ext uri="{BB962C8B-B14F-4D97-AF65-F5344CB8AC3E}">
        <p14:creationId xmlns:p14="http://schemas.microsoft.com/office/powerpoint/2010/main" val="4111552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563563" y="2555875"/>
            <a:ext cx="11064875" cy="1746250"/>
          </a:xfrm>
        </p:spPr>
        <p:txBody>
          <a:bodyPr anchor="ctr"/>
          <a:lstStyle/>
          <a:p>
            <a:pPr algn="ctr">
              <a:spcAft>
                <a:spcPts val="600"/>
              </a:spcAft>
            </a:pPr>
            <a:r>
              <a:rPr lang="en-US" sz="4000">
                <a:solidFill>
                  <a:schemeClr val="tx1"/>
                </a:solidFill>
                <a:latin typeface="Arial"/>
                <a:cs typeface="Calibri"/>
              </a:rPr>
              <a:t>Flight</a:t>
            </a:r>
            <a:br>
              <a:rPr lang="en-US" sz="4000" b="1">
                <a:latin typeface="Arial"/>
              </a:rPr>
            </a:br>
            <a:r>
              <a:rPr lang="en-US" sz="4000" b="1">
                <a:solidFill>
                  <a:schemeClr val="tx1"/>
                </a:solidFill>
                <a:latin typeface="Arial"/>
                <a:cs typeface="Calibri"/>
              </a:rPr>
              <a:t>VA Form 22-1999 Side B – </a:t>
            </a:r>
            <a:br>
              <a:rPr lang="en-US" sz="4000" b="1">
                <a:latin typeface="Arial"/>
              </a:rPr>
            </a:br>
            <a:r>
              <a:rPr lang="en-US" sz="4000" b="1">
                <a:solidFill>
                  <a:schemeClr val="tx1"/>
                </a:solidFill>
                <a:latin typeface="Arial"/>
                <a:cs typeface="Calibri"/>
              </a:rPr>
              <a:t>VA Enrollment Certification</a:t>
            </a:r>
          </a:p>
        </p:txBody>
      </p:sp>
      <p:sp>
        <p:nvSpPr>
          <p:cNvPr id="8" name="Rectangle: Rounded Corners 3" descr="Return to table of contents button.">
            <a:hlinkClick r:id="rId2" action="ppaction://hlinksldjump"/>
            <a:extLst>
              <a:ext uri="{FF2B5EF4-FFF2-40B4-BE49-F238E27FC236}">
                <a16:creationId xmlns:a16="http://schemas.microsoft.com/office/drawing/2014/main" id="{43420F12-58C9-840D-7124-9094F64E8A68}"/>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Return to Table of Contents</a:t>
            </a:r>
            <a:endParaRPr lang="en-US" sz="1400">
              <a:solidFill>
                <a:schemeClr val="accent1">
                  <a:lumMod val="50000"/>
                </a:schemeClr>
              </a:solidFill>
            </a:endParaRPr>
          </a:p>
        </p:txBody>
      </p:sp>
      <p:sp>
        <p:nvSpPr>
          <p:cNvPr id="5" name="Rectangle: Rounded Corners 3" descr="Return to start of the Flight Sections. ">
            <a:hlinkClick r:id="rId3" action="ppaction://hlinksldjump"/>
            <a:extLst>
              <a:ext uri="{FF2B5EF4-FFF2-40B4-BE49-F238E27FC236}">
                <a16:creationId xmlns:a16="http://schemas.microsoft.com/office/drawing/2014/main" id="{04B3CE34-BA7A-87FB-FF1D-3AA4050FB434}"/>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bg1"/>
              </a:solidFill>
            </a:endParaRPr>
          </a:p>
        </p:txBody>
      </p:sp>
    </p:spTree>
    <p:extLst>
      <p:ext uri="{BB962C8B-B14F-4D97-AF65-F5344CB8AC3E}">
        <p14:creationId xmlns:p14="http://schemas.microsoft.com/office/powerpoint/2010/main" val="10243888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6E940AB7-3A52-40AF-81DB-186A2BE0AD9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5" b="5103"/>
          <a:stretch/>
        </p:blipFill>
        <p:spPr bwMode="auto">
          <a:xfrm>
            <a:off x="141223" y="1235919"/>
            <a:ext cx="5281704" cy="527494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3EF3614-FA69-B58A-1BBB-1868B8627149}"/>
              </a:ext>
              <a:ext uri="{C183D7F6-B498-43B3-948B-1728B52AA6E4}">
                <adec:decorative xmlns:adec="http://schemas.microsoft.com/office/drawing/2017/decorative" val="1"/>
              </a:ext>
            </a:extLst>
          </p:cNvPr>
          <p:cNvSpPr/>
          <p:nvPr/>
        </p:nvSpPr>
        <p:spPr>
          <a:xfrm>
            <a:off x="316106" y="2268966"/>
            <a:ext cx="2734085" cy="40282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3C74ADCE-976B-7795-539A-90157AD53AEA}"/>
              </a:ext>
              <a:ext uri="{C183D7F6-B498-43B3-948B-1728B52AA6E4}">
                <adec:decorative xmlns:adec="http://schemas.microsoft.com/office/drawing/2017/decorative" val="1"/>
              </a:ext>
            </a:extLst>
          </p:cNvPr>
          <p:cNvSpPr/>
          <p:nvPr/>
        </p:nvSpPr>
        <p:spPr>
          <a:xfrm>
            <a:off x="356677" y="1624023"/>
            <a:ext cx="2671405" cy="644941"/>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58EF85F3-6045-419B-BF73-EBB60F54721D}"/>
              </a:ext>
              <a:ext uri="{C183D7F6-B498-43B3-948B-1728B52AA6E4}">
                <adec:decorative xmlns:adec="http://schemas.microsoft.com/office/drawing/2017/decorative" val="1"/>
              </a:ext>
            </a:extLst>
          </p:cNvPr>
          <p:cNvSpPr/>
          <p:nvPr/>
        </p:nvSpPr>
        <p:spPr>
          <a:xfrm>
            <a:off x="346805" y="2772867"/>
            <a:ext cx="3792575" cy="650840"/>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604D22-CE5D-C067-880E-654AD6AEFCC9}"/>
              </a:ext>
              <a:ext uri="{C183D7F6-B498-43B3-948B-1728B52AA6E4}">
                <adec:decorative xmlns:adec="http://schemas.microsoft.com/office/drawing/2017/decorative" val="1"/>
              </a:ext>
            </a:extLst>
          </p:cNvPr>
          <p:cNvSpPr/>
          <p:nvPr/>
        </p:nvSpPr>
        <p:spPr>
          <a:xfrm>
            <a:off x="3055073" y="1925404"/>
            <a:ext cx="2126888" cy="33850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B2986274-F97B-5DD3-C4D8-387127FCC148}"/>
              </a:ext>
              <a:ext uri="{C183D7F6-B498-43B3-948B-1728B52AA6E4}">
                <adec:decorative xmlns:adec="http://schemas.microsoft.com/office/drawing/2017/decorative" val="1"/>
              </a:ext>
            </a:extLst>
          </p:cNvPr>
          <p:cNvCxnSpPr/>
          <p:nvPr/>
        </p:nvCxnSpPr>
        <p:spPr>
          <a:xfrm>
            <a:off x="8695267" y="5408280"/>
            <a:ext cx="34713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AB9F27-06BC-BF85-5E42-ADE514B6622F}"/>
              </a:ext>
              <a:ext uri="{C183D7F6-B498-43B3-948B-1728B52AA6E4}">
                <adec:decorative xmlns:adec="http://schemas.microsoft.com/office/drawing/2017/decorative" val="1"/>
              </a:ext>
            </a:extLst>
          </p:cNvPr>
          <p:cNvCxnSpPr/>
          <p:nvPr/>
        </p:nvCxnSpPr>
        <p:spPr>
          <a:xfrm>
            <a:off x="8695267" y="1624024"/>
            <a:ext cx="0" cy="50206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CF874A0-DCD0-30E3-E588-3387E2B8018F}"/>
              </a:ext>
              <a:ext uri="{C183D7F6-B498-43B3-948B-1728B52AA6E4}">
                <adec:decorative xmlns:adec="http://schemas.microsoft.com/office/drawing/2017/decorative" val="1"/>
              </a:ext>
            </a:extLst>
          </p:cNvPr>
          <p:cNvSpPr/>
          <p:nvPr/>
        </p:nvSpPr>
        <p:spPr>
          <a:xfrm>
            <a:off x="4139380" y="2780364"/>
            <a:ext cx="1063444" cy="634591"/>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Rectangle 55">
            <a:extLst>
              <a:ext uri="{FF2B5EF4-FFF2-40B4-BE49-F238E27FC236}">
                <a16:creationId xmlns:a16="http://schemas.microsoft.com/office/drawing/2014/main" id="{95DB6C28-96B7-534E-915E-EFB512471AA8}"/>
              </a:ext>
              <a:ext uri="{C183D7F6-B498-43B3-948B-1728B52AA6E4}">
                <adec:decorative xmlns:adec="http://schemas.microsoft.com/office/drawing/2017/decorative" val="1"/>
              </a:ext>
            </a:extLst>
          </p:cNvPr>
          <p:cNvSpPr/>
          <p:nvPr/>
        </p:nvSpPr>
        <p:spPr>
          <a:xfrm>
            <a:off x="353692" y="4904147"/>
            <a:ext cx="4856766" cy="976859"/>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Rectangle 56">
            <a:extLst>
              <a:ext uri="{FF2B5EF4-FFF2-40B4-BE49-F238E27FC236}">
                <a16:creationId xmlns:a16="http://schemas.microsoft.com/office/drawing/2014/main" id="{663EF6AE-32B9-C642-53AD-EF48FF1DEEFB}"/>
              </a:ext>
              <a:ext uri="{C183D7F6-B498-43B3-948B-1728B52AA6E4}">
                <adec:decorative xmlns:adec="http://schemas.microsoft.com/office/drawing/2017/decorative" val="1"/>
              </a:ext>
            </a:extLst>
          </p:cNvPr>
          <p:cNvSpPr/>
          <p:nvPr/>
        </p:nvSpPr>
        <p:spPr>
          <a:xfrm>
            <a:off x="346058" y="6047825"/>
            <a:ext cx="4856766" cy="466844"/>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04C0BBE3-A18C-4011-84CF-C72379E27225}"/>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97B20AD6-1A98-FEB2-5FBF-426F647462DF}"/>
              </a:ext>
              <a:ext uri="{C183D7F6-B498-43B3-948B-1728B52AA6E4}">
                <adec:decorative xmlns:adec="http://schemas.microsoft.com/office/drawing/2017/decorative" val="1"/>
              </a:ext>
            </a:extLst>
          </p:cNvPr>
          <p:cNvSpPr/>
          <p:nvPr/>
        </p:nvSpPr>
        <p:spPr>
          <a:xfrm>
            <a:off x="353866" y="3455008"/>
            <a:ext cx="3764651" cy="13765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B93B7F3-1A91-0BB5-80E4-AE34117EF3B8}"/>
              </a:ext>
            </a:extLst>
          </p:cNvPr>
          <p:cNvSpPr txBox="1">
            <a:spLocks noGrp="1"/>
          </p:cNvSpPr>
          <p:nvPr>
            <p:ph type="title" idx="4294967295"/>
          </p:nvPr>
        </p:nvSpPr>
        <p:spPr>
          <a:xfrm>
            <a:off x="298546" y="1443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a:ln>
                  <a:noFill/>
                </a:ln>
                <a:solidFill>
                  <a:srgbClr val="002060"/>
                </a:solidFill>
                <a:effectLst/>
                <a:uLnTx/>
                <a:uFillTx/>
                <a:latin typeface="Arial"/>
                <a:cs typeface="Calibri"/>
              </a:rPr>
              <a:t>Flight: VA Form 22-1999 Side B to EM Overview</a:t>
            </a:r>
            <a:r>
              <a:rPr lang="en-US" sz="2800">
                <a:solidFill>
                  <a:srgbClr val="002060"/>
                </a:solidFill>
                <a:latin typeface="Arial"/>
                <a:cs typeface="Calibri"/>
              </a:rPr>
              <a:t> </a:t>
            </a:r>
            <a:endParaRPr lang="en-US" sz="2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 name="TextBox 2">
            <a:extLst>
              <a:ext uri="{FF2B5EF4-FFF2-40B4-BE49-F238E27FC236}">
                <a16:creationId xmlns:a16="http://schemas.microsoft.com/office/drawing/2014/main" id="{9C7EAF32-19FC-855D-4C9B-50EC8DCFB364}"/>
              </a:ext>
            </a:extLst>
          </p:cNvPr>
          <p:cNvSpPr txBox="1"/>
          <p:nvPr/>
        </p:nvSpPr>
        <p:spPr>
          <a:xfrm>
            <a:off x="305137" y="559162"/>
            <a:ext cx="11493440" cy="323941"/>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i="0" u="none" strike="noStrike" kern="1200" cap="none" spc="0" normalizeH="0" baseline="0" noProof="0">
                <a:ln>
                  <a:noFill/>
                </a:ln>
                <a:solidFill>
                  <a:srgbClr val="002060"/>
                </a:solidFill>
                <a:effectLst/>
                <a:uLnTx/>
                <a:uFillTx/>
                <a:latin typeface="Arial"/>
                <a:cs typeface="Calibri"/>
              </a:rPr>
              <a:t>In EM, you need to first find or add the student in the system before you can add an enrollment. The following sections aligns VA Form 22-1999 Side B to how these actions are completed in EM.</a:t>
            </a:r>
            <a:r>
              <a:rPr lang="en-US">
                <a:solidFill>
                  <a:srgbClr val="002060"/>
                </a:solidFill>
                <a:latin typeface="Arial"/>
                <a:cs typeface="Calibri"/>
              </a:rPr>
              <a:t> </a:t>
            </a:r>
            <a:endParaRPr kumimoji="0" lang="en-US" sz="180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BF570516-69E6-65DD-E95A-E389560EBC9F}"/>
              </a:ext>
              <a:ext uri="{C183D7F6-B498-43B3-948B-1728B52AA6E4}">
                <adec:decorative xmlns:adec="http://schemas.microsoft.com/office/drawing/2017/decorative" val="0"/>
              </a:ext>
            </a:extLst>
          </p:cNvPr>
          <p:cNvSpPr/>
          <p:nvPr/>
        </p:nvSpPr>
        <p:spPr>
          <a:xfrm>
            <a:off x="5422928" y="1209890"/>
            <a:ext cx="3213071" cy="434414"/>
          </a:xfrm>
          <a:prstGeom prst="rect">
            <a:avLst/>
          </a:prstGeom>
          <a:solidFill>
            <a:srgbClr val="64C6B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Submitting Enrollments</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6" name="TextBox 5">
            <a:extLst>
              <a:ext uri="{FF2B5EF4-FFF2-40B4-BE49-F238E27FC236}">
                <a16:creationId xmlns:a16="http://schemas.microsoft.com/office/drawing/2014/main" id="{D6AD4669-AB8D-673C-176E-B84944499E2F}"/>
              </a:ext>
            </a:extLst>
          </p:cNvPr>
          <p:cNvSpPr txBox="1"/>
          <p:nvPr/>
        </p:nvSpPr>
        <p:spPr>
          <a:xfrm>
            <a:off x="5455388" y="1662088"/>
            <a:ext cx="2810027" cy="114811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The process for submitting enrollment certifications in EM. Navigate to page </a:t>
            </a:r>
            <a:r>
              <a:rPr lang="en-US" sz="1400">
                <a:solidFill>
                  <a:srgbClr val="002060"/>
                </a:solidFill>
                <a:latin typeface="Arial"/>
                <a:cs typeface="Calibri"/>
              </a:rPr>
              <a:t>99</a:t>
            </a:r>
            <a:r>
              <a:rPr kumimoji="0" lang="en-US" sz="1400" b="0" i="0" u="none" strike="noStrike" kern="1200" cap="none" spc="0" normalizeH="0" baseline="0" noProof="0">
                <a:ln>
                  <a:noFill/>
                </a:ln>
                <a:solidFill>
                  <a:srgbClr val="002060"/>
                </a:solidFill>
                <a:effectLst/>
                <a:uLnTx/>
                <a:uFillTx/>
                <a:latin typeface="Arial"/>
                <a:cs typeface="Calibri"/>
              </a:rPr>
              <a:t> to view the crosswalk for submitting enrollments for </a:t>
            </a:r>
            <a:r>
              <a:rPr lang="en-US" sz="1400">
                <a:solidFill>
                  <a:srgbClr val="002060"/>
                </a:solidFill>
                <a:latin typeface="Arial"/>
                <a:cs typeface="Calibri"/>
              </a:rPr>
              <a:t>Flight </a:t>
            </a:r>
            <a:r>
              <a:rPr kumimoji="0" lang="en-US" sz="1400" b="0" i="0" u="none" strike="noStrike" kern="1200" cap="none" spc="0" normalizeH="0" baseline="0" noProof="0">
                <a:ln>
                  <a:noFill/>
                </a:ln>
                <a:solidFill>
                  <a:srgbClr val="002060"/>
                </a:solidFill>
                <a:effectLst/>
                <a:uLnTx/>
                <a:uFillTx/>
                <a:latin typeface="Arial"/>
                <a:cs typeface="Calibri"/>
              </a:rPr>
              <a:t>institution types in EM.</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65" name="TextBox 64">
            <a:extLst>
              <a:ext uri="{FF2B5EF4-FFF2-40B4-BE49-F238E27FC236}">
                <a16:creationId xmlns:a16="http://schemas.microsoft.com/office/drawing/2014/main" id="{F7FB1D85-6951-42B6-97D8-AE169080B6E4}"/>
              </a:ext>
            </a:extLst>
          </p:cNvPr>
          <p:cNvSpPr txBox="1"/>
          <p:nvPr/>
        </p:nvSpPr>
        <p:spPr>
          <a:xfrm>
            <a:off x="5455388" y="3232705"/>
            <a:ext cx="2650160" cy="2561808"/>
          </a:xfrm>
          <a:prstGeom prst="rect">
            <a:avLst/>
          </a:prstGeom>
          <a:noFill/>
        </p:spPr>
        <p:txBody>
          <a:bodyPr wrap="square" lIns="0" tIns="0" rIns="0" bIns="0" rtlCol="0" anchor="t">
            <a:noAutofit/>
          </a:bodyPr>
          <a:lstStyle/>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Student Information</a:t>
            </a: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Begin Date for Courses</a:t>
            </a:r>
            <a:r>
              <a:rPr lang="en-US" sz="1600">
                <a:solidFill>
                  <a:srgbClr val="002060"/>
                </a:solidFill>
                <a:latin typeface="Arial"/>
                <a:cs typeface="Calibri"/>
              </a:rPr>
              <a:t>/</a:t>
            </a:r>
            <a:r>
              <a:rPr lang="en-US" sz="1600" b="1" i="0" u="none" strike="noStrike" kern="1200">
                <a:solidFill>
                  <a:srgbClr val="002060"/>
                </a:solidFill>
                <a:effectLst/>
                <a:latin typeface="Arial"/>
                <a:cs typeface="Calibri"/>
              </a:rPr>
              <a:t>Class of Medical Certificate</a:t>
            </a: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Courses Taken and Hours</a:t>
            </a:r>
            <a:r>
              <a:rPr lang="en-US" sz="1600" b="1">
                <a:solidFill>
                  <a:srgbClr val="002060"/>
                </a:solidFill>
                <a:latin typeface="Arial"/>
                <a:cs typeface="Calibri"/>
              </a:rPr>
              <a:t>/Credit for Previous Training</a:t>
            </a:r>
            <a:endParaRPr lang="en-US" sz="1600" b="0" i="0" u="none" strike="noStrike">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Total Charges</a:t>
            </a:r>
            <a:endParaRPr lang="en-US" sz="1600" b="0" i="0" u="none" strike="noStrike">
              <a:solidFill>
                <a:srgbClr val="002060"/>
              </a:solidFill>
              <a:effectLst/>
              <a:latin typeface="Arial"/>
              <a:cs typeface="Calibri"/>
            </a:endParaRPr>
          </a:p>
          <a:p>
            <a:pPr marL="342900" indent="-342900" rtl="0" eaLnBrk="1" fontAlgn="ctr" latinLnBrk="0" hangingPunct="1">
              <a:spcBef>
                <a:spcPts val="0"/>
              </a:spcBef>
              <a:spcAft>
                <a:spcPts val="0"/>
              </a:spcAft>
              <a:buFont typeface="+mj-lt"/>
              <a:buAutoNum type="arabicPeriod"/>
            </a:pPr>
            <a:r>
              <a:rPr lang="en-US" sz="1600" b="1" i="0" u="none" strike="noStrike" kern="1200">
                <a:solidFill>
                  <a:srgbClr val="002060"/>
                </a:solidFill>
                <a:effectLst/>
                <a:latin typeface="Arial"/>
                <a:cs typeface="Calibri"/>
              </a:rPr>
              <a:t>Notes</a:t>
            </a:r>
            <a:endParaRPr lang="en-US" sz="1600" b="0" i="0" u="none" strike="noStrike">
              <a:solidFill>
                <a:srgbClr val="002060"/>
              </a:solidFill>
              <a:effectLst/>
              <a:latin typeface="Arial"/>
              <a:cs typeface="Calibri"/>
            </a:endParaRPr>
          </a:p>
          <a:p>
            <a:pPr marL="342900" indent="-342900" fontAlgn="ctr">
              <a:buFont typeface="+mj-lt"/>
              <a:buAutoNum type="arabicPeriod"/>
            </a:pPr>
            <a:r>
              <a:rPr lang="en-US" sz="1600" b="1" i="0" u="none" strike="noStrike" kern="1200">
                <a:solidFill>
                  <a:srgbClr val="002060"/>
                </a:solidFill>
                <a:effectLst/>
                <a:latin typeface="Arial"/>
                <a:cs typeface="Calibri"/>
              </a:rPr>
              <a:t>SCO Certification</a:t>
            </a:r>
            <a:r>
              <a:rPr lang="en-US" sz="1600" b="1">
                <a:solidFill>
                  <a:srgbClr val="002060"/>
                </a:solidFill>
                <a:latin typeface="Arial"/>
                <a:cs typeface="Calibri"/>
              </a:rPr>
              <a:t> </a:t>
            </a:r>
            <a:endParaRPr lang="en-US" sz="1600" b="0" i="0" u="none" strike="noStrike">
              <a:solidFill>
                <a:srgbClr val="002060"/>
              </a:solidFill>
              <a:effectLst/>
              <a:latin typeface="Arial"/>
              <a:cs typeface="Calibri" panose="020F0502020204030204" pitchFamily="34" charset="0"/>
            </a:endParaRPr>
          </a:p>
          <a:p>
            <a:pPr marL="342900" marR="0" lvl="0" indent="-342900" algn="l" defTabSz="914400" rtl="0" eaLnBrk="1" fontAlgn="ctr"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42" name="Group 41" descr="Paper 22-1999 Side B Form with highlighted fields. Fields are highlighted according to whether they align to the Submitting an Enrollment process, Creating a Student process, or both in Enrollment Manager. &#10;&#10;The first one is a green circle with a &quot;1&quot; in the middle.">
            <a:extLst>
              <a:ext uri="{FF2B5EF4-FFF2-40B4-BE49-F238E27FC236}">
                <a16:creationId xmlns:a16="http://schemas.microsoft.com/office/drawing/2014/main" id="{90B7EACD-0ECF-7A3D-86F0-F040FE3B5B1B}"/>
              </a:ext>
            </a:extLst>
          </p:cNvPr>
          <p:cNvGrpSpPr/>
          <p:nvPr/>
        </p:nvGrpSpPr>
        <p:grpSpPr>
          <a:xfrm>
            <a:off x="1897478" y="1712922"/>
            <a:ext cx="434307" cy="434307"/>
            <a:chOff x="8554625" y="-545463"/>
            <a:chExt cx="434307" cy="434307"/>
          </a:xfrm>
        </p:grpSpPr>
        <p:sp>
          <p:nvSpPr>
            <p:cNvPr id="41" name="Oval 40">
              <a:extLst>
                <a:ext uri="{FF2B5EF4-FFF2-40B4-BE49-F238E27FC236}">
                  <a16:creationId xmlns:a16="http://schemas.microsoft.com/office/drawing/2014/main" id="{C094B14C-1A55-61CC-6DE4-6148BD75FE2B}"/>
                </a:ext>
              </a:extLst>
            </p:cNvPr>
            <p:cNvSpPr/>
            <p:nvPr/>
          </p:nvSpPr>
          <p:spPr>
            <a:xfrm>
              <a:off x="8634618" y="-46547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a:hlinkClick r:id="" action="ppaction://noaction"/>
              <a:extLst>
                <a:ext uri="{FF2B5EF4-FFF2-40B4-BE49-F238E27FC236}">
                  <a16:creationId xmlns:a16="http://schemas.microsoft.com/office/drawing/2014/main" id="{B4BD91E2-C35C-A1B7-06F0-575663EED7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625" y="-545463"/>
              <a:ext cx="434307" cy="434307"/>
            </a:xfrm>
            <a:prstGeom prst="rect">
              <a:avLst/>
            </a:prstGeom>
          </p:spPr>
        </p:pic>
      </p:grpSp>
      <p:grpSp>
        <p:nvGrpSpPr>
          <p:cNvPr id="64" name="Group 63" descr="Green circle with a &quot;2&quot; in the middle.">
            <a:extLst>
              <a:ext uri="{FF2B5EF4-FFF2-40B4-BE49-F238E27FC236}">
                <a16:creationId xmlns:a16="http://schemas.microsoft.com/office/drawing/2014/main" id="{C6EE418B-F5DD-4851-ABE2-85AB0A3DFEB9}"/>
              </a:ext>
            </a:extLst>
          </p:cNvPr>
          <p:cNvGrpSpPr/>
          <p:nvPr/>
        </p:nvGrpSpPr>
        <p:grpSpPr>
          <a:xfrm>
            <a:off x="4755105" y="2679799"/>
            <a:ext cx="436999" cy="436999"/>
            <a:chOff x="10349594" y="-524906"/>
            <a:chExt cx="436999" cy="436999"/>
          </a:xfrm>
        </p:grpSpPr>
        <p:sp>
          <p:nvSpPr>
            <p:cNvPr id="68" name="Oval 67">
              <a:extLst>
                <a:ext uri="{FF2B5EF4-FFF2-40B4-BE49-F238E27FC236}">
                  <a16:creationId xmlns:a16="http://schemas.microsoft.com/office/drawing/2014/main" id="{EFB4D33A-79A2-411B-A971-294A195958A0}"/>
                </a:ext>
              </a:extLst>
            </p:cNvPr>
            <p:cNvSpPr/>
            <p:nvPr/>
          </p:nvSpPr>
          <p:spPr>
            <a:xfrm>
              <a:off x="10430933" y="-44356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9" name="Graphic 68">
              <a:extLst>
                <a:ext uri="{FF2B5EF4-FFF2-40B4-BE49-F238E27FC236}">
                  <a16:creationId xmlns:a16="http://schemas.microsoft.com/office/drawing/2014/main" id="{DE378230-E539-4087-AF63-CB4DBA7565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9594" y="-524906"/>
              <a:ext cx="436999" cy="436999"/>
            </a:xfrm>
            <a:prstGeom prst="rect">
              <a:avLst/>
            </a:prstGeom>
          </p:spPr>
        </p:pic>
      </p:grpSp>
      <p:grpSp>
        <p:nvGrpSpPr>
          <p:cNvPr id="9" name="Group 8" descr="Green circle with a &quot;3&quot; in the middle.">
            <a:extLst>
              <a:ext uri="{FF2B5EF4-FFF2-40B4-BE49-F238E27FC236}">
                <a16:creationId xmlns:a16="http://schemas.microsoft.com/office/drawing/2014/main" id="{52DC30C9-B30D-E22B-EB14-01BBD937968D}"/>
              </a:ext>
            </a:extLst>
          </p:cNvPr>
          <p:cNvGrpSpPr/>
          <p:nvPr/>
        </p:nvGrpSpPr>
        <p:grpSpPr>
          <a:xfrm>
            <a:off x="3463019" y="3319174"/>
            <a:ext cx="436999" cy="436999"/>
            <a:chOff x="8612692" y="-402419"/>
            <a:chExt cx="436999" cy="436999"/>
          </a:xfrm>
        </p:grpSpPr>
        <p:sp>
          <p:nvSpPr>
            <p:cNvPr id="11" name="Oval 10">
              <a:extLst>
                <a:ext uri="{FF2B5EF4-FFF2-40B4-BE49-F238E27FC236}">
                  <a16:creationId xmlns:a16="http://schemas.microsoft.com/office/drawing/2014/main" id="{7115F3B7-AB63-B83A-A58D-D5E6AD4B634E}"/>
                </a:ext>
              </a:extLst>
            </p:cNvPr>
            <p:cNvSpPr/>
            <p:nvPr/>
          </p:nvSpPr>
          <p:spPr>
            <a:xfrm>
              <a:off x="8695266" y="-3210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AB4922EE-46C1-26C5-9272-0BAB75A8A3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2692" y="-402419"/>
              <a:ext cx="436999" cy="436999"/>
            </a:xfrm>
            <a:prstGeom prst="rect">
              <a:avLst/>
            </a:prstGeom>
          </p:spPr>
        </p:pic>
      </p:grpSp>
      <p:grpSp>
        <p:nvGrpSpPr>
          <p:cNvPr id="49" name="Group 48" descr="Green circle with a &quot;4&quot; in the middle.">
            <a:extLst>
              <a:ext uri="{FF2B5EF4-FFF2-40B4-BE49-F238E27FC236}">
                <a16:creationId xmlns:a16="http://schemas.microsoft.com/office/drawing/2014/main" id="{8BEB7F82-1D34-E4D6-425E-47BADCC6ACD6}"/>
              </a:ext>
            </a:extLst>
          </p:cNvPr>
          <p:cNvGrpSpPr/>
          <p:nvPr/>
        </p:nvGrpSpPr>
        <p:grpSpPr>
          <a:xfrm>
            <a:off x="2372583" y="3155089"/>
            <a:ext cx="436999" cy="436999"/>
            <a:chOff x="6941171" y="-523481"/>
            <a:chExt cx="436999" cy="436999"/>
          </a:xfrm>
        </p:grpSpPr>
        <p:sp>
          <p:nvSpPr>
            <p:cNvPr id="45" name="Oval 44">
              <a:extLst>
                <a:ext uri="{FF2B5EF4-FFF2-40B4-BE49-F238E27FC236}">
                  <a16:creationId xmlns:a16="http://schemas.microsoft.com/office/drawing/2014/main" id="{77CC249D-1D24-2786-19D6-DC3CFA31D12B}"/>
                </a:ext>
              </a:extLst>
            </p:cNvPr>
            <p:cNvSpPr/>
            <p:nvPr/>
          </p:nvSpPr>
          <p:spPr>
            <a:xfrm>
              <a:off x="7022510" y="-456079"/>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AD1420E9-5554-16EC-6987-060CEF8BC6E3}"/>
                </a:ext>
              </a:extLst>
            </p:cNvPr>
            <p:cNvGrpSpPr/>
            <p:nvPr/>
          </p:nvGrpSpPr>
          <p:grpSpPr>
            <a:xfrm>
              <a:off x="6941171" y="-523481"/>
              <a:ext cx="436999" cy="436999"/>
              <a:chOff x="6941171" y="-523481"/>
              <a:chExt cx="436999" cy="436999"/>
            </a:xfrm>
          </p:grpSpPr>
          <p:sp>
            <p:nvSpPr>
              <p:cNvPr id="43" name="Oval 42">
                <a:extLst>
                  <a:ext uri="{FF2B5EF4-FFF2-40B4-BE49-F238E27FC236}">
                    <a16:creationId xmlns:a16="http://schemas.microsoft.com/office/drawing/2014/main" id="{29742702-322C-99BA-F299-B9A33FC6001D}"/>
                  </a:ext>
                </a:extLst>
              </p:cNvPr>
              <p:cNvSpPr/>
              <p:nvPr/>
            </p:nvSpPr>
            <p:spPr>
              <a:xfrm>
                <a:off x="7022510" y="-442729"/>
                <a:ext cx="274320" cy="275494"/>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Graphic 32">
                <a:extLst>
                  <a:ext uri="{FF2B5EF4-FFF2-40B4-BE49-F238E27FC236}">
                    <a16:creationId xmlns:a16="http://schemas.microsoft.com/office/drawing/2014/main" id="{238BDF82-8968-43D6-B3FE-41CC5ACA11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1171" y="-523481"/>
                <a:ext cx="436999" cy="436999"/>
              </a:xfrm>
              <a:prstGeom prst="rect">
                <a:avLst/>
              </a:prstGeom>
            </p:spPr>
          </p:pic>
        </p:grpSp>
      </p:grpSp>
      <p:grpSp>
        <p:nvGrpSpPr>
          <p:cNvPr id="53" name="Group 52" descr="Green circle with a &quot;5&quot; in the middle.">
            <a:extLst>
              <a:ext uri="{FF2B5EF4-FFF2-40B4-BE49-F238E27FC236}">
                <a16:creationId xmlns:a16="http://schemas.microsoft.com/office/drawing/2014/main" id="{AE3FBD4F-7E97-E4F4-12B6-23972D505250}"/>
              </a:ext>
            </a:extLst>
          </p:cNvPr>
          <p:cNvGrpSpPr/>
          <p:nvPr/>
        </p:nvGrpSpPr>
        <p:grpSpPr>
          <a:xfrm>
            <a:off x="4409632" y="3069098"/>
            <a:ext cx="436999" cy="436999"/>
            <a:chOff x="8112325" y="-568256"/>
            <a:chExt cx="436999" cy="436999"/>
          </a:xfrm>
        </p:grpSpPr>
        <p:sp>
          <p:nvSpPr>
            <p:cNvPr id="46" name="TextBox 45">
              <a:extLst>
                <a:ext uri="{FF2B5EF4-FFF2-40B4-BE49-F238E27FC236}">
                  <a16:creationId xmlns:a16="http://schemas.microsoft.com/office/drawing/2014/main" id="{36EF0A15-0B26-0871-CF4E-460827AB906F}"/>
                </a:ext>
              </a:extLst>
            </p:cNvPr>
            <p:cNvSpPr txBox="1"/>
            <p:nvPr/>
          </p:nvSpPr>
          <p:spPr>
            <a:xfrm>
              <a:off x="8357616" y="-349757"/>
              <a:ext cx="0" cy="0"/>
            </a:xfrm>
            <a:prstGeom prst="rect">
              <a:avLst/>
            </a:prstGeom>
            <a:noFill/>
            <a:ln w="12700">
              <a:solidFill>
                <a:schemeClr val="bg1"/>
              </a:solidFill>
            </a:ln>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BB385A1-7A64-67C0-05D0-36146AAB4BE5}"/>
                </a:ext>
              </a:extLst>
            </p:cNvPr>
            <p:cNvSpPr/>
            <p:nvPr/>
          </p:nvSpPr>
          <p:spPr>
            <a:xfrm>
              <a:off x="8151122" y="-48691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Graphic 38">
              <a:extLst>
                <a:ext uri="{FF2B5EF4-FFF2-40B4-BE49-F238E27FC236}">
                  <a16:creationId xmlns:a16="http://schemas.microsoft.com/office/drawing/2014/main" id="{8774B5C5-765B-4CA3-9006-5FE51A4063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2325" y="-568256"/>
              <a:ext cx="436999" cy="436999"/>
            </a:xfrm>
            <a:prstGeom prst="rect">
              <a:avLst/>
            </a:prstGeom>
          </p:spPr>
        </p:pic>
      </p:grpSp>
      <p:grpSp>
        <p:nvGrpSpPr>
          <p:cNvPr id="17" name="Group 16" descr="Green circle with a &quot;6&quot; in the middle.">
            <a:extLst>
              <a:ext uri="{FF2B5EF4-FFF2-40B4-BE49-F238E27FC236}">
                <a16:creationId xmlns:a16="http://schemas.microsoft.com/office/drawing/2014/main" id="{F4C6235D-5394-5F64-3146-58CD260CC128}"/>
              </a:ext>
            </a:extLst>
          </p:cNvPr>
          <p:cNvGrpSpPr/>
          <p:nvPr/>
        </p:nvGrpSpPr>
        <p:grpSpPr>
          <a:xfrm>
            <a:off x="2591083" y="5211125"/>
            <a:ext cx="436999" cy="436999"/>
            <a:chOff x="5731220" y="-598616"/>
            <a:chExt cx="436999" cy="436999"/>
          </a:xfrm>
        </p:grpSpPr>
        <p:sp>
          <p:nvSpPr>
            <p:cNvPr id="25" name="Oval 24">
              <a:extLst>
                <a:ext uri="{FF2B5EF4-FFF2-40B4-BE49-F238E27FC236}">
                  <a16:creationId xmlns:a16="http://schemas.microsoft.com/office/drawing/2014/main" id="{64365A83-761C-4E59-E785-BBF49A36A663}"/>
                </a:ext>
              </a:extLst>
            </p:cNvPr>
            <p:cNvSpPr/>
            <p:nvPr/>
          </p:nvSpPr>
          <p:spPr>
            <a:xfrm>
              <a:off x="5812559" y="-517277"/>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Graphic 26">
              <a:extLst>
                <a:ext uri="{FF2B5EF4-FFF2-40B4-BE49-F238E27FC236}">
                  <a16:creationId xmlns:a16="http://schemas.microsoft.com/office/drawing/2014/main" id="{B2D09BEE-7A12-B49D-A264-BBAA2BE4F4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31220" y="-598616"/>
              <a:ext cx="436999" cy="436999"/>
            </a:xfrm>
            <a:prstGeom prst="rect">
              <a:avLst/>
            </a:prstGeom>
          </p:spPr>
        </p:pic>
      </p:grpSp>
      <p:grpSp>
        <p:nvGrpSpPr>
          <p:cNvPr id="28" name="Group 27" descr="Green circle with a &quot;7&quot; in the middle.">
            <a:extLst>
              <a:ext uri="{FF2B5EF4-FFF2-40B4-BE49-F238E27FC236}">
                <a16:creationId xmlns:a16="http://schemas.microsoft.com/office/drawing/2014/main" id="{4090FCD0-7DFD-558A-BD9F-108C6D968038}"/>
              </a:ext>
            </a:extLst>
          </p:cNvPr>
          <p:cNvGrpSpPr/>
          <p:nvPr/>
        </p:nvGrpSpPr>
        <p:grpSpPr>
          <a:xfrm>
            <a:off x="3186472" y="6064093"/>
            <a:ext cx="434308" cy="434308"/>
            <a:chOff x="4071485" y="-579295"/>
            <a:chExt cx="434308" cy="434308"/>
          </a:xfrm>
        </p:grpSpPr>
        <p:sp>
          <p:nvSpPr>
            <p:cNvPr id="30" name="Oval 29">
              <a:extLst>
                <a:ext uri="{FF2B5EF4-FFF2-40B4-BE49-F238E27FC236}">
                  <a16:creationId xmlns:a16="http://schemas.microsoft.com/office/drawing/2014/main" id="{0B9F9835-17E3-74C6-C99B-BB12F3E37F02}"/>
                </a:ext>
              </a:extLst>
            </p:cNvPr>
            <p:cNvSpPr/>
            <p:nvPr/>
          </p:nvSpPr>
          <p:spPr>
            <a:xfrm>
              <a:off x="4151479" y="-499301"/>
              <a:ext cx="274320" cy="27432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0AC5F9B5-CEA6-07DD-10EC-892AE5DCA88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71485" y="-579295"/>
              <a:ext cx="434308" cy="434308"/>
            </a:xfrm>
            <a:prstGeom prst="rect">
              <a:avLst/>
            </a:prstGeom>
          </p:spPr>
        </p:pic>
      </p:grpSp>
      <p:sp>
        <p:nvSpPr>
          <p:cNvPr id="8" name="Rectangle 7">
            <a:extLst>
              <a:ext uri="{FF2B5EF4-FFF2-40B4-BE49-F238E27FC236}">
                <a16:creationId xmlns:a16="http://schemas.microsoft.com/office/drawing/2014/main" id="{8FB22EAC-113B-4825-53D0-BF06933D1F8B}"/>
              </a:ext>
              <a:ext uri="{C183D7F6-B498-43B3-948B-1728B52AA6E4}">
                <adec:decorative xmlns:adec="http://schemas.microsoft.com/office/drawing/2017/decorative" val="0"/>
              </a:ext>
            </a:extLst>
          </p:cNvPr>
          <p:cNvSpPr/>
          <p:nvPr/>
        </p:nvSpPr>
        <p:spPr>
          <a:xfrm>
            <a:off x="8771779" y="1209890"/>
            <a:ext cx="3026804" cy="434414"/>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Creating a Student</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4" name="TextBox 3">
            <a:extLst>
              <a:ext uri="{FF2B5EF4-FFF2-40B4-BE49-F238E27FC236}">
                <a16:creationId xmlns:a16="http://schemas.microsoft.com/office/drawing/2014/main" id="{FC0245C2-D9A7-EFDE-6B4F-47844DA9E855}"/>
              </a:ext>
            </a:extLst>
          </p:cNvPr>
          <p:cNvSpPr txBox="1"/>
          <p:nvPr/>
        </p:nvSpPr>
        <p:spPr>
          <a:xfrm>
            <a:off x="8855133" y="1662088"/>
            <a:ext cx="2943443" cy="173304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cs typeface="Calibri"/>
              </a:rPr>
              <a:t>The process of entering a student’s biographical and program information into EM. SCOs only create a student if the student cannot be found in a search. </a:t>
            </a:r>
            <a:r>
              <a:rPr lang="en-US" sz="1400">
                <a:latin typeface="Arial"/>
                <a:cs typeface="Calibri"/>
              </a:rPr>
              <a:t>Navigate to the </a:t>
            </a:r>
            <a:r>
              <a:rPr kumimoji="0" lang="en-US" sz="1400" b="1" i="0" u="none" strike="noStrike" kern="1200" cap="none" spc="0" normalizeH="0" baseline="0" noProof="0">
                <a:ln>
                  <a:noFill/>
                </a:ln>
                <a:effectLst/>
                <a:uLnTx/>
                <a:uFillTx/>
                <a:latin typeface="Arial"/>
                <a:cs typeface="Calibri"/>
              </a:rPr>
              <a:t>EM User Guide </a:t>
            </a:r>
            <a:r>
              <a:rPr kumimoji="0" lang="en-US" sz="1400" b="0" i="0" u="none" strike="noStrike" kern="1200" cap="none" spc="0" normalizeH="0" baseline="0" noProof="0">
                <a:ln>
                  <a:noFill/>
                </a:ln>
                <a:effectLst/>
                <a:uLnTx/>
                <a:uFillTx/>
                <a:latin typeface="Arial"/>
                <a:cs typeface="Calibri"/>
              </a:rPr>
              <a:t>on the </a:t>
            </a:r>
            <a:r>
              <a:rPr kumimoji="0" lang="en-US" sz="1400" b="0" i="0" u="none" strike="noStrike" kern="1200" cap="none" spc="0" normalizeH="0" baseline="0" noProof="0">
                <a:ln>
                  <a:noFill/>
                </a:ln>
                <a:effectLst/>
                <a:uLnTx/>
                <a:uFillTx/>
                <a:latin typeface="Arial"/>
                <a:cs typeface="Calibri"/>
                <a:hlinkClick r:id="rId17">
                  <a:extLst>
                    <a:ext uri="{A12FA001-AC4F-418D-AE19-62706E023703}">
                      <ahyp:hlinkClr xmlns:ahyp="http://schemas.microsoft.com/office/drawing/2018/hyperlinkcolor" val="tx"/>
                    </a:ext>
                  </a:extLst>
                </a:hlinkClick>
              </a:rPr>
              <a:t>Resources for Schools</a:t>
            </a:r>
            <a:r>
              <a:rPr kumimoji="0" lang="en-US" sz="1400" b="0" i="0" u="none" strike="noStrike" kern="1200" cap="none" spc="0" normalizeH="0" baseline="0" noProof="0">
                <a:ln>
                  <a:noFill/>
                </a:ln>
                <a:effectLst/>
                <a:uLnTx/>
                <a:uFillTx/>
                <a:latin typeface="Arial"/>
                <a:cs typeface="Calibri"/>
              </a:rPr>
              <a:t> page </a:t>
            </a:r>
            <a:r>
              <a:rPr lang="en-US" sz="1400">
                <a:latin typeface="Arial"/>
                <a:cs typeface="Calibri"/>
              </a:rPr>
              <a:t>to learn how to search for a student.</a:t>
            </a:r>
            <a:endParaRPr lang="en-US" sz="1400" b="0" i="0" u="none" strike="noStrike" kern="1200" cap="none" spc="0" normalizeH="0" baseline="0" noProof="0">
              <a:ln>
                <a:noFill/>
              </a:ln>
              <a:effectLst/>
              <a:uLnTx/>
              <a:uFillTx/>
              <a:latin typeface="Arial"/>
              <a:cs typeface="Calibri"/>
            </a:endParaRPr>
          </a:p>
        </p:txBody>
      </p:sp>
      <p:sp>
        <p:nvSpPr>
          <p:cNvPr id="10" name="TextBox 9">
            <a:extLst>
              <a:ext uri="{FF2B5EF4-FFF2-40B4-BE49-F238E27FC236}">
                <a16:creationId xmlns:a16="http://schemas.microsoft.com/office/drawing/2014/main" id="{F618E4A5-B71A-D9E4-23C0-0A81FC66411C}"/>
              </a:ext>
            </a:extLst>
          </p:cNvPr>
          <p:cNvSpPr txBox="1"/>
          <p:nvPr/>
        </p:nvSpPr>
        <p:spPr>
          <a:xfrm>
            <a:off x="9106663" y="3695745"/>
            <a:ext cx="2454699" cy="1510528"/>
          </a:xfrm>
          <a:prstGeom prst="rect">
            <a:avLst/>
          </a:prstGeom>
          <a:noFill/>
        </p:spPr>
        <p:txBody>
          <a:bodyPr wrap="square" lIns="0" tIns="0" rIns="0" bIns="0" rtlCol="0" anchor="t">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Name of Student, Current Address</a:t>
            </a:r>
            <a:endParaRPr lang="en-US" sz="16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Social Security Number (SSN)</a:t>
            </a:r>
            <a:endParaRPr lang="en-US" sz="16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Type of Training</a:t>
            </a:r>
            <a:endParaRPr lang="en-US" sz="1600" b="1" i="0" u="none" strike="noStrike" kern="1200" cap="none" spc="0" normalizeH="0" baseline="0" noProof="0">
              <a:ln>
                <a:noFill/>
              </a:ln>
              <a:solidFill>
                <a:srgbClr val="002060"/>
              </a:solidFill>
              <a:effectLst/>
              <a:uLnTx/>
              <a:uFillTx/>
              <a:latin typeface="Arial"/>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600" b="1" i="0" u="none" strike="noStrike" kern="1200" cap="none" spc="0" normalizeH="0" baseline="0" noProof="0">
                <a:ln>
                  <a:noFill/>
                </a:ln>
                <a:solidFill>
                  <a:srgbClr val="002060"/>
                </a:solidFill>
                <a:effectLst/>
                <a:uLnTx/>
                <a:uFillTx/>
                <a:latin typeface="Arial"/>
                <a:cs typeface="Calibri"/>
              </a:rPr>
              <a:t>Name of Program</a:t>
            </a:r>
            <a:endParaRPr lang="en-US" sz="1600" b="1" i="0" u="none" strike="noStrike" kern="1200" cap="none" spc="0" normalizeH="0" baseline="0" noProof="0">
              <a:ln>
                <a:noFill/>
              </a:ln>
              <a:solidFill>
                <a:srgbClr val="002060"/>
              </a:solidFill>
              <a:effectLst/>
              <a:uLnTx/>
              <a:uFillTx/>
              <a:latin typeface="Arial"/>
              <a:cs typeface="Calibri"/>
            </a:endParaRPr>
          </a:p>
        </p:txBody>
      </p:sp>
      <p:sp>
        <p:nvSpPr>
          <p:cNvPr id="16" name="Rectangle 15">
            <a:extLst>
              <a:ext uri="{FF2B5EF4-FFF2-40B4-BE49-F238E27FC236}">
                <a16:creationId xmlns:a16="http://schemas.microsoft.com/office/drawing/2014/main" id="{C15FFE0B-AF6B-CE7B-B480-60A7C02EFCE5}"/>
              </a:ext>
              <a:ext uri="{C183D7F6-B498-43B3-948B-1728B52AA6E4}">
                <adec:decorative xmlns:adec="http://schemas.microsoft.com/office/drawing/2017/decorative" val="0"/>
              </a:ext>
            </a:extLst>
          </p:cNvPr>
          <p:cNvSpPr/>
          <p:nvPr/>
        </p:nvSpPr>
        <p:spPr>
          <a:xfrm>
            <a:off x="8831193" y="5479208"/>
            <a:ext cx="3168945" cy="1165443"/>
          </a:xfrm>
          <a:prstGeom prst="rect">
            <a:avLst/>
          </a:prstGeom>
          <a:solidFill>
            <a:schemeClr val="accent5">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a:cs typeface="Calibri"/>
              </a:rPr>
              <a:t>Applicable to both Submitting Enrollments and Creating a Student</a:t>
            </a:r>
            <a:endParaRPr lang="en-US" sz="1400" b="1" i="0" u="none" strike="noStrike" kern="1200" cap="none" spc="0" normalizeH="0" baseline="0" noProof="0">
              <a:ln>
                <a:noFill/>
              </a:ln>
              <a:solidFill>
                <a:srgbClr val="002060"/>
              </a:solidFill>
              <a:effectLst/>
              <a:uLnTx/>
              <a:uFillTx/>
              <a:latin typeface="Arial"/>
              <a:cs typeface="Calibri"/>
            </a:endParaRPr>
          </a:p>
        </p:txBody>
      </p:sp>
      <p:sp>
        <p:nvSpPr>
          <p:cNvPr id="19" name="Oval 18">
            <a:hlinkClick r:id="" action="ppaction://noaction"/>
            <a:extLst>
              <a:ext uri="{FF2B5EF4-FFF2-40B4-BE49-F238E27FC236}">
                <a16:creationId xmlns:a16="http://schemas.microsoft.com/office/drawing/2014/main" id="{0E59DF19-80B3-4A54-84D6-EE0688B689F2}"/>
              </a:ext>
            </a:extLst>
          </p:cNvPr>
          <p:cNvSpPr/>
          <p:nvPr/>
        </p:nvSpPr>
        <p:spPr>
          <a:xfrm>
            <a:off x="2399675" y="1747195"/>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20" name="Oval 19">
            <a:hlinkClick r:id="" action="ppaction://noaction"/>
            <a:extLst>
              <a:ext uri="{FF2B5EF4-FFF2-40B4-BE49-F238E27FC236}">
                <a16:creationId xmlns:a16="http://schemas.microsoft.com/office/drawing/2014/main" id="{4620B75E-E200-4D01-8E9F-A644F771E0B0}"/>
              </a:ext>
            </a:extLst>
          </p:cNvPr>
          <p:cNvSpPr/>
          <p:nvPr/>
        </p:nvSpPr>
        <p:spPr>
          <a:xfrm>
            <a:off x="4738688" y="1812042"/>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1" name="Oval 20">
            <a:hlinkClick r:id="" action="ppaction://noaction"/>
            <a:extLst>
              <a:ext uri="{FF2B5EF4-FFF2-40B4-BE49-F238E27FC236}">
                <a16:creationId xmlns:a16="http://schemas.microsoft.com/office/drawing/2014/main" id="{601B9E63-2D0A-4B2E-8456-30899D988263}"/>
              </a:ext>
            </a:extLst>
          </p:cNvPr>
          <p:cNvSpPr/>
          <p:nvPr/>
        </p:nvSpPr>
        <p:spPr>
          <a:xfrm>
            <a:off x="2095126" y="2282891"/>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2" name="Oval 21">
            <a:hlinkClick r:id="" action="ppaction://noaction"/>
            <a:extLst>
              <a:ext uri="{FF2B5EF4-FFF2-40B4-BE49-F238E27FC236}">
                <a16:creationId xmlns:a16="http://schemas.microsoft.com/office/drawing/2014/main" id="{44DEF95A-5C83-4CFD-A30A-0BD06A1EE493}"/>
              </a:ext>
            </a:extLst>
          </p:cNvPr>
          <p:cNvSpPr/>
          <p:nvPr/>
        </p:nvSpPr>
        <p:spPr>
          <a:xfrm>
            <a:off x="4326073" y="1993429"/>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Tree>
    <p:extLst>
      <p:ext uri="{BB962C8B-B14F-4D97-AF65-F5344CB8AC3E}">
        <p14:creationId xmlns:p14="http://schemas.microsoft.com/office/powerpoint/2010/main" val="2431319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328414-634D-BA90-370E-713A7855B9C4}"/>
              </a:ext>
              <a:ext uri="{C183D7F6-B498-43B3-948B-1728B52AA6E4}">
                <adec:decorative xmlns:adec="http://schemas.microsoft.com/office/drawing/2017/decorative" val="1"/>
              </a:ext>
            </a:extLst>
          </p:cNvPr>
          <p:cNvCxnSpPr/>
          <p:nvPr/>
        </p:nvCxnSpPr>
        <p:spPr>
          <a:xfrm>
            <a:off x="4075837" y="4114448"/>
            <a:ext cx="41148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C59007-1E39-85B8-06E2-82BA3773D56E}"/>
              </a:ext>
            </a:extLst>
          </p:cNvPr>
          <p:cNvSpPr>
            <a:spLocks noGrp="1"/>
          </p:cNvSpPr>
          <p:nvPr>
            <p:ph type="title" idx="4294967295"/>
          </p:nvPr>
        </p:nvSpPr>
        <p:spPr>
          <a:xfrm>
            <a:off x="1768475" y="2230589"/>
            <a:ext cx="8655050" cy="1963869"/>
          </a:xfrm>
        </p:spPr>
        <p:txBody>
          <a:bodyPr/>
          <a:lstStyle/>
          <a:p>
            <a:pPr algn="ctr">
              <a:spcAft>
                <a:spcPts val="600"/>
              </a:spcAft>
            </a:pPr>
            <a:r>
              <a:rPr lang="en-US" sz="4000" b="1">
                <a:solidFill>
                  <a:schemeClr val="tx1"/>
                </a:solidFill>
                <a:latin typeface="Arial"/>
                <a:cs typeface="Calibri"/>
              </a:rPr>
              <a:t>FLIGHT</a:t>
            </a:r>
            <a:br>
              <a:rPr lang="en-US" sz="4000" b="1">
                <a:latin typeface="Arial"/>
              </a:rPr>
            </a:br>
            <a:r>
              <a:rPr lang="en-US" sz="4000" b="1">
                <a:solidFill>
                  <a:schemeClr val="tx1"/>
                </a:solidFill>
                <a:latin typeface="Arial"/>
                <a:cs typeface="Calibri"/>
              </a:rPr>
              <a:t>VA Form 22-1999 Side B – </a:t>
            </a:r>
            <a:br>
              <a:rPr lang="en-US" sz="4000" b="1">
                <a:latin typeface="Arial"/>
              </a:rPr>
            </a:br>
            <a:r>
              <a:rPr lang="en-US" sz="4000" b="1">
                <a:solidFill>
                  <a:schemeClr val="tx1"/>
                </a:solidFill>
                <a:latin typeface="Arial"/>
                <a:cs typeface="Calibri"/>
              </a:rPr>
              <a:t>VA Enrollment Certification</a:t>
            </a:r>
            <a:br>
              <a:rPr lang="en-US" sz="4000" b="1">
                <a:latin typeface="Arial"/>
              </a:rPr>
            </a:br>
            <a:r>
              <a:rPr lang="en-US" sz="4000" b="1">
                <a:solidFill>
                  <a:schemeClr val="tx1"/>
                </a:solidFill>
                <a:latin typeface="Arial"/>
                <a:cs typeface="Calibri"/>
              </a:rPr>
              <a:t>Creating a Student</a:t>
            </a:r>
          </a:p>
        </p:txBody>
      </p:sp>
      <p:sp>
        <p:nvSpPr>
          <p:cNvPr id="11" name="Rectangle: Rounded Corners 3" descr="Return to table of contents button.">
            <a:hlinkClick r:id="rId2" action="ppaction://hlinksldjump"/>
            <a:extLst>
              <a:ext uri="{FF2B5EF4-FFF2-40B4-BE49-F238E27FC236}">
                <a16:creationId xmlns:a16="http://schemas.microsoft.com/office/drawing/2014/main" id="{F027AEA2-A160-6886-FFF6-B50E854CE79C}"/>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3" name="Rectangle: Rounded Corners 3" descr="Return to start of the Flight Sections. ">
            <a:hlinkClick r:id="rId3" action="ppaction://hlinksldjump"/>
            <a:extLst>
              <a:ext uri="{FF2B5EF4-FFF2-40B4-BE49-F238E27FC236}">
                <a16:creationId xmlns:a16="http://schemas.microsoft.com/office/drawing/2014/main" id="{503D6D86-17FA-5C31-6F55-4380BE0B3053}"/>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bg1"/>
              </a:solidFill>
            </a:endParaRPr>
          </a:p>
        </p:txBody>
      </p:sp>
    </p:spTree>
    <p:extLst>
      <p:ext uri="{BB962C8B-B14F-4D97-AF65-F5344CB8AC3E}">
        <p14:creationId xmlns:p14="http://schemas.microsoft.com/office/powerpoint/2010/main" val="2844803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CAED1-E104-8EE7-E1DE-629F40119A4B}"/>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9148"/>
            <a:ext cx="9865000" cy="36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Flight: VA Form 22-1999 Side B vs EM Functionality</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 name="TextBox 1">
            <a:extLst>
              <a:ext uri="{FF2B5EF4-FFF2-40B4-BE49-F238E27FC236}">
                <a16:creationId xmlns:a16="http://schemas.microsoft.com/office/drawing/2014/main" id="{EDC79FAE-B2E6-C529-A237-5AC224C29EE8}"/>
              </a:ext>
            </a:extLst>
          </p:cNvPr>
          <p:cNvSpPr txBox="1"/>
          <p:nvPr/>
        </p:nvSpPr>
        <p:spPr>
          <a:xfrm>
            <a:off x="298175" y="501789"/>
            <a:ext cx="11461704" cy="89992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a:t>
            </a:r>
            <a:r>
              <a:rPr lang="en-US" sz="2000">
                <a:solidFill>
                  <a:srgbClr val="002060"/>
                </a:solidFill>
                <a:latin typeface="Arial"/>
                <a:cs typeface="Calibri"/>
              </a:rPr>
              <a:t>create a student</a:t>
            </a:r>
            <a:r>
              <a:rPr kumimoji="0" lang="en-US" sz="2000" b="0" i="0" u="none" strike="noStrike" kern="1200" cap="none" spc="0" normalizeH="0" baseline="0" noProof="0">
                <a:ln>
                  <a:noFill/>
                </a:ln>
                <a:solidFill>
                  <a:srgbClr val="002060"/>
                </a:solidFill>
                <a:effectLst/>
                <a:uLnTx/>
                <a:uFillTx/>
                <a:latin typeface="Arial"/>
                <a:cs typeface="Calibri"/>
              </a:rPr>
              <a:t>. </a:t>
            </a:r>
            <a:r>
              <a:rPr kumimoji="0" lang="en-US" sz="2000" b="1" i="0" u="none" strike="noStrike" kern="1200" cap="none" spc="0" normalizeH="0" baseline="0" noProof="0">
                <a:ln>
                  <a:noFill/>
                </a:ln>
                <a:solidFill>
                  <a:srgbClr val="002060"/>
                </a:solidFill>
                <a:effectLst/>
                <a:uLnTx/>
                <a:uFillTx/>
                <a:latin typeface="Arial"/>
                <a:cs typeface="Calibri"/>
              </a:rPr>
              <a:t>SCOs should only create a trainee if they are not in the EM system.</a:t>
            </a:r>
            <a:r>
              <a:rPr lang="en-US" sz="2000" b="1">
                <a:solidFill>
                  <a:srgbClr val="002060"/>
                </a:solidFill>
                <a:latin typeface="Arial"/>
                <a:cs typeface="Calibri"/>
              </a:rPr>
              <a:t> </a:t>
            </a:r>
            <a:r>
              <a:rPr lang="en-US" sz="2000">
                <a:solidFill>
                  <a:srgbClr val="002060"/>
                </a:solidFill>
                <a:latin typeface="Arial"/>
                <a:cs typeface="Calibri"/>
              </a:rPr>
              <a:t>Navigate to the </a:t>
            </a:r>
            <a:r>
              <a:rPr kumimoji="0" lang="en-US" sz="2000" b="1" i="0" u="none" strike="noStrike" kern="1200" cap="none" spc="0" normalizeH="0" baseline="0" noProof="0">
                <a:ln>
                  <a:noFill/>
                </a:ln>
                <a:solidFill>
                  <a:srgbClr val="002060"/>
                </a:solidFill>
                <a:effectLst/>
                <a:uLnTx/>
                <a:uFillTx/>
                <a:latin typeface="Arial"/>
                <a:cs typeface="Calibri"/>
              </a:rPr>
              <a:t>EM User Guide </a:t>
            </a:r>
            <a:r>
              <a:rPr kumimoji="0" lang="en-US" sz="2000" b="0" i="0" u="none" strike="noStrike" kern="1200" cap="none" spc="0" normalizeH="0" baseline="0" noProof="0">
                <a:ln>
                  <a:noFill/>
                </a:ln>
                <a:solidFill>
                  <a:srgbClr val="002060"/>
                </a:solidFill>
                <a:effectLst/>
                <a:uLnTx/>
                <a:uFillTx/>
                <a:latin typeface="Arial"/>
                <a:cs typeface="Calibri"/>
              </a:rPr>
              <a:t>on the </a:t>
            </a:r>
            <a:r>
              <a:rPr kumimoji="0" lang="en-US" sz="2000" b="0" i="0" u="none" strike="noStrike" kern="1200" cap="none" spc="0" normalizeH="0" baseline="0" noProof="0">
                <a:ln>
                  <a:noFill/>
                </a:ln>
                <a:solidFill>
                  <a:srgbClr val="002060"/>
                </a:solidFill>
                <a:effectLst/>
                <a:uLnTx/>
                <a:uFillTx/>
                <a:latin typeface="Arial"/>
                <a:cs typeface="Calibri"/>
                <a:hlinkClick r:id="rId2">
                  <a:extLst>
                    <a:ext uri="{A12FA001-AC4F-418D-AE19-62706E023703}">
                      <ahyp:hlinkClr xmlns:ahyp="http://schemas.microsoft.com/office/drawing/2018/hyperlinkcolor" val="tx"/>
                    </a:ext>
                  </a:extLst>
                </a:hlinkClick>
              </a:rPr>
              <a:t>Resources for Schools</a:t>
            </a:r>
            <a:r>
              <a:rPr kumimoji="0" lang="en-US" sz="2000" b="0" i="0" u="none" strike="noStrike" kern="1200" cap="none" spc="0" normalizeH="0" baseline="0" noProof="0">
                <a:ln>
                  <a:noFill/>
                </a:ln>
                <a:solidFill>
                  <a:srgbClr val="002060"/>
                </a:solidFill>
                <a:effectLst/>
                <a:uLnTx/>
                <a:uFillTx/>
                <a:latin typeface="Arial"/>
                <a:cs typeface="Calibri"/>
              </a:rPr>
              <a:t> page </a:t>
            </a:r>
            <a:r>
              <a:rPr lang="en-US" sz="2000">
                <a:solidFill>
                  <a:srgbClr val="002060"/>
                </a:solidFill>
                <a:latin typeface="Arial"/>
                <a:cs typeface="Calibri"/>
              </a:rPr>
              <a:t>to learn how to search for a student.</a:t>
            </a:r>
            <a:r>
              <a:rPr kumimoji="0" lang="en-US" sz="2000" b="0" i="0" u="none" strike="noStrike" kern="1200" cap="none" spc="0" normalizeH="0" baseline="0" noProof="0">
                <a:ln>
                  <a:noFill/>
                </a:ln>
                <a:solidFill>
                  <a:srgbClr val="002060"/>
                </a:solidFill>
                <a:effectLst/>
                <a:uLnTx/>
                <a:uFillTx/>
                <a:latin typeface="Arial"/>
                <a:cs typeface="Calibri"/>
              </a:rPr>
              <a:t>Begin with the table below to identify the task as it is completed using VA Form 22-1999 Side B and how the task is completed in EM. Each numbered task aligns with the numbered items in the pages that follow.</a:t>
            </a:r>
            <a:r>
              <a:rPr lang="en-US" sz="2000" b="1">
                <a:solidFill>
                  <a:srgbClr val="002060"/>
                </a:solidFill>
                <a:latin typeface="Arial"/>
                <a:cs typeface="Calibri"/>
              </a:rPr>
              <a:t> </a:t>
            </a:r>
            <a:endParaRPr lang="en-US">
              <a:latin typeface="Arial"/>
            </a:endParaRPr>
          </a:p>
        </p:txBody>
      </p:sp>
      <p:graphicFrame>
        <p:nvGraphicFramePr>
          <p:cNvPr id="9" name="Table 12">
            <a:extLst>
              <a:ext uri="{FF2B5EF4-FFF2-40B4-BE49-F238E27FC236}">
                <a16:creationId xmlns:a16="http://schemas.microsoft.com/office/drawing/2014/main" id="{DE04B7C2-2B58-416E-BC48-BED80F2D390E}"/>
              </a:ext>
            </a:extLst>
          </p:cNvPr>
          <p:cNvGraphicFramePr>
            <a:graphicFrameLocks noGrp="1"/>
          </p:cNvGraphicFramePr>
          <p:nvPr>
            <p:extLst>
              <p:ext uri="{D42A27DB-BD31-4B8C-83A1-F6EECF244321}">
                <p14:modId xmlns:p14="http://schemas.microsoft.com/office/powerpoint/2010/main" val="704836465"/>
              </p:ext>
            </p:extLst>
          </p:nvPr>
        </p:nvGraphicFramePr>
        <p:xfrm>
          <a:off x="1422545" y="2442651"/>
          <a:ext cx="9346909" cy="3092876"/>
        </p:xfrm>
        <a:graphic>
          <a:graphicData uri="http://schemas.openxmlformats.org/drawingml/2006/table">
            <a:tbl>
              <a:tblPr firstRow="1" bandRow="1">
                <a:tableStyleId>{5C22544A-7EE6-4342-B048-85BDC9FD1C3A}</a:tableStyleId>
              </a:tblPr>
              <a:tblGrid>
                <a:gridCol w="554819">
                  <a:extLst>
                    <a:ext uri="{9D8B030D-6E8A-4147-A177-3AD203B41FA5}">
                      <a16:colId xmlns:a16="http://schemas.microsoft.com/office/drawing/2014/main" val="1838318737"/>
                    </a:ext>
                  </a:extLst>
                </a:gridCol>
                <a:gridCol w="1815909">
                  <a:extLst>
                    <a:ext uri="{9D8B030D-6E8A-4147-A177-3AD203B41FA5}">
                      <a16:colId xmlns:a16="http://schemas.microsoft.com/office/drawing/2014/main" val="2694484242"/>
                    </a:ext>
                  </a:extLst>
                </a:gridCol>
                <a:gridCol w="3346223">
                  <a:extLst>
                    <a:ext uri="{9D8B030D-6E8A-4147-A177-3AD203B41FA5}">
                      <a16:colId xmlns:a16="http://schemas.microsoft.com/office/drawing/2014/main" val="2888116487"/>
                    </a:ext>
                  </a:extLst>
                </a:gridCol>
                <a:gridCol w="3629958">
                  <a:extLst>
                    <a:ext uri="{9D8B030D-6E8A-4147-A177-3AD203B41FA5}">
                      <a16:colId xmlns:a16="http://schemas.microsoft.com/office/drawing/2014/main" val="134663572"/>
                    </a:ext>
                  </a:extLst>
                </a:gridCol>
              </a:tblGrid>
              <a:tr h="320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Calibri"/>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a:ea typeface="+mn-ea"/>
                          <a:cs typeface="Calibri"/>
                        </a:rPr>
                        <a:t>VA Form 22-1999 Side B</a:t>
                      </a:r>
                    </a:p>
                  </a:txBody>
                  <a:tcPr anchor="ctr">
                    <a:solidFill>
                      <a:srgbClr val="004279"/>
                    </a:solidFill>
                  </a:tcPr>
                </a:tc>
                <a:tc>
                  <a:txBody>
                    <a:bodyPr/>
                    <a:lstStyle/>
                    <a:p>
                      <a:pPr algn="ctr"/>
                      <a:r>
                        <a:rPr lang="en-US" sz="1600">
                          <a:solidFill>
                            <a:schemeClr val="bg1"/>
                          </a:solidFill>
                          <a:latin typeface="Arial"/>
                          <a:cs typeface="Calibri"/>
                        </a:rPr>
                        <a:t>EM-FLIGHT</a:t>
                      </a:r>
                    </a:p>
                  </a:txBody>
                  <a:tcPr anchor="ctr">
                    <a:solidFill>
                      <a:srgbClr val="004279"/>
                    </a:solidFill>
                  </a:tcPr>
                </a:tc>
                <a:extLst>
                  <a:ext uri="{0D108BD9-81ED-4DB2-BD59-A6C34878D82A}">
                    <a16:rowId xmlns:a16="http://schemas.microsoft.com/office/drawing/2014/main" val="1574270989"/>
                  </a:ext>
                </a:extLst>
              </a:tr>
              <a:tr h="751444">
                <a:tc>
                  <a:txBody>
                    <a:bodyPr/>
                    <a:lstStyle/>
                    <a:p>
                      <a:pPr marL="0" indent="0" algn="ctr">
                        <a:buFont typeface="+mj-lt"/>
                        <a:buNone/>
                      </a:pPr>
                      <a:r>
                        <a:rPr lang="en-US" sz="1200" b="1">
                          <a:latin typeface="Calibri"/>
                          <a:cs typeface="Calibri"/>
                        </a:rPr>
                        <a:t>A</a:t>
                      </a:r>
                    </a:p>
                  </a:txBody>
                  <a:tcPr anchor="ctr">
                    <a:solidFill>
                      <a:srgbClr val="C7D7EB"/>
                    </a:solidFill>
                  </a:tcPr>
                </a:tc>
                <a:tc>
                  <a:txBody>
                    <a:bodyPr/>
                    <a:lstStyle/>
                    <a:p>
                      <a:pPr marL="0" indent="0" algn="ctr">
                        <a:buFont typeface="+mj-lt"/>
                        <a:buNone/>
                      </a:pPr>
                      <a:r>
                        <a:rPr lang="en-US" sz="1200" b="1">
                          <a:solidFill>
                            <a:srgbClr val="002060"/>
                          </a:solidFill>
                          <a:latin typeface="Arial"/>
                          <a:cs typeface="Calibri"/>
                        </a:rPr>
                        <a:t>Student Information</a:t>
                      </a:r>
                    </a:p>
                  </a:txBody>
                  <a:tcPr anchor="ctr">
                    <a:solidFill>
                      <a:srgbClr val="C7D7EB"/>
                    </a:solidFill>
                  </a:tcPr>
                </a:tc>
                <a:tc>
                  <a:txBody>
                    <a:bodyPr/>
                    <a:lstStyle/>
                    <a:p>
                      <a:pPr marL="0" indent="0">
                        <a:buFont typeface="+mj-lt"/>
                        <a:buNone/>
                      </a:pPr>
                      <a:r>
                        <a:rPr lang="en-US" sz="1200">
                          <a:solidFill>
                            <a:srgbClr val="002060"/>
                          </a:solidFill>
                          <a:latin typeface="Arial"/>
                          <a:cs typeface="Calibri"/>
                        </a:rPr>
                        <a:t>SCOs wrote a student’s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ea typeface="+mn-ea"/>
                          <a:cs typeface="Calibri"/>
                        </a:rPr>
                        <a:t>SCOs type the student’s first, middle and last name. Then they scroll down the page to select the “Address type” dropdown menu to select the type of address.</a:t>
                      </a:r>
                    </a:p>
                  </a:txBody>
                  <a:tcPr anchor="ctr">
                    <a:solidFill>
                      <a:srgbClr val="C7D7EB"/>
                    </a:solidFill>
                  </a:tcPr>
                </a:tc>
                <a:extLst>
                  <a:ext uri="{0D108BD9-81ED-4DB2-BD59-A6C34878D82A}">
                    <a16:rowId xmlns:a16="http://schemas.microsoft.com/office/drawing/2014/main" val="999766654"/>
                  </a:ext>
                </a:extLst>
              </a:tr>
              <a:tr h="751444">
                <a:tc>
                  <a:txBody>
                    <a:bodyPr/>
                    <a:lstStyle/>
                    <a:p>
                      <a:pPr algn="ctr"/>
                      <a:r>
                        <a:rPr lang="en-US" sz="1200" b="1">
                          <a:latin typeface="Calibri"/>
                          <a:cs typeface="Calibri"/>
                        </a:rPr>
                        <a:t>B</a:t>
                      </a:r>
                    </a:p>
                  </a:txBody>
                  <a:tcPr anchor="ctr">
                    <a:solidFill>
                      <a:srgbClr val="F2F2F2"/>
                    </a:solidFill>
                  </a:tcPr>
                </a:tc>
                <a:tc>
                  <a:txBody>
                    <a:bodyPr/>
                    <a:lstStyle/>
                    <a:p>
                      <a:pPr algn="ctr"/>
                      <a:r>
                        <a:rPr lang="en-US" sz="1200" b="1">
                          <a:solidFill>
                            <a:srgbClr val="002060"/>
                          </a:solidFill>
                          <a:latin typeface="Arial"/>
                          <a:cs typeface="Calibri"/>
                        </a:rPr>
                        <a:t>SSN of Student</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the student’s SSN.</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type the student’s SSN.</a:t>
                      </a:r>
                    </a:p>
                  </a:txBody>
                  <a:tcPr anchor="ctr">
                    <a:solidFill>
                      <a:srgbClr val="F2F2F2"/>
                    </a:solidFill>
                  </a:tcPr>
                </a:tc>
                <a:extLst>
                  <a:ext uri="{0D108BD9-81ED-4DB2-BD59-A6C34878D82A}">
                    <a16:rowId xmlns:a16="http://schemas.microsoft.com/office/drawing/2014/main" val="3878977330"/>
                  </a:ext>
                </a:extLst>
              </a:tr>
              <a:tr h="725992">
                <a:tc>
                  <a:txBody>
                    <a:bodyPr/>
                    <a:lstStyle/>
                    <a:p>
                      <a:pPr algn="ctr"/>
                      <a:r>
                        <a:rPr lang="en-US" sz="1200" b="1">
                          <a:latin typeface="Calibri"/>
                          <a:cs typeface="Calibri"/>
                        </a:rPr>
                        <a:t>C</a:t>
                      </a:r>
                    </a:p>
                  </a:txBody>
                  <a:tcPr anchor="ctr">
                    <a:solidFill>
                      <a:srgbClr val="C7D7EB"/>
                    </a:solidFill>
                  </a:tcPr>
                </a:tc>
                <a:tc>
                  <a:txBody>
                    <a:bodyPr/>
                    <a:lstStyle/>
                    <a:p>
                      <a:pPr algn="ctr"/>
                      <a:r>
                        <a:rPr lang="en-US" sz="1200" b="1">
                          <a:solidFill>
                            <a:srgbClr val="002060"/>
                          </a:solidFill>
                          <a:latin typeface="Arial"/>
                          <a:cs typeface="Calibri"/>
                        </a:rPr>
                        <a:t>Type of Training</a:t>
                      </a:r>
                    </a:p>
                  </a:txBody>
                  <a:tcPr anchor="ctr">
                    <a:solidFill>
                      <a:srgbClr val="C7D7EB"/>
                    </a:solidFill>
                  </a:tcPr>
                </a:tc>
                <a:tc>
                  <a:txBody>
                    <a:bodyPr/>
                    <a:lstStyle/>
                    <a:p>
                      <a:r>
                        <a:rPr lang="en-US" sz="1200">
                          <a:solidFill>
                            <a:srgbClr val="002060"/>
                          </a:solidFill>
                          <a:latin typeface="Arial"/>
                          <a:cs typeface="Calibri"/>
                        </a:rPr>
                        <a:t>SCOs checked off the type of training.</a:t>
                      </a:r>
                    </a:p>
                  </a:txBody>
                  <a:tcPr anchor="ctr">
                    <a:solidFill>
                      <a:srgbClr val="C7D7EB"/>
                    </a:solidFill>
                  </a:tcPr>
                </a:tc>
                <a:tc>
                  <a:txBody>
                    <a:bodyPr/>
                    <a:lstStyle/>
                    <a:p>
                      <a:pPr marL="0" indent="0">
                        <a:lnSpc>
                          <a:spcPct val="115000"/>
                        </a:lnSpc>
                        <a:spcBef>
                          <a:spcPts val="0"/>
                        </a:spcBef>
                        <a:spcAft>
                          <a:spcPts val="0"/>
                        </a:spcAft>
                        <a:buFont typeface="+mj-lt"/>
                        <a:buNone/>
                      </a:pPr>
                      <a:r>
                        <a:rPr lang="en-US" sz="1200">
                          <a:solidFill>
                            <a:srgbClr val="002060"/>
                          </a:solidFill>
                          <a:latin typeface="Arial"/>
                          <a:ea typeface="MS Mincho"/>
                          <a:cs typeface="Calibri"/>
                        </a:rPr>
                        <a:t>SCOs select the dropdown menu to select “Flight” as the type of training.</a:t>
                      </a:r>
                    </a:p>
                  </a:txBody>
                  <a:tcPr anchor="ctr">
                    <a:solidFill>
                      <a:srgbClr val="C7D7EB"/>
                    </a:solidFill>
                  </a:tcPr>
                </a:tc>
                <a:extLst>
                  <a:ext uri="{0D108BD9-81ED-4DB2-BD59-A6C34878D82A}">
                    <a16:rowId xmlns:a16="http://schemas.microsoft.com/office/drawing/2014/main" val="1335723679"/>
                  </a:ext>
                </a:extLst>
              </a:tr>
              <a:tr h="436808">
                <a:tc>
                  <a:txBody>
                    <a:bodyPr/>
                    <a:lstStyle/>
                    <a:p>
                      <a:pPr algn="ctr"/>
                      <a:r>
                        <a:rPr lang="en-US" sz="1200" b="1">
                          <a:latin typeface="Calibri"/>
                          <a:cs typeface="Calibri"/>
                        </a:rPr>
                        <a:t>D</a:t>
                      </a:r>
                    </a:p>
                  </a:txBody>
                  <a:tcPr anchor="ctr">
                    <a:solidFill>
                      <a:schemeClr val="bg1">
                        <a:lumMod val="95000"/>
                      </a:schemeClr>
                    </a:solidFill>
                  </a:tcPr>
                </a:tc>
                <a:tc>
                  <a:txBody>
                    <a:bodyPr/>
                    <a:lstStyle/>
                    <a:p>
                      <a:pPr algn="ctr"/>
                      <a:r>
                        <a:rPr lang="en-US" sz="1200" b="1">
                          <a:solidFill>
                            <a:srgbClr val="002060"/>
                          </a:solidFill>
                          <a:latin typeface="Arial"/>
                          <a:cs typeface="Calibri"/>
                        </a:rPr>
                        <a:t>Name of Program</a:t>
                      </a:r>
                    </a:p>
                  </a:txBody>
                  <a:tcPr anchor="ctr">
                    <a:solidFill>
                      <a:schemeClr val="bg1">
                        <a:lumMod val="95000"/>
                      </a:schemeClr>
                    </a:solidFill>
                  </a:tcPr>
                </a:tc>
                <a:tc>
                  <a:txBody>
                    <a:bodyPr/>
                    <a:lstStyle/>
                    <a:p>
                      <a:r>
                        <a:rPr lang="en-US" sz="1200">
                          <a:solidFill>
                            <a:srgbClr val="002060"/>
                          </a:solidFill>
                          <a:latin typeface="Arial"/>
                          <a:cs typeface="Calibri"/>
                        </a:rPr>
                        <a:t>SCOs wrote the student’s name of Program.</a:t>
                      </a:r>
                    </a:p>
                  </a:txBody>
                  <a:tcPr anchor="ctr">
                    <a:solidFill>
                      <a:schemeClr val="bg1">
                        <a:lumMod val="95000"/>
                      </a:schemeClr>
                    </a:solidFill>
                  </a:tcPr>
                </a:tc>
                <a:tc>
                  <a:txBody>
                    <a:bodyPr/>
                    <a:lstStyle/>
                    <a:p>
                      <a:r>
                        <a:rPr lang="en-US" sz="1200">
                          <a:solidFill>
                            <a:srgbClr val="002060"/>
                          </a:solidFill>
                          <a:latin typeface="Arial"/>
                          <a:cs typeface="Calibri"/>
                        </a:rPr>
                        <a:t>SCOs select the dropdown menu to select the Program name.</a:t>
                      </a:r>
                    </a:p>
                  </a:txBody>
                  <a:tcPr anchor="ctr">
                    <a:solidFill>
                      <a:schemeClr val="bg1">
                        <a:lumMod val="95000"/>
                      </a:schemeClr>
                    </a:solidFill>
                  </a:tcPr>
                </a:tc>
                <a:extLst>
                  <a:ext uri="{0D108BD9-81ED-4DB2-BD59-A6C34878D82A}">
                    <a16:rowId xmlns:a16="http://schemas.microsoft.com/office/drawing/2014/main" val="115359269"/>
                  </a:ext>
                </a:extLst>
              </a:tr>
            </a:tbl>
          </a:graphicData>
        </a:graphic>
      </p:graphicFrame>
      <p:sp>
        <p:nvSpPr>
          <p:cNvPr id="5" name="Rectangle: Rounded Corners 3" descr="Return to table of contents button.">
            <a:hlinkClick r:id="rId3" action="ppaction://hlinksldjump"/>
            <a:extLst>
              <a:ext uri="{FF2B5EF4-FFF2-40B4-BE49-F238E27FC236}">
                <a16:creationId xmlns:a16="http://schemas.microsoft.com/office/drawing/2014/main" id="{FD11AE97-D03C-2BD9-E104-3A4FDFCE3D2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7" name="Rectangle: Rounded Corners 3" descr="Return to start of the Flight Sections. ">
            <a:hlinkClick r:id="rId4" action="ppaction://hlinksldjump"/>
            <a:extLst>
              <a:ext uri="{FF2B5EF4-FFF2-40B4-BE49-F238E27FC236}">
                <a16:creationId xmlns:a16="http://schemas.microsoft.com/office/drawing/2014/main" id="{D686FD13-AE05-126A-A7B7-E21E740C01B7}"/>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17541096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D620FA4-E9D3-47BD-99E7-0066EF98C167}"/>
              </a:ext>
              <a:ext uri="{C183D7F6-B498-43B3-948B-1728B52AA6E4}">
                <adec:decorative xmlns:adec="http://schemas.microsoft.com/office/drawing/2017/decorative" val="1"/>
              </a:ext>
            </a:extLst>
          </p:cNvPr>
          <p:cNvSpPr/>
          <p:nvPr/>
        </p:nvSpPr>
        <p:spPr>
          <a:xfrm>
            <a:off x="6899822" y="480412"/>
            <a:ext cx="2839935" cy="831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F6CB6136-A87A-4D17-9B6B-15CF42FCE6BE}"/>
              </a:ext>
              <a:ext uri="{C183D7F6-B498-43B3-948B-1728B52AA6E4}">
                <adec:decorative xmlns:adec="http://schemas.microsoft.com/office/drawing/2017/decorative" val="1"/>
              </a:ext>
            </a:extLst>
          </p:cNvPr>
          <p:cNvSpPr/>
          <p:nvPr/>
        </p:nvSpPr>
        <p:spPr>
          <a:xfrm>
            <a:off x="6887461" y="1284675"/>
            <a:ext cx="2871894" cy="50390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D722137D-4B0E-4062-85C8-C62A1A678706}"/>
              </a:ext>
              <a:ext uri="{C183D7F6-B498-43B3-948B-1728B52AA6E4}">
                <adec:decorative xmlns:adec="http://schemas.microsoft.com/office/drawing/2017/decorative" val="1"/>
              </a:ext>
            </a:extLst>
          </p:cNvPr>
          <p:cNvSpPr/>
          <p:nvPr/>
        </p:nvSpPr>
        <p:spPr>
          <a:xfrm>
            <a:off x="9770351" y="899600"/>
            <a:ext cx="2287716" cy="454943"/>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0CC08F70-8EDF-4678-8028-E85B81242DB7}"/>
              </a:ext>
              <a:ext uri="{C183D7F6-B498-43B3-948B-1728B52AA6E4}">
                <adec:decorative xmlns:adec="http://schemas.microsoft.com/office/drawing/2017/decorative" val="1"/>
              </a:ext>
            </a:extLst>
          </p:cNvPr>
          <p:cNvSpPr/>
          <p:nvPr/>
        </p:nvSpPr>
        <p:spPr>
          <a:xfrm>
            <a:off x="6915431" y="4689638"/>
            <a:ext cx="5103668" cy="1066384"/>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78C12CBD-90C9-A55E-6C2A-D0BEFDC82BDE}"/>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D589367A-6DAF-2F19-3D21-08486107E54B}"/>
              </a:ext>
              <a:ext uri="{C183D7F6-B498-43B3-948B-1728B52AA6E4}">
                <adec:decorative xmlns:adec="http://schemas.microsoft.com/office/drawing/2017/decorative" val="1"/>
              </a:ext>
            </a:extLst>
          </p:cNvPr>
          <p:cNvSpPr/>
          <p:nvPr/>
        </p:nvSpPr>
        <p:spPr>
          <a:xfrm>
            <a:off x="6933595" y="1947303"/>
            <a:ext cx="3974480" cy="825797"/>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725F8048-5B95-9EA1-95AC-5A9314990BBA}"/>
              </a:ext>
              <a:ext uri="{C183D7F6-B498-43B3-948B-1728B52AA6E4}">
                <adec:decorative xmlns:adec="http://schemas.microsoft.com/office/drawing/2017/decorative" val="1"/>
              </a:ext>
            </a:extLst>
          </p:cNvPr>
          <p:cNvSpPr/>
          <p:nvPr/>
        </p:nvSpPr>
        <p:spPr>
          <a:xfrm>
            <a:off x="10943800" y="1934085"/>
            <a:ext cx="1161169" cy="796893"/>
          </a:xfrm>
          <a:prstGeom prst="rect">
            <a:avLst/>
          </a:prstGeom>
          <a:solidFill>
            <a:srgbClr val="64C6B7">
              <a:alpha val="457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7FDC0F79-9D6B-1AAE-5FAB-67A62CF0DDE0}"/>
              </a:ext>
              <a:ext uri="{C183D7F6-B498-43B3-948B-1728B52AA6E4}">
                <adec:decorative xmlns:adec="http://schemas.microsoft.com/office/drawing/2017/decorative" val="1"/>
              </a:ext>
            </a:extLst>
          </p:cNvPr>
          <p:cNvSpPr/>
          <p:nvPr/>
        </p:nvSpPr>
        <p:spPr>
          <a:xfrm>
            <a:off x="6919419" y="2786644"/>
            <a:ext cx="3974480" cy="20796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9068D922-A770-3572-1666-42B77D13E9DA}"/>
              </a:ext>
              <a:ext uri="{C183D7F6-B498-43B3-948B-1728B52AA6E4}">
                <adec:decorative xmlns:adec="http://schemas.microsoft.com/office/drawing/2017/decorative" val="1"/>
              </a:ext>
            </a:extLst>
          </p:cNvPr>
          <p:cNvSpPr/>
          <p:nvPr/>
        </p:nvSpPr>
        <p:spPr>
          <a:xfrm>
            <a:off x="8451759" y="3904084"/>
            <a:ext cx="947082" cy="661969"/>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2" name="Picture 2">
            <a:extLst>
              <a:ext uri="{FF2B5EF4-FFF2-40B4-BE49-F238E27FC236}">
                <a16:creationId xmlns:a16="http://schemas.microsoft.com/office/drawing/2014/main" id="{37D6D479-4426-4225-8745-31B85A0E965C}"/>
              </a:ext>
              <a:ext uri="{C183D7F6-B498-43B3-948B-1728B52AA6E4}">
                <adec:decorative xmlns:adec="http://schemas.microsoft.com/office/drawing/2017/decorative" val="1"/>
              </a:ext>
            </a:extLst>
          </p:cNvPr>
          <p:cNvPicPr>
            <a:picLocks noChangeArrowheads="1"/>
          </p:cNvPicPr>
          <p:nvPr/>
        </p:nvPicPr>
        <p:blipFill rotWithShape="1">
          <a:blip r:embed="rId2">
            <a:extLst>
              <a:ext uri="{28A0092B-C50C-407E-A947-70E740481C1C}">
                <a14:useLocalDpi xmlns:a14="http://schemas.microsoft.com/office/drawing/2010/main" val="0"/>
              </a:ext>
            </a:extLst>
          </a:blip>
          <a:srcRect t="5015" b="5103"/>
          <a:stretch/>
        </p:blipFill>
        <p:spPr bwMode="auto">
          <a:xfrm>
            <a:off x="6676142" y="56830"/>
            <a:ext cx="5625926" cy="6501384"/>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8F60D22E-565E-4FEE-8CC2-9D574F3482DF}"/>
              </a:ext>
              <a:ext uri="{C183D7F6-B498-43B3-948B-1728B52AA6E4}">
                <adec:decorative xmlns:adec="http://schemas.microsoft.com/office/drawing/2017/decorative" val="1"/>
              </a:ext>
            </a:extLst>
          </p:cNvPr>
          <p:cNvSpPr/>
          <p:nvPr/>
        </p:nvSpPr>
        <p:spPr>
          <a:xfrm>
            <a:off x="6919419" y="5963533"/>
            <a:ext cx="5185550" cy="569375"/>
          </a:xfrm>
          <a:prstGeom prst="rect">
            <a:avLst/>
          </a:prstGeom>
          <a:solidFill>
            <a:srgbClr val="64C6B7">
              <a:alpha val="4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itle 1">
            <a:extLst>
              <a:ext uri="{FF2B5EF4-FFF2-40B4-BE49-F238E27FC236}">
                <a16:creationId xmlns:a16="http://schemas.microsoft.com/office/drawing/2014/main" id="{35D07450-1028-1593-5824-C197DB211EF1}"/>
              </a:ext>
            </a:extLst>
          </p:cNvPr>
          <p:cNvSpPr txBox="1">
            <a:spLocks noGrp="1"/>
          </p:cNvSpPr>
          <p:nvPr>
            <p:ph type="title" idx="4294967295"/>
          </p:nvPr>
        </p:nvSpPr>
        <p:spPr>
          <a:xfrm>
            <a:off x="298546" y="144348"/>
            <a:ext cx="643984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Flight: VA Form 22-1999 Side B to EM</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36" name="TextBox 35">
            <a:extLst>
              <a:ext uri="{FF2B5EF4-FFF2-40B4-BE49-F238E27FC236}">
                <a16:creationId xmlns:a16="http://schemas.microsoft.com/office/drawing/2014/main" id="{46CFB064-AF3E-3D76-300E-798C84D3A27A}"/>
              </a:ext>
            </a:extLst>
          </p:cNvPr>
          <p:cNvSpPr txBox="1"/>
          <p:nvPr/>
        </p:nvSpPr>
        <p:spPr>
          <a:xfrm>
            <a:off x="298174" y="597524"/>
            <a:ext cx="5708333" cy="667869"/>
          </a:xfrm>
          <a:prstGeom prst="rect">
            <a:avLst/>
          </a:prstGeom>
          <a:noFill/>
        </p:spPr>
        <p:txBody>
          <a:bodyPr wrap="square" lIns="0" tIns="0" rIns="0" bIns="0" rtlCol="0" anchor="t">
            <a:noAutofit/>
          </a:bodyPr>
          <a:lstStyle/>
          <a:p>
            <a:pPr>
              <a:lnSpc>
                <a:spcPct val="115000"/>
              </a:lnSpc>
              <a:spcBef>
                <a:spcPts val="500"/>
              </a:spcBef>
              <a:spcAft>
                <a:spcPts val="1000"/>
              </a:spcAft>
              <a:defRPr/>
            </a:pPr>
            <a:r>
              <a:rPr kumimoji="0" lang="en-US" sz="1800" b="1" i="0" u="none" strike="noStrike" kern="1200" cap="none" spc="0" normalizeH="0" baseline="0" noProof="0">
                <a:ln>
                  <a:noFill/>
                </a:ln>
                <a:solidFill>
                  <a:srgbClr val="002060"/>
                </a:solidFill>
                <a:effectLst/>
                <a:uLnTx/>
                <a:uFillTx/>
                <a:latin typeface="Arial"/>
                <a:cs typeface="Calibri"/>
              </a:rPr>
              <a:t>The following section aligns with Form 22-1999 Side B actions for Creating a Student in EM.</a:t>
            </a:r>
            <a:r>
              <a:rPr lang="en-US" b="1">
                <a:solidFill>
                  <a:srgbClr val="002060"/>
                </a:solidFill>
                <a:latin typeface="Arial"/>
                <a:cs typeface="Calibri"/>
              </a:rPr>
              <a:t> </a:t>
            </a:r>
            <a:endParaRPr lang="en-US" sz="18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34" name="Rectangle 33">
            <a:extLst>
              <a:ext uri="{FF2B5EF4-FFF2-40B4-BE49-F238E27FC236}">
                <a16:creationId xmlns:a16="http://schemas.microsoft.com/office/drawing/2014/main" id="{23960A9E-717E-1781-D459-50FAB8DA1286}"/>
              </a:ext>
              <a:ext uri="{C183D7F6-B498-43B3-948B-1728B52AA6E4}">
                <adec:decorative xmlns:adec="http://schemas.microsoft.com/office/drawing/2017/decorative" val="0"/>
              </a:ext>
            </a:extLst>
          </p:cNvPr>
          <p:cNvSpPr/>
          <p:nvPr/>
        </p:nvSpPr>
        <p:spPr>
          <a:xfrm>
            <a:off x="445925" y="1369962"/>
            <a:ext cx="5567545" cy="434414"/>
          </a:xfrm>
          <a:prstGeom prst="rect">
            <a:avLst/>
          </a:prstGeom>
          <a:solidFill>
            <a:srgbClr val="BBD0D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15000"/>
              </a:lnSpc>
              <a:spcBef>
                <a:spcPts val="500"/>
              </a:spcBef>
              <a:spcAft>
                <a:spcPts val="10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Creating a Student</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35" name="TextBox 34">
            <a:extLst>
              <a:ext uri="{FF2B5EF4-FFF2-40B4-BE49-F238E27FC236}">
                <a16:creationId xmlns:a16="http://schemas.microsoft.com/office/drawing/2014/main" id="{A4270B22-6E13-F9D7-5B4F-147CFF7D14E3}"/>
              </a:ext>
            </a:extLst>
          </p:cNvPr>
          <p:cNvSpPr txBox="1"/>
          <p:nvPr/>
        </p:nvSpPr>
        <p:spPr>
          <a:xfrm>
            <a:off x="597403" y="1932394"/>
            <a:ext cx="5886641" cy="3434737"/>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Please note the following while reviewing this form:</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1" i="0" u="none" strike="noStrike" kern="1200" cap="none" spc="0" normalizeH="0" baseline="0" noProof="0">
                <a:ln>
                  <a:noFill/>
                </a:ln>
                <a:solidFill>
                  <a:srgbClr val="002060"/>
                </a:solidFill>
                <a:effectLst/>
                <a:uLnTx/>
                <a:uFillTx/>
                <a:latin typeface="Arial"/>
                <a:cs typeface="Calibri"/>
              </a:rPr>
              <a:t>“</a:t>
            </a:r>
            <a:r>
              <a:rPr kumimoji="0" lang="en-US" sz="2000" b="1" i="0" u="none" strike="noStrike" kern="1200" cap="none" spc="0" normalizeH="0" baseline="0" noProof="0">
                <a:ln>
                  <a:noFill/>
                </a:ln>
                <a:solidFill>
                  <a:srgbClr val="002060"/>
                </a:solidFill>
                <a:effectLst/>
                <a:uLnTx/>
                <a:uFillTx/>
                <a:latin typeface="Arial"/>
                <a:cs typeface="Calibri"/>
              </a:rPr>
              <a:t>CTRL” + select </a:t>
            </a:r>
            <a:r>
              <a:rPr kumimoji="0" lang="en-US" sz="2000" b="0" i="0" u="none" strike="noStrike" kern="1200" cap="none" spc="0" normalizeH="0" baseline="0" noProof="0">
                <a:ln>
                  <a:noFill/>
                </a:ln>
                <a:solidFill>
                  <a:srgbClr val="002060"/>
                </a:solidFill>
                <a:effectLst/>
                <a:uLnTx/>
                <a:uFillTx/>
                <a:latin typeface="Arial"/>
                <a:cs typeface="Calibri"/>
              </a:rPr>
              <a:t>the number associated with the field to navigate to the updated functionality in EM.</a:t>
            </a:r>
          </a:p>
          <a:p>
            <a:pPr marL="342900" indent="-342900" defTabSz="228600">
              <a:spcAft>
                <a:spcPts val="1200"/>
              </a:spcAft>
              <a:buFont typeface="Arial" panose="020B0604020202020204" pitchFamily="34" charset="0"/>
              <a:buChar char="•"/>
              <a:defRPr/>
            </a:pPr>
            <a:r>
              <a:rPr kumimoji="0" lang="en-US" sz="2000" b="1" i="0" u="none" strike="noStrike" kern="1200" cap="none" spc="0" normalizeH="0" baseline="0" noProof="0">
                <a:ln>
                  <a:noFill/>
                </a:ln>
                <a:solidFill>
                  <a:srgbClr val="002060"/>
                </a:solidFill>
                <a:effectLst/>
                <a:uLnTx/>
                <a:uFillTx/>
                <a:latin typeface="Arial"/>
                <a:cs typeface="Calibri"/>
              </a:rPr>
              <a:t>VA File Numbers </a:t>
            </a:r>
            <a:r>
              <a:rPr kumimoji="0" lang="en-US" sz="2000" b="0" i="0" u="none" strike="noStrike" kern="1200" cap="none" spc="0" normalizeH="0" baseline="0" noProof="0">
                <a:ln>
                  <a:noFill/>
                </a:ln>
                <a:solidFill>
                  <a:srgbClr val="002060"/>
                </a:solidFill>
                <a:effectLst/>
                <a:uLnTx/>
                <a:uFillTx/>
                <a:latin typeface="Arial"/>
                <a:ea typeface="MS Mincho"/>
                <a:cs typeface="Calibri"/>
              </a:rPr>
              <a:t>(Box 2 on 22-1999)</a:t>
            </a:r>
            <a:r>
              <a:rPr kumimoji="0" lang="en-US" sz="2000" b="1" i="0" u="none" strike="noStrike" kern="1200" cap="none" spc="0" normalizeH="0" baseline="0" noProof="0">
                <a:ln>
                  <a:noFill/>
                </a:ln>
                <a:solidFill>
                  <a:srgbClr val="002060"/>
                </a:solidFill>
                <a:effectLst/>
                <a:uLnTx/>
                <a:uFillTx/>
                <a:latin typeface="Arial"/>
                <a:cs typeface="Calibri"/>
              </a:rPr>
              <a:t> </a:t>
            </a:r>
            <a:r>
              <a:rPr kumimoji="0" lang="en-US" sz="2000" b="0" i="0" u="none" strike="noStrike" kern="1200" cap="none" spc="0" normalizeH="0" baseline="0" noProof="0">
                <a:ln>
                  <a:noFill/>
                </a:ln>
                <a:solidFill>
                  <a:srgbClr val="002060"/>
                </a:solidFill>
                <a:effectLst/>
                <a:uLnTx/>
                <a:uFillTx/>
                <a:latin typeface="Arial"/>
                <a:cs typeface="Calibri"/>
              </a:rPr>
              <a:t>are only </a:t>
            </a:r>
            <a:r>
              <a:rPr kumimoji="0" lang="en-US" sz="2000" b="0" i="0" u="none" strike="noStrike" kern="1200" cap="none" spc="0" normalizeH="0" baseline="0" noProof="0">
                <a:ln>
                  <a:noFill/>
                </a:ln>
                <a:solidFill>
                  <a:srgbClr val="002060"/>
                </a:solidFill>
                <a:effectLst/>
                <a:uLnTx/>
                <a:uFillTx/>
                <a:latin typeface="Arial"/>
                <a:ea typeface="MS Mincho"/>
                <a:cs typeface="Calibri"/>
              </a:rPr>
              <a:t>used when creating a new Chapter 35 trainee.</a:t>
            </a:r>
            <a:r>
              <a:rPr kumimoji="0" lang="en-US" sz="2000" b="0" i="0" u="none" strike="noStrike" kern="1200" cap="none" spc="0" normalizeH="0" baseline="0" noProof="0">
                <a:ln>
                  <a:noFill/>
                </a:ln>
                <a:solidFill>
                  <a:srgbClr val="002060"/>
                </a:solidFill>
                <a:effectLst/>
                <a:uLnTx/>
                <a:uFillTx/>
                <a:latin typeface="Arial"/>
                <a:cs typeface="Calibri"/>
              </a:rPr>
              <a:t> VA File Numbers can only be viewed when completing the actions to print a certification.</a:t>
            </a:r>
            <a:r>
              <a:rPr lang="en-US" sz="2000">
                <a:solidFill>
                  <a:srgbClr val="002060"/>
                </a:solidFill>
                <a:latin typeface="Arial"/>
                <a:cs typeface="Calibri"/>
              </a:rPr>
              <a:t> </a:t>
            </a:r>
            <a:endParaRPr lang="en-US" sz="2000" b="0" i="0" u="none" strike="noStrike" kern="1200" cap="none" spc="0" normalizeH="0" baseline="0" noProof="0">
              <a:ln>
                <a:noFill/>
              </a:ln>
              <a:solidFill>
                <a:srgbClr val="002060"/>
              </a:solidFill>
              <a:effectLst/>
              <a:uLnTx/>
              <a:uFillTx/>
              <a:latin typeface="Arial"/>
              <a:cs typeface="Calibri"/>
            </a:endParaRP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2060"/>
                </a:solidFill>
                <a:effectLst/>
                <a:uLnTx/>
                <a:uFillTx/>
                <a:latin typeface="Arial"/>
                <a:ea typeface="MS Mincho"/>
                <a:cs typeface="Calibri"/>
              </a:rPr>
              <a:t>Social Security numbers (SSNs) </a:t>
            </a:r>
            <a:r>
              <a:rPr kumimoji="0" lang="en-US" sz="2000" b="0" i="0" u="none" strike="noStrike" kern="1200" cap="none" spc="0" normalizeH="0" baseline="0" noProof="0">
                <a:ln>
                  <a:noFill/>
                </a:ln>
                <a:solidFill>
                  <a:srgbClr val="002060"/>
                </a:solidFill>
                <a:effectLst/>
                <a:uLnTx/>
                <a:uFillTx/>
                <a:latin typeface="Arial"/>
                <a:ea typeface="MS Mincho"/>
                <a:cs typeface="Calibri"/>
              </a:rPr>
              <a:t>(Box 4 on 22-1999)</a:t>
            </a:r>
            <a:r>
              <a:rPr kumimoji="0" lang="en-US" sz="2000" b="1" i="0" u="none" strike="noStrike" kern="1200" cap="none" spc="0" normalizeH="0" baseline="0" noProof="0">
                <a:ln>
                  <a:noFill/>
                </a:ln>
                <a:solidFill>
                  <a:srgbClr val="002060"/>
                </a:solidFill>
                <a:effectLst/>
                <a:uLnTx/>
                <a:uFillTx/>
                <a:latin typeface="Arial"/>
                <a:ea typeface="MS Mincho"/>
                <a:cs typeface="Calibri"/>
              </a:rPr>
              <a:t> </a:t>
            </a:r>
            <a:r>
              <a:rPr kumimoji="0" lang="en-US" sz="2000" b="0" i="0" u="none" strike="noStrike" kern="1200" cap="none" spc="0" normalizeH="0" baseline="0" noProof="0">
                <a:ln>
                  <a:noFill/>
                </a:ln>
                <a:solidFill>
                  <a:srgbClr val="002060"/>
                </a:solidFill>
                <a:effectLst/>
                <a:uLnTx/>
                <a:uFillTx/>
                <a:latin typeface="Arial"/>
                <a:ea typeface="MS Mincho"/>
                <a:cs typeface="Calibri"/>
              </a:rPr>
              <a:t>are only used when creating a new </a:t>
            </a:r>
            <a:r>
              <a:rPr lang="en-US" sz="2000">
                <a:solidFill>
                  <a:srgbClr val="002060"/>
                </a:solidFill>
                <a:latin typeface="Arial"/>
                <a:ea typeface="MS Mincho"/>
                <a:cs typeface="Calibri"/>
              </a:rPr>
              <a:t>student</a:t>
            </a:r>
            <a:r>
              <a:rPr kumimoji="0" lang="en-US" sz="2000" b="0" i="0" u="none" strike="noStrike" kern="1200" cap="none" spc="0" normalizeH="0" baseline="0" noProof="0">
                <a:ln>
                  <a:noFill/>
                </a:ln>
                <a:solidFill>
                  <a:srgbClr val="002060"/>
                </a:solidFill>
                <a:effectLst/>
                <a:uLnTx/>
                <a:uFillTx/>
                <a:latin typeface="Arial"/>
                <a:ea typeface="MS Mincho"/>
                <a:cs typeface="Calibri"/>
              </a:rPr>
              <a:t>. SSNs cannot be edited or searched in EM. SSNs can only be viewed when printing the certification.</a:t>
            </a:r>
            <a:endParaRPr lang="en-US" sz="2000" b="0" i="0" u="none" strike="noStrike" kern="1200" cap="none" spc="0" normalizeH="0" baseline="0" noProof="0">
              <a:ln>
                <a:noFill/>
              </a:ln>
              <a:solidFill>
                <a:srgbClr val="002060"/>
              </a:solidFill>
              <a:effectLst/>
              <a:uLnTx/>
              <a:uFillTx/>
              <a:latin typeface="Arial"/>
              <a:ea typeface="MS Mincho"/>
              <a:cs typeface="Calibri"/>
            </a:endParaRPr>
          </a:p>
        </p:txBody>
      </p:sp>
      <p:sp>
        <p:nvSpPr>
          <p:cNvPr id="13" name="Oval 12" descr="Paper 22-1999 Side B Form with highlighted fields. Fields are highlighted according to whether they align to the Submitting an Enrollment process, Creating a Student process, or both in Enrollment Manager. Creating a Student forms are highlighted and illustrated by A,B,C, and D. &#10;&#10;First circle is blue &quot;A&quot;. ">
            <a:hlinkClick r:id="rId3" action="ppaction://hlinksldjump"/>
            <a:extLst>
              <a:ext uri="{FF2B5EF4-FFF2-40B4-BE49-F238E27FC236}">
                <a16:creationId xmlns:a16="http://schemas.microsoft.com/office/drawing/2014/main" id="{90B1DB56-7A25-9631-22F5-A1E06E0C4893}"/>
              </a:ext>
            </a:extLst>
          </p:cNvPr>
          <p:cNvSpPr/>
          <p:nvPr/>
        </p:nvSpPr>
        <p:spPr>
          <a:xfrm>
            <a:off x="9151290" y="637268"/>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14" name="Oval 13">
            <a:hlinkClick r:id="rId3" action="ppaction://hlinksldjump"/>
            <a:extLst>
              <a:ext uri="{FF2B5EF4-FFF2-40B4-BE49-F238E27FC236}">
                <a16:creationId xmlns:a16="http://schemas.microsoft.com/office/drawing/2014/main" id="{95607F12-7F46-3A1C-AF99-285757BB3584}"/>
              </a:ext>
            </a:extLst>
          </p:cNvPr>
          <p:cNvSpPr/>
          <p:nvPr/>
        </p:nvSpPr>
        <p:spPr>
          <a:xfrm>
            <a:off x="11531105" y="797075"/>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27" name="Oval 26">
            <a:hlinkClick r:id="rId4" action="ppaction://hlinksldjump"/>
            <a:extLst>
              <a:ext uri="{FF2B5EF4-FFF2-40B4-BE49-F238E27FC236}">
                <a16:creationId xmlns:a16="http://schemas.microsoft.com/office/drawing/2014/main" id="{F3D49D47-0FC9-940A-713C-A9EB77038346}"/>
              </a:ext>
            </a:extLst>
          </p:cNvPr>
          <p:cNvSpPr/>
          <p:nvPr/>
        </p:nvSpPr>
        <p:spPr>
          <a:xfrm>
            <a:off x="8695211" y="1369760"/>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6" name="Oval 25">
            <a:hlinkClick r:id="rId4" action="ppaction://hlinksldjump"/>
            <a:extLst>
              <a:ext uri="{FF2B5EF4-FFF2-40B4-BE49-F238E27FC236}">
                <a16:creationId xmlns:a16="http://schemas.microsoft.com/office/drawing/2014/main" id="{1C043584-1C68-34B2-5BB2-9C5125281758}"/>
              </a:ext>
            </a:extLst>
          </p:cNvPr>
          <p:cNvSpPr/>
          <p:nvPr/>
        </p:nvSpPr>
        <p:spPr>
          <a:xfrm>
            <a:off x="10868112" y="990357"/>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3" name="Rectangle: Rounded Corners 3" descr="Return to table of contents button.">
            <a:hlinkClick r:id="rId5" action="ppaction://hlinksldjump"/>
            <a:extLst>
              <a:ext uri="{FF2B5EF4-FFF2-40B4-BE49-F238E27FC236}">
                <a16:creationId xmlns:a16="http://schemas.microsoft.com/office/drawing/2014/main" id="{EA4F9FB2-2C69-A99F-42E3-6D0F00A1C2A0}"/>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0" name="Rectangle: Rounded Corners 3" descr="Return to start of the Flight Sections. ">
            <a:hlinkClick r:id="rId6" action="ppaction://hlinksldjump"/>
            <a:extLst>
              <a:ext uri="{FF2B5EF4-FFF2-40B4-BE49-F238E27FC236}">
                <a16:creationId xmlns:a16="http://schemas.microsoft.com/office/drawing/2014/main" id="{C8756E32-5157-7D53-81B7-C595BA34E250}"/>
              </a:ext>
            </a:extLst>
          </p:cNvPr>
          <p:cNvSpPr/>
          <p:nvPr/>
        </p:nvSpPr>
        <p:spPr>
          <a:xfrm>
            <a:off x="6509051"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6"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29920550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Brace 6">
            <a:extLst>
              <a:ext uri="{FF2B5EF4-FFF2-40B4-BE49-F238E27FC236}">
                <a16:creationId xmlns:a16="http://schemas.microsoft.com/office/drawing/2014/main" id="{95239708-B976-9708-31C6-9A5CC6A97427}"/>
              </a:ext>
              <a:ext uri="{C183D7F6-B498-43B3-948B-1728B52AA6E4}">
                <adec:decorative xmlns:adec="http://schemas.microsoft.com/office/drawing/2017/decorative" val="1"/>
              </a:ext>
            </a:extLst>
          </p:cNvPr>
          <p:cNvSpPr/>
          <p:nvPr/>
        </p:nvSpPr>
        <p:spPr>
          <a:xfrm>
            <a:off x="8286913" y="3826596"/>
            <a:ext cx="404650" cy="1932064"/>
          </a:xfrm>
          <a:prstGeom prst="leftBrace">
            <a:avLst>
              <a:gd name="adj1" fmla="val 8333"/>
              <a:gd name="adj2" fmla="val 6377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B44065D-06FC-15F9-ADB5-9F7A38E6FF6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743" y="1090390"/>
            <a:ext cx="4151728" cy="4409930"/>
          </a:xfrm>
          <a:prstGeom prst="rect">
            <a:avLst/>
          </a:prstGeom>
          <a:ln>
            <a:solidFill>
              <a:schemeClr val="bg1">
                <a:lumMod val="65000"/>
              </a:schemeClr>
            </a:solidFill>
          </a:ln>
        </p:spPr>
      </p:pic>
      <p:pic>
        <p:nvPicPr>
          <p:cNvPr id="13" name="Picture 12" descr="Screenshot outlining the steps SCOs take to create an add a student for a Flight institution.">
            <a:extLst>
              <a:ext uri="{FF2B5EF4-FFF2-40B4-BE49-F238E27FC236}">
                <a16:creationId xmlns:a16="http://schemas.microsoft.com/office/drawing/2014/main" id="{31340D5B-A8E4-563B-8AD8-FA95E342D5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0837" y="2335639"/>
            <a:ext cx="3504456" cy="3682765"/>
          </a:xfrm>
          <a:prstGeom prst="rect">
            <a:avLst/>
          </a:prstGeom>
          <a:ln>
            <a:solidFill>
              <a:schemeClr val="bg1">
                <a:lumMod val="65000"/>
              </a:schemeClr>
            </a:solidFill>
          </a:ln>
        </p:spPr>
      </p:pic>
      <p:sp>
        <p:nvSpPr>
          <p:cNvPr id="5" name="Left Brace 4">
            <a:extLst>
              <a:ext uri="{FF2B5EF4-FFF2-40B4-BE49-F238E27FC236}">
                <a16:creationId xmlns:a16="http://schemas.microsoft.com/office/drawing/2014/main" id="{D994BD94-CECA-4263-B746-A5BB4F926B6E}"/>
              </a:ext>
              <a:ext uri="{C183D7F6-B498-43B3-948B-1728B52AA6E4}">
                <adec:decorative xmlns:adec="http://schemas.microsoft.com/office/drawing/2017/decorative" val="1"/>
              </a:ext>
            </a:extLst>
          </p:cNvPr>
          <p:cNvSpPr/>
          <p:nvPr/>
        </p:nvSpPr>
        <p:spPr>
          <a:xfrm>
            <a:off x="6214824" y="2184977"/>
            <a:ext cx="404650" cy="3185676"/>
          </a:xfrm>
          <a:prstGeom prst="leftBrace">
            <a:avLst>
              <a:gd name="adj1" fmla="val 8333"/>
              <a:gd name="adj2" fmla="val 1802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BDDC72A7-F286-ABBB-2419-9C2032FCD1F4}"/>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8" name="Rectangle 27">
            <a:extLst>
              <a:ext uri="{FF2B5EF4-FFF2-40B4-BE49-F238E27FC236}">
                <a16:creationId xmlns:a16="http://schemas.microsoft.com/office/drawing/2014/main" id="{112A449C-9148-CACA-1217-E05872F88670}"/>
              </a:ext>
              <a:ext uri="{C183D7F6-B498-43B3-948B-1728B52AA6E4}">
                <adec:decorative xmlns:adec="http://schemas.microsoft.com/office/drawing/2017/decorative" val="1"/>
              </a:ext>
            </a:extLst>
          </p:cNvPr>
          <p:cNvSpPr/>
          <p:nvPr/>
        </p:nvSpPr>
        <p:spPr>
          <a:xfrm>
            <a:off x="9229141" y="5816599"/>
            <a:ext cx="663640"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itle 1">
            <a:extLst>
              <a:ext uri="{FF2B5EF4-FFF2-40B4-BE49-F238E27FC236}">
                <a16:creationId xmlns:a16="http://schemas.microsoft.com/office/drawing/2014/main" id="{0C315CFF-C6E4-1B91-861E-2C95C389B375}"/>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cs typeface="Calibri"/>
              </a:rPr>
              <a:t>Flight: EM View </a:t>
            </a:r>
            <a:r>
              <a:rPr lang="en-US" sz="2800" baseline="0">
                <a:solidFill>
                  <a:srgbClr val="002060"/>
                </a:solidFill>
                <a:latin typeface="Arial"/>
                <a:cs typeface="Calibri"/>
              </a:rPr>
              <a:t>of Creating a Student</a:t>
            </a:r>
            <a:endParaRPr lang="en-US" sz="2800" b="1" i="0" u="none" strike="noStrike" kern="1200" cap="none" spc="0" normalizeH="0" baseline="0" noProof="0">
              <a:ln>
                <a:noFill/>
              </a:ln>
              <a:solidFill>
                <a:srgbClr val="002060"/>
              </a:solidFill>
              <a:effectLst/>
              <a:uLnTx/>
              <a:uFillTx/>
              <a:latin typeface="Arial"/>
              <a:cs typeface="Calibri"/>
            </a:endParaRPr>
          </a:p>
        </p:txBody>
      </p:sp>
      <p:sp>
        <p:nvSpPr>
          <p:cNvPr id="2" name="TextBox 1">
            <a:extLst>
              <a:ext uri="{FF2B5EF4-FFF2-40B4-BE49-F238E27FC236}">
                <a16:creationId xmlns:a16="http://schemas.microsoft.com/office/drawing/2014/main" id="{02F742E5-C248-D4BC-B1EE-4961AEA4EDDC}"/>
              </a:ext>
            </a:extLst>
          </p:cNvPr>
          <p:cNvSpPr txBox="1"/>
          <p:nvPr/>
        </p:nvSpPr>
        <p:spPr>
          <a:xfrm>
            <a:off x="298173" y="583624"/>
            <a:ext cx="11595629" cy="576582"/>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solidFill>
                  <a:srgbClr val="002060"/>
                </a:solidFill>
                <a:effectLst/>
                <a:uLnTx/>
                <a:uFillTx/>
                <a:latin typeface="Arial"/>
                <a:cs typeface="Calibri"/>
              </a:rPr>
              <a:t>To learn how to navigate to the Student Profile, go</a:t>
            </a:r>
            <a:r>
              <a:rPr lang="en-US">
                <a:solidFill>
                  <a:srgbClr val="002060"/>
                </a:solidFill>
                <a:latin typeface="Arial"/>
                <a:cs typeface="Calibri"/>
              </a:rPr>
              <a:t> to the </a:t>
            </a:r>
            <a:r>
              <a:rPr kumimoji="0" lang="en-US" b="1" i="0" u="none" strike="noStrike" kern="1200" cap="none" spc="0" normalizeH="0" baseline="0" noProof="0">
                <a:ln>
                  <a:noFill/>
                </a:ln>
                <a:solidFill>
                  <a:srgbClr val="002060"/>
                </a:solidFill>
                <a:effectLst/>
                <a:uLnTx/>
                <a:uFillTx/>
                <a:latin typeface="Arial"/>
                <a:cs typeface="Calibri"/>
              </a:rPr>
              <a:t>EM User Guide </a:t>
            </a:r>
            <a:r>
              <a:rPr kumimoji="0" lang="en-US" b="0" i="0" u="none" strike="noStrike" kern="1200" cap="none" spc="0" normalizeH="0" baseline="0" noProof="0">
                <a:ln>
                  <a:noFill/>
                </a:ln>
                <a:solidFill>
                  <a:srgbClr val="002060"/>
                </a:solidFill>
                <a:effectLst/>
                <a:uLnTx/>
                <a:uFillTx/>
                <a:latin typeface="Arial"/>
                <a:cs typeface="Calibri"/>
              </a:rPr>
              <a:t>on the </a:t>
            </a:r>
            <a:r>
              <a:rPr kumimoji="0" lang="en-US" b="0" i="0" u="none" strike="noStrike" kern="1200" cap="none" spc="0" normalizeH="0" baseline="0" noProof="0">
                <a:ln>
                  <a:noFill/>
                </a:ln>
                <a:solidFill>
                  <a:srgbClr val="002060"/>
                </a:solidFill>
                <a:effectLst/>
                <a:uLnTx/>
                <a:uFillTx/>
                <a:latin typeface="Arial"/>
                <a:cs typeface="Calibri"/>
                <a:hlinkClick r:id="rId4">
                  <a:extLst>
                    <a:ext uri="{A12FA001-AC4F-418D-AE19-62706E023703}">
                      <ahyp:hlinkClr xmlns:ahyp="http://schemas.microsoft.com/office/drawing/2018/hyperlinkcolor" val="tx"/>
                    </a:ext>
                  </a:extLst>
                </a:hlinkClick>
              </a:rPr>
              <a:t>Resources for Schools</a:t>
            </a:r>
            <a:r>
              <a:rPr kumimoji="0" lang="en-US" b="0" i="0" u="none" strike="noStrike" kern="1200" cap="none" spc="0" normalizeH="0" baseline="0" noProof="0">
                <a:ln>
                  <a:noFill/>
                </a:ln>
                <a:solidFill>
                  <a:srgbClr val="002060"/>
                </a:solidFill>
                <a:effectLst/>
                <a:uLnTx/>
                <a:uFillTx/>
                <a:latin typeface="Arial"/>
                <a:cs typeface="Calibri"/>
              </a:rPr>
              <a:t> page. If the student is not in EM, they need to be created.</a:t>
            </a:r>
            <a:endParaRPr lang="en-US" b="0" i="0" u="none" strike="noStrike" kern="1200" cap="none" spc="0" normalizeH="0" baseline="0" noProof="0">
              <a:ln>
                <a:noFill/>
              </a:ln>
              <a:solidFill>
                <a:srgbClr val="002060"/>
              </a:solidFill>
              <a:effectLst/>
              <a:uLnTx/>
              <a:uFillTx/>
              <a:latin typeface="Arial"/>
              <a:cs typeface="Calibri"/>
            </a:endParaRPr>
          </a:p>
        </p:txBody>
      </p:sp>
      <p:sp>
        <p:nvSpPr>
          <p:cNvPr id="10" name="TextBox 9" descr="Create and add a student page 1 of 2. There are several sections, including Biographical information, Benefit type, and Contact information.&#10;&#10;A.&#10;SCOs type the student’s  “First name”, “Middle name”, and “Last name. &#10;EM asks for additional information, including, “Date of Birth”, “Student ID”, “Mobile phone number”, “Home phone number” and “Email address”. Not all fields are required.&#10;Scroll down the page to select the “Address type” dropdown menu to select the type of address.&#10;">
            <a:extLst>
              <a:ext uri="{FF2B5EF4-FFF2-40B4-BE49-F238E27FC236}">
                <a16:creationId xmlns:a16="http://schemas.microsoft.com/office/drawing/2014/main" id="{DB526B09-CA41-4C8E-BA60-757D5F5B5465}"/>
              </a:ext>
            </a:extLst>
          </p:cNvPr>
          <p:cNvSpPr txBox="1"/>
          <p:nvPr/>
        </p:nvSpPr>
        <p:spPr>
          <a:xfrm>
            <a:off x="447366" y="1305799"/>
            <a:ext cx="4151728" cy="2860491"/>
          </a:xfrm>
          <a:prstGeom prst="roundRect">
            <a:avLst/>
          </a:prstGeom>
          <a:solidFill>
            <a:schemeClr val="accent5">
              <a:lumMod val="20000"/>
              <a:lumOff val="80000"/>
            </a:schemeClr>
          </a:solidFill>
          <a:ln>
            <a:noFill/>
          </a:ln>
          <a:effectLst>
            <a:softEdge rad="12700"/>
          </a:effectLst>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A.</a:t>
            </a:r>
            <a:endParaRPr lang="en-US" sz="1600" b="1" i="0" u="none" strike="noStrike" kern="1200" cap="none" spc="0" normalizeH="0" baseline="0" noProof="0">
              <a:ln>
                <a:noFill/>
              </a:ln>
              <a:solidFill>
                <a:srgbClr val="004279"/>
              </a:solidFill>
              <a:effectLst/>
              <a:uLnTx/>
              <a:uFillTx/>
              <a:latin typeface="Arial"/>
              <a:cs typeface="Calibri"/>
            </a:endParaRPr>
          </a:p>
          <a:p>
            <a:pPr algn="ctr" defTabSz="228600">
              <a:spcAft>
                <a:spcPts val="600"/>
              </a:spcAft>
              <a:defRPr/>
            </a:pPr>
            <a:r>
              <a:rPr kumimoji="0" lang="en-US" sz="1600" b="1" i="0" u="none" strike="noStrike" kern="1200" cap="none" spc="0" normalizeH="0" baseline="0" noProof="0">
                <a:ln>
                  <a:noFill/>
                </a:ln>
                <a:solidFill>
                  <a:srgbClr val="004279"/>
                </a:solidFill>
                <a:effectLst/>
                <a:uLnTx/>
                <a:uFillTx/>
                <a:latin typeface="Arial"/>
                <a:cs typeface="Calibri"/>
              </a:rPr>
              <a:t>Type the student’s</a:t>
            </a:r>
            <a:r>
              <a:rPr lang="en-US" sz="1600" b="1">
                <a:solidFill>
                  <a:srgbClr val="004279"/>
                </a:solidFill>
                <a:latin typeface="Arial"/>
                <a:cs typeface="Calibri"/>
              </a:rPr>
              <a:t> </a:t>
            </a:r>
            <a:r>
              <a:rPr kumimoji="0" lang="en-US" sz="1600" b="1" i="0" u="none" strike="noStrike" kern="1200" cap="none" spc="0" normalizeH="0" baseline="0" noProof="0">
                <a:ln>
                  <a:noFill/>
                </a:ln>
                <a:solidFill>
                  <a:srgbClr val="004279"/>
                </a:solidFill>
                <a:effectLst/>
                <a:uLnTx/>
                <a:uFillTx/>
                <a:latin typeface="Arial"/>
                <a:cs typeface="Calibri"/>
              </a:rPr>
              <a:t> “First name,” “Middle name</a:t>
            </a:r>
            <a:r>
              <a:rPr lang="en-US" sz="1600" b="1">
                <a:solidFill>
                  <a:srgbClr val="004279"/>
                </a:solidFill>
                <a:latin typeface="Arial"/>
                <a:cs typeface="Calibri"/>
              </a:rPr>
              <a:t>,”</a:t>
            </a:r>
            <a:r>
              <a:rPr kumimoji="0" lang="en-US" sz="1600" b="1" i="0" u="none" strike="noStrike" kern="1200" cap="none" spc="0" normalizeH="0" baseline="0" noProof="0">
                <a:ln>
                  <a:noFill/>
                </a:ln>
                <a:solidFill>
                  <a:srgbClr val="004279"/>
                </a:solidFill>
                <a:effectLst/>
                <a:uLnTx/>
                <a:uFillTx/>
                <a:latin typeface="Arial"/>
                <a:cs typeface="Calibri"/>
              </a:rPr>
              <a:t> and “Last name.”</a:t>
            </a:r>
            <a:r>
              <a:rPr lang="en-US" sz="1600" b="1">
                <a:solidFill>
                  <a:srgbClr val="004279"/>
                </a:solidFill>
                <a:latin typeface="Arial"/>
                <a:cs typeface="Calibri"/>
              </a:rPr>
              <a:t> </a:t>
            </a:r>
            <a:endParaRPr lang="en-US" sz="1600" b="1" i="0" u="none" strike="noStrike" kern="1200" cap="none" spc="0" normalizeH="0" baseline="0" noProof="0">
              <a:ln>
                <a:noFill/>
              </a:ln>
              <a:solidFill>
                <a:srgbClr val="004279"/>
              </a:solidFill>
              <a:effectLst/>
              <a:uLnTx/>
              <a:uFillTx/>
              <a:latin typeface="Arial"/>
              <a:cs typeface="Calibri" panose="020F0502020204030204" pitchFamily="34" charset="0"/>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EM asks for additional information, including “Date of Birth,” “Student ID,” “Mobile phone number,” “Home phone number,” and “Email address.” Not all fields are required.</a:t>
            </a:r>
            <a:endParaRPr lang="en-US" sz="1600" b="1" i="0" u="none" strike="noStrike" kern="1200" cap="none" spc="0" normalizeH="0" baseline="0" noProof="0">
              <a:ln>
                <a:noFill/>
              </a:ln>
              <a:solidFill>
                <a:srgbClr val="004279"/>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Scroll down the page to select the “Address type” dropdown menu to select the type of address.</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12" name="Straight Arrow Connector 11" descr="Arrow pointing to circle &quot;A&quot;. ">
            <a:extLst>
              <a:ext uri="{FF2B5EF4-FFF2-40B4-BE49-F238E27FC236}">
                <a16:creationId xmlns:a16="http://schemas.microsoft.com/office/drawing/2014/main" id="{7F3262CB-551C-42DB-9401-87FEBBD57B11}"/>
              </a:ext>
            </a:extLst>
          </p:cNvPr>
          <p:cNvCxnSpPr>
            <a:cxnSpLocks/>
          </p:cNvCxnSpPr>
          <p:nvPr/>
        </p:nvCxnSpPr>
        <p:spPr>
          <a:xfrm>
            <a:off x="4687614" y="2784394"/>
            <a:ext cx="1003736"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hlinkClick r:id="" action="ppaction://noaction"/>
            <a:extLst>
              <a:ext uri="{FF2B5EF4-FFF2-40B4-BE49-F238E27FC236}">
                <a16:creationId xmlns:a16="http://schemas.microsoft.com/office/drawing/2014/main" id="{4D93CAC6-28C4-AB3F-D585-C70EF20AAE06}"/>
              </a:ext>
            </a:extLst>
          </p:cNvPr>
          <p:cNvSpPr/>
          <p:nvPr/>
        </p:nvSpPr>
        <p:spPr>
          <a:xfrm>
            <a:off x="5794297" y="2601514"/>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27" name="TextBox 26">
            <a:extLst>
              <a:ext uri="{FF2B5EF4-FFF2-40B4-BE49-F238E27FC236}">
                <a16:creationId xmlns:a16="http://schemas.microsoft.com/office/drawing/2014/main" id="{34F37966-3973-4461-BC88-8DDFB4A09EA9}"/>
              </a:ext>
            </a:extLst>
          </p:cNvPr>
          <p:cNvSpPr txBox="1"/>
          <p:nvPr/>
        </p:nvSpPr>
        <p:spPr>
          <a:xfrm>
            <a:off x="447366" y="4264275"/>
            <a:ext cx="4151728" cy="890342"/>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B.</a:t>
            </a:r>
            <a:endParaRPr lang="en-US" sz="1600" b="1" i="0" u="none" strike="noStrike" kern="1200" cap="none" spc="0" normalizeH="0" baseline="0" noProof="0">
              <a:ln>
                <a:noFill/>
              </a:ln>
              <a:solidFill>
                <a:srgbClr val="004279"/>
              </a:solidFill>
              <a:effectLst/>
              <a:uLnTx/>
              <a:uFillTx/>
              <a:latin typeface="Arial"/>
              <a:cs typeface="Calibri"/>
            </a:endParaRPr>
          </a:p>
          <a:p>
            <a:pPr algn="ctr" defTabSz="228600">
              <a:defRPr/>
            </a:pPr>
            <a:r>
              <a:rPr kumimoji="0" lang="en-US" sz="1600" b="1" i="0" u="none" strike="noStrike" kern="1200" cap="none" spc="0" normalizeH="0" baseline="0" noProof="0">
                <a:ln>
                  <a:noFill/>
                </a:ln>
                <a:solidFill>
                  <a:srgbClr val="004279"/>
                </a:solidFill>
                <a:effectLst/>
                <a:uLnTx/>
                <a:uFillTx/>
                <a:latin typeface="Arial"/>
                <a:cs typeface="Calibri"/>
              </a:rPr>
              <a:t>Type the student’s SSN.</a:t>
            </a:r>
            <a:r>
              <a:rPr lang="en-US" sz="1600" b="1">
                <a:solidFill>
                  <a:srgbClr val="004279"/>
                </a:solidFill>
                <a:latin typeface="Arial"/>
                <a:cs typeface="Calibri"/>
              </a:rPr>
              <a:t> </a:t>
            </a:r>
            <a:endParaRPr lang="en-US" sz="16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cxnSp>
        <p:nvCxnSpPr>
          <p:cNvPr id="9" name="Straight Arrow Connector 8" descr="Arrow pointing to circle &quot;B&quot;. ">
            <a:extLst>
              <a:ext uri="{FF2B5EF4-FFF2-40B4-BE49-F238E27FC236}">
                <a16:creationId xmlns:a16="http://schemas.microsoft.com/office/drawing/2014/main" id="{7FB704AB-37E5-7AA7-86B8-DC60D83C6BD0}"/>
              </a:ext>
            </a:extLst>
          </p:cNvPr>
          <p:cNvCxnSpPr>
            <a:cxnSpLocks/>
            <a:stCxn id="27" idx="3"/>
          </p:cNvCxnSpPr>
          <p:nvPr/>
        </p:nvCxnSpPr>
        <p:spPr>
          <a:xfrm flipV="1">
            <a:off x="4599094" y="3248620"/>
            <a:ext cx="3661269" cy="146082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hlinkClick r:id="" action="ppaction://noaction"/>
            <a:extLst>
              <a:ext uri="{FF2B5EF4-FFF2-40B4-BE49-F238E27FC236}">
                <a16:creationId xmlns:a16="http://schemas.microsoft.com/office/drawing/2014/main" id="{289F7061-722A-4658-7FA5-AB49919F894D}"/>
              </a:ext>
            </a:extLst>
          </p:cNvPr>
          <p:cNvSpPr/>
          <p:nvPr/>
        </p:nvSpPr>
        <p:spPr>
          <a:xfrm>
            <a:off x="8322582" y="3038575"/>
            <a:ext cx="365760" cy="36576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33" name="TextBox 32">
            <a:extLst>
              <a:ext uri="{FF2B5EF4-FFF2-40B4-BE49-F238E27FC236}">
                <a16:creationId xmlns:a16="http://schemas.microsoft.com/office/drawing/2014/main" id="{52395D6E-0AF2-DD43-2513-E8B8EAD75576}"/>
              </a:ext>
            </a:extLst>
          </p:cNvPr>
          <p:cNvSpPr txBox="1"/>
          <p:nvPr/>
        </p:nvSpPr>
        <p:spPr>
          <a:xfrm>
            <a:off x="9429706" y="963247"/>
            <a:ext cx="2626584" cy="1414249"/>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a:ln>
                  <a:noFill/>
                </a:ln>
                <a:solidFill>
                  <a:srgbClr val="002060"/>
                </a:solidFill>
                <a:effectLst/>
                <a:uLnTx/>
                <a:uFillTx/>
                <a:latin typeface="Arial"/>
                <a:cs typeface="Calibri"/>
              </a:rPr>
              <a:t>In EM, there is a field to include the student’s “Benefit type.” Your student provides you this information.</a:t>
            </a:r>
            <a:r>
              <a:rPr lang="en-US" sz="1600" b="1">
                <a:solidFill>
                  <a:srgbClr val="002060"/>
                </a:solidFill>
                <a:latin typeface="Arial"/>
                <a:cs typeface="Calibri"/>
              </a:rPr>
              <a:t>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cxnSp>
        <p:nvCxnSpPr>
          <p:cNvPr id="36" name="Straight Arrow Connector 35" descr="Arrow pointing to &quot;Benefit type&quot; button.">
            <a:extLst>
              <a:ext uri="{FF2B5EF4-FFF2-40B4-BE49-F238E27FC236}">
                <a16:creationId xmlns:a16="http://schemas.microsoft.com/office/drawing/2014/main" id="{B1E7CA7F-4CF9-91AB-DB4C-983E0E2F27C2}"/>
              </a:ext>
            </a:extLst>
          </p:cNvPr>
          <p:cNvCxnSpPr>
            <a:cxnSpLocks/>
          </p:cNvCxnSpPr>
          <p:nvPr/>
        </p:nvCxnSpPr>
        <p:spPr>
          <a:xfrm>
            <a:off x="10708703" y="2377496"/>
            <a:ext cx="0" cy="35684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B653C08-FF13-B067-2B15-8D79FB22FC1F}"/>
              </a:ext>
            </a:extLst>
          </p:cNvPr>
          <p:cNvSpPr txBox="1"/>
          <p:nvPr/>
        </p:nvSpPr>
        <p:spPr>
          <a:xfrm>
            <a:off x="447366" y="5303899"/>
            <a:ext cx="4151728" cy="760854"/>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279"/>
                </a:solidFill>
                <a:effectLst/>
                <a:uLnTx/>
                <a:uFillTx/>
                <a:latin typeface="Arial"/>
                <a:cs typeface="Calibri"/>
              </a:rPr>
              <a:t>Se</a:t>
            </a:r>
            <a:r>
              <a:rPr lang="en-US" sz="1600" b="1" err="1">
                <a:solidFill>
                  <a:srgbClr val="004279"/>
                </a:solidFill>
                <a:latin typeface="Arial"/>
                <a:cs typeface="Calibri"/>
              </a:rPr>
              <a:t>lect</a:t>
            </a:r>
            <a:r>
              <a:rPr lang="en-US" sz="1600" b="1">
                <a:solidFill>
                  <a:srgbClr val="004279"/>
                </a:solidFill>
                <a:latin typeface="Arial"/>
                <a:cs typeface="Calibri"/>
              </a:rPr>
              <a:t> </a:t>
            </a:r>
            <a:r>
              <a:rPr kumimoji="0" lang="en-US" sz="1600" b="1" i="0" u="none" strike="noStrike" kern="1200" cap="none" spc="0" normalizeH="0" baseline="0" noProof="0">
                <a:ln>
                  <a:noFill/>
                </a:ln>
                <a:solidFill>
                  <a:srgbClr val="004279"/>
                </a:solidFill>
                <a:effectLst/>
                <a:uLnTx/>
                <a:uFillTx/>
                <a:latin typeface="Arial"/>
                <a:cs typeface="Calibri"/>
              </a:rPr>
              <a:t>the “Continue” button to move to the next page.</a:t>
            </a:r>
            <a:endParaRPr lang="en-US" sz="1600" b="1" i="0" u="none" strike="noStrike" kern="1200" cap="none" spc="0" normalizeH="0" baseline="0" noProof="0">
              <a:ln>
                <a:noFill/>
              </a:ln>
              <a:solidFill>
                <a:srgbClr val="004279"/>
              </a:solidFill>
              <a:effectLst/>
              <a:uLnTx/>
              <a:uFillTx/>
              <a:latin typeface="Arial"/>
              <a:cs typeface="Calibri"/>
            </a:endParaRPr>
          </a:p>
        </p:txBody>
      </p:sp>
      <p:cxnSp>
        <p:nvCxnSpPr>
          <p:cNvPr id="29" name="Straight Arrow Connector 28" descr="Arrow pointing to the &quot;Continue&quot; button. ">
            <a:extLst>
              <a:ext uri="{FF2B5EF4-FFF2-40B4-BE49-F238E27FC236}">
                <a16:creationId xmlns:a16="http://schemas.microsoft.com/office/drawing/2014/main" id="{0D0E1DC1-1A03-D51F-722A-AAE66D322562}"/>
              </a:ext>
            </a:extLst>
          </p:cNvPr>
          <p:cNvCxnSpPr>
            <a:cxnSpLocks/>
          </p:cNvCxnSpPr>
          <p:nvPr/>
        </p:nvCxnSpPr>
        <p:spPr>
          <a:xfrm>
            <a:off x="4599094" y="5816599"/>
            <a:ext cx="4220581" cy="12025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3" descr="Return to table of contents button.">
            <a:hlinkClick r:id="rId5" action="ppaction://hlinksldjump"/>
            <a:extLst>
              <a:ext uri="{FF2B5EF4-FFF2-40B4-BE49-F238E27FC236}">
                <a16:creationId xmlns:a16="http://schemas.microsoft.com/office/drawing/2014/main" id="{1FB10CBA-2D11-D95A-F92C-D98272D40F0F}"/>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9" name="Rectangle: Rounded Corners 3" descr="Return to start of the Flight Sections. ">
            <a:hlinkClick r:id="rId6" action="ppaction://hlinksldjump"/>
            <a:extLst>
              <a:ext uri="{FF2B5EF4-FFF2-40B4-BE49-F238E27FC236}">
                <a16:creationId xmlns:a16="http://schemas.microsoft.com/office/drawing/2014/main" id="{10CB84BA-528F-258B-D794-D44A8B453CCB}"/>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6"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787949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02A6C6-9375-C334-EFC4-3DDC08FB57C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220"/>
          <a:stretch/>
        </p:blipFill>
        <p:spPr bwMode="auto">
          <a:xfrm>
            <a:off x="7243414" y="819318"/>
            <a:ext cx="4695896" cy="40238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150C56-ECF9-B475-B54A-C996950EA18C}"/>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25" name="Rectangle 24">
            <a:extLst>
              <a:ext uri="{FF2B5EF4-FFF2-40B4-BE49-F238E27FC236}">
                <a16:creationId xmlns:a16="http://schemas.microsoft.com/office/drawing/2014/main" id="{683C6B16-1002-2CAE-A950-1E48BD33F2E6}"/>
              </a:ext>
              <a:ext uri="{C183D7F6-B498-43B3-948B-1728B52AA6E4}">
                <adec:decorative xmlns:adec="http://schemas.microsoft.com/office/drawing/2017/decorative" val="1"/>
              </a:ext>
            </a:extLst>
          </p:cNvPr>
          <p:cNvSpPr/>
          <p:nvPr/>
        </p:nvSpPr>
        <p:spPr>
          <a:xfrm>
            <a:off x="7816401" y="4519344"/>
            <a:ext cx="480479" cy="2405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itle 1">
            <a:extLst>
              <a:ext uri="{FF2B5EF4-FFF2-40B4-BE49-F238E27FC236}">
                <a16:creationId xmlns:a16="http://schemas.microsoft.com/office/drawing/2014/main" id="{4C6DA69F-9285-1567-BC54-C8DF55295B6C}"/>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Flight: EM View </a:t>
            </a:r>
            <a:r>
              <a:rPr lang="en-US" sz="2800" baseline="0" dirty="0">
                <a:solidFill>
                  <a:srgbClr val="002060"/>
                </a:solidFill>
                <a:latin typeface="Arial"/>
                <a:cs typeface="Calibri"/>
              </a:rPr>
              <a:t>of Creating a Student </a:t>
            </a:r>
            <a:r>
              <a:rPr lang="en-US" sz="2800" baseline="0" dirty="0">
                <a:solidFill>
                  <a:schemeClr val="bg1"/>
                </a:solidFill>
                <a:latin typeface="Arial"/>
                <a:cs typeface="Calibri"/>
              </a:rPr>
              <a:t>(continued 1)</a:t>
            </a:r>
            <a:r>
              <a:rPr lang="en-US" sz="2800" dirty="0">
                <a:solidFill>
                  <a:schemeClr val="bg1"/>
                </a:solidFill>
                <a:latin typeface="Arial"/>
                <a:cs typeface="Calibri"/>
              </a:rPr>
              <a:t> </a:t>
            </a:r>
            <a:endParaRPr lang="en-US" sz="2800" b="1" i="0" u="none" strike="noStrike" kern="1200" cap="none" spc="0" normalizeH="0" baseline="0" noProof="0" dirty="0">
              <a:ln>
                <a:noFill/>
              </a:ln>
              <a:solidFill>
                <a:schemeClr val="bg1"/>
              </a:solidFill>
              <a:effectLst/>
              <a:uLnTx/>
              <a:uFillTx/>
              <a:latin typeface="Arial"/>
              <a:cs typeface="Calibri" panose="020F0502020204030204" pitchFamily="34" charset="0"/>
            </a:endParaRPr>
          </a:p>
        </p:txBody>
      </p:sp>
      <p:sp>
        <p:nvSpPr>
          <p:cNvPr id="3" name="TextBox 2" descr="Enrollement Manager Create and add a student page 2 of 2. Dispalys the School and program information section. &#10;&#10;In EM, the SCO’s must select the School the student is enrolled at. The dropdown contains the SCO’s assigned facilities. &#10;&#10;">
            <a:extLst>
              <a:ext uri="{FF2B5EF4-FFF2-40B4-BE49-F238E27FC236}">
                <a16:creationId xmlns:a16="http://schemas.microsoft.com/office/drawing/2014/main" id="{9ABD989E-7153-F430-DEE6-8F0C042E06A6}"/>
              </a:ext>
            </a:extLst>
          </p:cNvPr>
          <p:cNvSpPr txBox="1"/>
          <p:nvPr/>
        </p:nvSpPr>
        <p:spPr>
          <a:xfrm>
            <a:off x="398241" y="702870"/>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Select the School the student is enrolled at. The dropdown contains the SCO’s assigned facilities.</a:t>
            </a:r>
            <a:r>
              <a:rPr lang="en-US" sz="1600" b="1">
                <a:solidFill>
                  <a:srgbClr val="002060"/>
                </a:solidFill>
                <a:latin typeface="Arial"/>
                <a:ea typeface="MS Mincho"/>
                <a:cs typeface="Calibri"/>
              </a:rPr>
              <a:t> </a:t>
            </a:r>
            <a:endParaRPr lang="en-US" sz="1600" b="1" i="0" u="none" strike="noStrike" kern="1200" cap="none" spc="0" normalizeH="0" baseline="0" noProof="0">
              <a:ln>
                <a:noFill/>
              </a:ln>
              <a:solidFill>
                <a:srgbClr val="002060"/>
              </a:solidFill>
              <a:effectLst/>
              <a:uLnTx/>
              <a:uFillTx/>
              <a:latin typeface="Arial"/>
              <a:ea typeface="MS Mincho" panose="02020609040205080304" pitchFamily="49" charset="-128"/>
              <a:cs typeface="Calibri" panose="020F0502020204030204" pitchFamily="34" charset="0"/>
            </a:endParaRPr>
          </a:p>
        </p:txBody>
      </p:sp>
      <p:cxnSp>
        <p:nvCxnSpPr>
          <p:cNvPr id="14" name="Straight Arrow Connector 13" descr="Arrow pointing to the &quot;School&quot; dropdown.">
            <a:extLst>
              <a:ext uri="{FF2B5EF4-FFF2-40B4-BE49-F238E27FC236}">
                <a16:creationId xmlns:a16="http://schemas.microsoft.com/office/drawing/2014/main" id="{69F66EF5-EDC5-1787-3445-C673CA377E20}"/>
              </a:ext>
            </a:extLst>
          </p:cNvPr>
          <p:cNvCxnSpPr>
            <a:cxnSpLocks/>
            <a:stCxn id="3" idx="3"/>
          </p:cNvCxnSpPr>
          <p:nvPr/>
        </p:nvCxnSpPr>
        <p:spPr>
          <a:xfrm>
            <a:off x="4549969" y="1314003"/>
            <a:ext cx="3107965" cy="137072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122BEC-4FFA-4C8E-ADBF-BEE2CEE91D5D}"/>
              </a:ext>
            </a:extLst>
          </p:cNvPr>
          <p:cNvSpPr txBox="1"/>
          <p:nvPr/>
        </p:nvSpPr>
        <p:spPr>
          <a:xfrm>
            <a:off x="398241" y="2082953"/>
            <a:ext cx="4151728" cy="122226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C.</a:t>
            </a:r>
            <a:endParaRPr lang="en-US" sz="1600" b="1" i="0" u="none" strike="noStrike" kern="1200" cap="none" spc="0" normalizeH="0" baseline="0" noProof="0">
              <a:ln>
                <a:noFill/>
              </a:ln>
              <a:solidFill>
                <a:srgbClr val="002060"/>
              </a:solidFill>
              <a:effectLst/>
              <a:uLnTx/>
              <a:uFillTx/>
              <a:latin typeface="Arial"/>
              <a:ea typeface="MS Mincho"/>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S Mincho"/>
                <a:cs typeface="Calibri"/>
              </a:rPr>
              <a:t>Select the dropdown menu to select </a:t>
            </a:r>
            <a:r>
              <a:rPr lang="en-US" sz="1600" b="1">
                <a:solidFill>
                  <a:srgbClr val="002060"/>
                </a:solidFill>
                <a:latin typeface="Arial"/>
                <a:ea typeface="MS Mincho"/>
                <a:cs typeface="Calibri"/>
              </a:rPr>
              <a:t>“Flight” as the type of </a:t>
            </a:r>
            <a:r>
              <a:rPr kumimoji="0" lang="en-US" sz="1600" b="1" i="0" u="none" strike="noStrike" kern="1200" cap="none" spc="0" normalizeH="0" baseline="0" noProof="0">
                <a:ln>
                  <a:noFill/>
                </a:ln>
                <a:solidFill>
                  <a:srgbClr val="002060"/>
                </a:solidFill>
                <a:effectLst/>
                <a:uLnTx/>
                <a:uFillTx/>
                <a:latin typeface="Arial"/>
                <a:ea typeface="MS Mincho"/>
                <a:cs typeface="Calibri"/>
              </a:rPr>
              <a:t>training.</a:t>
            </a:r>
            <a:endParaRPr lang="en-US" sz="1600" b="1" i="0" u="none" strike="noStrike" kern="1200" cap="none" spc="0" normalizeH="0" baseline="0" noProof="0">
              <a:ln>
                <a:noFill/>
              </a:ln>
              <a:solidFill>
                <a:srgbClr val="002060"/>
              </a:solidFill>
              <a:effectLst/>
              <a:uLnTx/>
              <a:uFillTx/>
              <a:latin typeface="Arial"/>
              <a:ea typeface="MS Mincho"/>
              <a:cs typeface="Calibri"/>
            </a:endParaRPr>
          </a:p>
        </p:txBody>
      </p:sp>
      <p:cxnSp>
        <p:nvCxnSpPr>
          <p:cNvPr id="31" name="Straight Arrow Connector 30" descr="Arrow pointing to circle &quot;C&quot;. ">
            <a:extLst>
              <a:ext uri="{FF2B5EF4-FFF2-40B4-BE49-F238E27FC236}">
                <a16:creationId xmlns:a16="http://schemas.microsoft.com/office/drawing/2014/main" id="{A163F3D4-76B5-435C-842F-4033405BFBC9}"/>
              </a:ext>
            </a:extLst>
          </p:cNvPr>
          <p:cNvCxnSpPr>
            <a:cxnSpLocks/>
            <a:stCxn id="18" idx="3"/>
          </p:cNvCxnSpPr>
          <p:nvPr/>
        </p:nvCxnSpPr>
        <p:spPr>
          <a:xfrm>
            <a:off x="4549969" y="2694086"/>
            <a:ext cx="2693445" cy="78104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hlinkClick r:id="" action="ppaction://noaction"/>
            <a:extLst>
              <a:ext uri="{FF2B5EF4-FFF2-40B4-BE49-F238E27FC236}">
                <a16:creationId xmlns:a16="http://schemas.microsoft.com/office/drawing/2014/main" id="{9CE00EDA-3696-3346-69AB-75A57E40B67B}"/>
              </a:ext>
            </a:extLst>
          </p:cNvPr>
          <p:cNvSpPr/>
          <p:nvPr/>
        </p:nvSpPr>
        <p:spPr>
          <a:xfrm>
            <a:off x="7374194" y="3309996"/>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20" name="TextBox 19">
            <a:extLst>
              <a:ext uri="{FF2B5EF4-FFF2-40B4-BE49-F238E27FC236}">
                <a16:creationId xmlns:a16="http://schemas.microsoft.com/office/drawing/2014/main" id="{E4C615DF-D454-4AF1-9F27-F352E37A9495}"/>
              </a:ext>
            </a:extLst>
          </p:cNvPr>
          <p:cNvSpPr txBox="1"/>
          <p:nvPr/>
        </p:nvSpPr>
        <p:spPr>
          <a:xfrm>
            <a:off x="398241" y="4843118"/>
            <a:ext cx="4151728" cy="1141476"/>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D.</a:t>
            </a:r>
            <a:endParaRPr lang="en-US" sz="1600" b="1"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the dropdown menu to select the Program name.</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23" name="Straight Arrow Connector 22" descr="Arrow pointing to circle &quot;D&quot;. ">
            <a:extLst>
              <a:ext uri="{FF2B5EF4-FFF2-40B4-BE49-F238E27FC236}">
                <a16:creationId xmlns:a16="http://schemas.microsoft.com/office/drawing/2014/main" id="{E6D4EF9F-A355-ADDF-DE37-D79483F0F731}"/>
              </a:ext>
            </a:extLst>
          </p:cNvPr>
          <p:cNvCxnSpPr>
            <a:cxnSpLocks/>
            <a:stCxn id="20" idx="3"/>
          </p:cNvCxnSpPr>
          <p:nvPr/>
        </p:nvCxnSpPr>
        <p:spPr>
          <a:xfrm flipV="1">
            <a:off x="4549969" y="4264718"/>
            <a:ext cx="2824225" cy="114913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hlinkClick r:id="" action="ppaction://noaction"/>
            <a:extLst>
              <a:ext uri="{FF2B5EF4-FFF2-40B4-BE49-F238E27FC236}">
                <a16:creationId xmlns:a16="http://schemas.microsoft.com/office/drawing/2014/main" id="{4A5AB803-84D6-192A-7CB7-17EC631FDF9A}"/>
              </a:ext>
            </a:extLst>
          </p:cNvPr>
          <p:cNvSpPr/>
          <p:nvPr/>
        </p:nvSpPr>
        <p:spPr>
          <a:xfrm>
            <a:off x="7384308" y="3955212"/>
            <a:ext cx="365760" cy="3657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
        <p:nvSpPr>
          <p:cNvPr id="12" name="TextBox 11">
            <a:extLst>
              <a:ext uri="{FF2B5EF4-FFF2-40B4-BE49-F238E27FC236}">
                <a16:creationId xmlns:a16="http://schemas.microsoft.com/office/drawing/2014/main" id="{66971097-6D06-0845-2FA9-D2BF374D4A5E}"/>
              </a:ext>
            </a:extLst>
          </p:cNvPr>
          <p:cNvSpPr txBox="1"/>
          <p:nvPr/>
        </p:nvSpPr>
        <p:spPr>
          <a:xfrm>
            <a:off x="4819873" y="5319717"/>
            <a:ext cx="2013110"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Select “Save.”</a:t>
            </a:r>
            <a:endParaRPr lang="en-US" sz="1600" b="1" i="0" u="none" strike="noStrike" kern="1200" cap="none" spc="0" normalizeH="0" baseline="0" noProof="0">
              <a:ln>
                <a:noFill/>
              </a:ln>
              <a:solidFill>
                <a:srgbClr val="002060"/>
              </a:solidFill>
              <a:effectLst/>
              <a:uLnTx/>
              <a:uFillTx/>
              <a:latin typeface="Arial"/>
              <a:cs typeface="Calibri"/>
            </a:endParaRPr>
          </a:p>
        </p:txBody>
      </p:sp>
      <p:cxnSp>
        <p:nvCxnSpPr>
          <p:cNvPr id="22" name="Straight Arrow Connector 21" descr="Arrow pointing to the &quot;Save&quot; button. ">
            <a:extLst>
              <a:ext uri="{FF2B5EF4-FFF2-40B4-BE49-F238E27FC236}">
                <a16:creationId xmlns:a16="http://schemas.microsoft.com/office/drawing/2014/main" id="{A549390D-5AB1-721B-0BD4-F4A50DDD3405}"/>
              </a:ext>
            </a:extLst>
          </p:cNvPr>
          <p:cNvCxnSpPr>
            <a:cxnSpLocks/>
          </p:cNvCxnSpPr>
          <p:nvPr/>
        </p:nvCxnSpPr>
        <p:spPr>
          <a:xfrm flipV="1">
            <a:off x="6717369" y="4759845"/>
            <a:ext cx="1032699" cy="58523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D5A564-88C8-E3C3-BB2E-A48650DA8A4D}"/>
              </a:ext>
            </a:extLst>
          </p:cNvPr>
          <p:cNvSpPr txBox="1"/>
          <p:nvPr/>
        </p:nvSpPr>
        <p:spPr>
          <a:xfrm>
            <a:off x="6967881" y="5314444"/>
            <a:ext cx="2766872" cy="674445"/>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algn="ctr" defTabSz="228600">
              <a:defRPr/>
            </a:pPr>
            <a:r>
              <a:rPr lang="en-US" sz="1600" b="1">
                <a:solidFill>
                  <a:srgbClr val="002060"/>
                </a:solidFill>
                <a:latin typeface="Arial"/>
                <a:cs typeface="Calibri"/>
              </a:rPr>
              <a:t>Select “Add student” to finalize. </a:t>
            </a:r>
            <a:endParaRPr lang="en-US" sz="16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cxnSp>
        <p:nvCxnSpPr>
          <p:cNvPr id="6" name="Straight Arrow Connector 5" descr="Arrow pointing to the &quot;Save&quot; button. ">
            <a:extLst>
              <a:ext uri="{FF2B5EF4-FFF2-40B4-BE49-F238E27FC236}">
                <a16:creationId xmlns:a16="http://schemas.microsoft.com/office/drawing/2014/main" id="{35CD6EBA-2A3B-4AA9-73C3-AB133838EF17}"/>
              </a:ext>
            </a:extLst>
          </p:cNvPr>
          <p:cNvCxnSpPr>
            <a:cxnSpLocks/>
          </p:cNvCxnSpPr>
          <p:nvPr/>
        </p:nvCxnSpPr>
        <p:spPr>
          <a:xfrm>
            <a:off x="8977742" y="5984594"/>
            <a:ext cx="757011" cy="22658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Screenshot with yellow highlighted border showing Add student view.">
            <a:extLst>
              <a:ext uri="{FF2B5EF4-FFF2-40B4-BE49-F238E27FC236}">
                <a16:creationId xmlns:a16="http://schemas.microsoft.com/office/drawing/2014/main" id="{E2E0552A-3F39-7247-4AA5-C38CDAD73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753" y="4492375"/>
            <a:ext cx="2363914" cy="2226477"/>
          </a:xfrm>
          <a:prstGeom prst="rect">
            <a:avLst/>
          </a:prstGeom>
          <a:ln w="38100">
            <a:solidFill>
              <a:srgbClr val="FFFF00"/>
            </a:solidFill>
          </a:ln>
        </p:spPr>
      </p:pic>
      <p:sp>
        <p:nvSpPr>
          <p:cNvPr id="21" name="Rectangle: Rounded Corners 3" descr="Return to table of contents button.">
            <a:hlinkClick r:id="rId5" action="ppaction://hlinksldjump"/>
            <a:extLst>
              <a:ext uri="{FF2B5EF4-FFF2-40B4-BE49-F238E27FC236}">
                <a16:creationId xmlns:a16="http://schemas.microsoft.com/office/drawing/2014/main" id="{B28FF23D-6B9F-C66F-2A55-7DA72CA532B7}"/>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10" name="Rectangle: Rounded Corners 3" descr="Return to start of the Flight Sections. ">
            <a:hlinkClick r:id="rId6" action="ppaction://hlinksldjump"/>
            <a:extLst>
              <a:ext uri="{FF2B5EF4-FFF2-40B4-BE49-F238E27FC236}">
                <a16:creationId xmlns:a16="http://schemas.microsoft.com/office/drawing/2014/main" id="{72BC6FA8-6E0D-A142-C20D-A15314F1D0E6}"/>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6"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2699516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2CEAF-681E-0213-404A-7EE5866FFF1F}"/>
              </a:ext>
              <a:ext uri="{C183D7F6-B498-43B3-948B-1728B52AA6E4}">
                <adec:decorative xmlns:adec="http://schemas.microsoft.com/office/drawing/2017/decorative" val="1"/>
              </a:ext>
            </a:extLst>
          </p:cNvPr>
          <p:cNvSpPr/>
          <p:nvPr/>
        </p:nvSpPr>
        <p:spPr>
          <a:xfrm>
            <a:off x="-33337" y="0"/>
            <a:ext cx="161674"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9" name="Title 1">
            <a:extLst>
              <a:ext uri="{FF2B5EF4-FFF2-40B4-BE49-F238E27FC236}">
                <a16:creationId xmlns:a16="http://schemas.microsoft.com/office/drawing/2014/main" id="{F687EC0A-AC80-C9EA-24B1-A93542F10689}"/>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kumimoji="0" lang="en-US" sz="2800" b="1" i="0" u="none" strike="noStrike" kern="1200" cap="none" spc="0" normalizeH="0" baseline="0" noProof="0" dirty="0">
                <a:ln>
                  <a:noFill/>
                </a:ln>
                <a:solidFill>
                  <a:srgbClr val="002060"/>
                </a:solidFill>
                <a:effectLst/>
                <a:uLnTx/>
                <a:uFillTx/>
                <a:latin typeface="Arial"/>
                <a:cs typeface="Calibri"/>
              </a:rPr>
              <a:t>Flight: EM View </a:t>
            </a:r>
            <a:r>
              <a:rPr lang="en-US" sz="2800" baseline="0" dirty="0">
                <a:solidFill>
                  <a:srgbClr val="002060"/>
                </a:solidFill>
                <a:latin typeface="Arial"/>
                <a:cs typeface="Calibri"/>
              </a:rPr>
              <a:t>of Creating a Student </a:t>
            </a:r>
            <a:r>
              <a:rPr lang="en-US" sz="2800" baseline="0" dirty="0">
                <a:solidFill>
                  <a:schemeClr val="bg1"/>
                </a:solidFill>
                <a:latin typeface="Arial"/>
                <a:cs typeface="Calibri"/>
              </a:rPr>
              <a:t>(continued 2)</a:t>
            </a:r>
            <a:r>
              <a:rPr lang="en-US" sz="2800" dirty="0">
                <a:solidFill>
                  <a:schemeClr val="bg1"/>
                </a:solidFill>
                <a:latin typeface="Arial"/>
                <a:cs typeface="Calibri"/>
              </a:rPr>
              <a:t> </a:t>
            </a:r>
            <a:endParaRPr lang="en-US" sz="2800" b="1" i="0" u="none" strike="noStrike" kern="1200" cap="none" spc="0" normalizeH="0" baseline="0" noProof="0" dirty="0">
              <a:ln>
                <a:noFill/>
              </a:ln>
              <a:solidFill>
                <a:schemeClr val="bg1"/>
              </a:solidFill>
              <a:effectLst/>
              <a:uLnTx/>
              <a:uFillTx/>
              <a:latin typeface="Arial"/>
              <a:cs typeface="Calibri" panose="020F0502020204030204" pitchFamily="34" charset="0"/>
            </a:endParaRP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300907" y="743886"/>
            <a:ext cx="11685624" cy="376991"/>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defRPr/>
            </a:pPr>
            <a:r>
              <a:rPr kumimoji="0" lang="en-US" b="0" i="0" u="none" strike="noStrike" kern="1200" cap="none" spc="0" normalizeH="0" baseline="0" noProof="0">
                <a:ln>
                  <a:noFill/>
                </a:ln>
                <a:solidFill>
                  <a:srgbClr val="002060"/>
                </a:solidFill>
                <a:effectLst/>
                <a:uLnTx/>
                <a:uFillTx/>
                <a:latin typeface="Arial"/>
                <a:ea typeface="MS Mincho"/>
                <a:cs typeface="Calibri"/>
              </a:rPr>
              <a:t>The student’s information is now available in EM. From here, you will be able to add an enrollment.</a:t>
            </a:r>
            <a:r>
              <a:rPr lang="en-US">
                <a:solidFill>
                  <a:srgbClr val="002060"/>
                </a:solidFill>
                <a:latin typeface="Arial"/>
                <a:ea typeface="MS Mincho"/>
                <a:cs typeface="Calibri"/>
              </a:rPr>
              <a:t>  </a:t>
            </a:r>
            <a:endParaRPr lang="en-US" b="0" i="0" u="none" strike="noStrike" kern="1200" cap="none" spc="0" normalizeH="0" baseline="0" noProof="0">
              <a:ln>
                <a:noFill/>
              </a:ln>
              <a:solidFill>
                <a:srgbClr val="002060"/>
              </a:solidFill>
              <a:effectLst/>
              <a:uLnTx/>
              <a:uFillTx/>
              <a:latin typeface="Arial"/>
              <a:ea typeface="MS Mincho" panose="02020609040205080304" pitchFamily="49" charset="-128"/>
              <a:cs typeface="Calibri" panose="020F0502020204030204" pitchFamily="34" charset="0"/>
            </a:endParaRPr>
          </a:p>
          <a:p>
            <a:pPr marL="342900" marR="0" lvl="0" indent="-342900" algn="l" defTabSz="228600" rtl="0" eaLnBrk="1" fontAlgn="auto" latinLnBrk="0" hangingPunct="1">
              <a:lnSpc>
                <a:spcPct val="100000"/>
              </a:lnSpc>
              <a:spcBef>
                <a:spcPts val="0"/>
              </a:spcBef>
              <a:spcAft>
                <a:spcPts val="0"/>
              </a:spcAft>
              <a:buClrTx/>
              <a:buSzTx/>
              <a:buFont typeface="+mj-lt"/>
              <a:buAutoNum type="arabicPeriod" startAt="6"/>
              <a:tabLst/>
              <a:defRPr/>
            </a:pPr>
            <a:endParaRPr kumimoji="0" lang="en-US" sz="2400" b="0" i="0" u="none" strike="noStrike" kern="1200" cap="none" spc="0" normalizeH="0" baseline="0" noProof="0">
              <a:ln>
                <a:noFill/>
              </a:ln>
              <a:solidFill>
                <a:srgbClr val="002060"/>
              </a:solidFill>
              <a:effectLst/>
              <a:uLnTx/>
              <a:uFillTx/>
              <a:latin typeface="Calibri" panose="020F0502020204030204" pitchFamily="34" charset="0"/>
              <a:ea typeface="MS Mincho"/>
              <a:cs typeface="Calibri"/>
            </a:endParaRPr>
          </a:p>
          <a:p>
            <a:pPr marL="0" marR="0" lvl="0" indent="0" algn="l" defTabSz="2286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8" name="Group 7" descr="EM's screen of a student profile.">
            <a:extLst>
              <a:ext uri="{FF2B5EF4-FFF2-40B4-BE49-F238E27FC236}">
                <a16:creationId xmlns:a16="http://schemas.microsoft.com/office/drawing/2014/main" id="{80CEFD97-AA0C-6F56-4C36-BC8CA81A990A}"/>
              </a:ext>
            </a:extLst>
          </p:cNvPr>
          <p:cNvGrpSpPr/>
          <p:nvPr/>
        </p:nvGrpSpPr>
        <p:grpSpPr>
          <a:xfrm>
            <a:off x="1958726" y="2028663"/>
            <a:ext cx="8274549" cy="2339056"/>
            <a:chOff x="1958726" y="2028663"/>
            <a:chExt cx="8274549" cy="2339056"/>
          </a:xfrm>
        </p:grpSpPr>
        <p:pic>
          <p:nvPicPr>
            <p:cNvPr id="7" name="Picture 6">
              <a:extLst>
                <a:ext uri="{FF2B5EF4-FFF2-40B4-BE49-F238E27FC236}">
                  <a16:creationId xmlns:a16="http://schemas.microsoft.com/office/drawing/2014/main" id="{2A21EA47-F72D-4995-9446-646B3A2897CC}"/>
                </a:ext>
              </a:extLst>
            </p:cNvPr>
            <p:cNvPicPr>
              <a:picLocks noChangeAspect="1"/>
            </p:cNvPicPr>
            <p:nvPr/>
          </p:nvPicPr>
          <p:blipFill>
            <a:blip r:embed="rId2"/>
            <a:stretch>
              <a:fillRect/>
            </a:stretch>
          </p:blipFill>
          <p:spPr>
            <a:xfrm>
              <a:off x="1958726" y="2028663"/>
              <a:ext cx="8274549" cy="2339056"/>
            </a:xfrm>
            <a:prstGeom prst="rect">
              <a:avLst/>
            </a:prstGeom>
            <a:ln>
              <a:solidFill>
                <a:srgbClr val="002060"/>
              </a:solidFill>
            </a:ln>
          </p:spPr>
        </p:pic>
        <p:sp>
          <p:nvSpPr>
            <p:cNvPr id="4" name="Rectangle 3">
              <a:extLst>
                <a:ext uri="{FF2B5EF4-FFF2-40B4-BE49-F238E27FC236}">
                  <a16:creationId xmlns:a16="http://schemas.microsoft.com/office/drawing/2014/main" id="{A4B6F5F5-D3ED-EF80-9864-87DC8A523CB3}"/>
                </a:ext>
                <a:ext uri="{C183D7F6-B498-43B3-948B-1728B52AA6E4}">
                  <adec:decorative xmlns:adec="http://schemas.microsoft.com/office/drawing/2017/decorative" val="1"/>
                </a:ext>
              </a:extLst>
            </p:cNvPr>
            <p:cNvSpPr/>
            <p:nvPr/>
          </p:nvSpPr>
          <p:spPr>
            <a:xfrm>
              <a:off x="2079041" y="2136947"/>
              <a:ext cx="3404937"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sz="2400" b="1">
                  <a:solidFill>
                    <a:schemeClr val="tx1"/>
                  </a:solidFill>
                  <a:latin typeface="Amasis MT Pro Medium" panose="020B0604020202020204" pitchFamily="18" charset="0"/>
                  <a:cs typeface="Times New Roman" panose="02020603050405020304" pitchFamily="18" charset="0"/>
                </a:rPr>
                <a:t>ORVILLE WRIGHT</a:t>
              </a:r>
              <a:endParaRPr lang="en-US" b="1">
                <a:solidFill>
                  <a:schemeClr val="tx1"/>
                </a:solidFill>
                <a:latin typeface="Amasis MT Pro Medium" panose="020B0604020202020204" pitchFamily="18" charset="0"/>
                <a:cs typeface="Times New Roman" panose="02020603050405020304" pitchFamily="18" charset="0"/>
              </a:endParaRPr>
            </a:p>
          </p:txBody>
        </p:sp>
      </p:grpSp>
      <p:sp>
        <p:nvSpPr>
          <p:cNvPr id="5" name="Rectangle: Rounded Corners 3" descr="Return to table of contents button.">
            <a:hlinkClick r:id="rId3" action="ppaction://hlinksldjump"/>
            <a:extLst>
              <a:ext uri="{FF2B5EF4-FFF2-40B4-BE49-F238E27FC236}">
                <a16:creationId xmlns:a16="http://schemas.microsoft.com/office/drawing/2014/main" id="{F6E4DA2F-DD6C-35C6-9353-C2B48D3D53F8}"/>
              </a:ext>
            </a:extLst>
          </p:cNvPr>
          <p:cNvSpPr/>
          <p:nvPr/>
        </p:nvSpPr>
        <p:spPr>
          <a:xfrm>
            <a:off x="3366363" y="6316039"/>
            <a:ext cx="2766874" cy="36576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rgbClr val="0C7CBB">
                  <a:lumMod val="50000"/>
                </a:srgbClr>
              </a:solidFill>
              <a:effectLst/>
              <a:uLnTx/>
              <a:uFillTx/>
              <a:latin typeface="Arial" panose="020B0604020202020204"/>
              <a:ea typeface="+mn-ea"/>
              <a:cs typeface="+mn-cs"/>
            </a:endParaRPr>
          </a:p>
        </p:txBody>
      </p:sp>
      <p:sp>
        <p:nvSpPr>
          <p:cNvPr id="3" name="Rectangle: Rounded Corners 3" descr="Return to start of the Flight Sections. ">
            <a:hlinkClick r:id="rId4" action="ppaction://hlinksldjump"/>
            <a:extLst>
              <a:ext uri="{FF2B5EF4-FFF2-40B4-BE49-F238E27FC236}">
                <a16:creationId xmlns:a16="http://schemas.microsoft.com/office/drawing/2014/main" id="{CD281E0C-8C49-FCF6-5F03-9E14D5AEF9FD}"/>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hlinkClick r:id="rId4"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tx1"/>
              </a:solidFill>
            </a:endParaRPr>
          </a:p>
        </p:txBody>
      </p:sp>
    </p:spTree>
    <p:extLst>
      <p:ext uri="{BB962C8B-B14F-4D97-AF65-F5344CB8AC3E}">
        <p14:creationId xmlns:p14="http://schemas.microsoft.com/office/powerpoint/2010/main" val="35216566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C7961-AF6D-DAEE-09C4-ED22C797D34A}"/>
              </a:ext>
            </a:extLst>
          </p:cNvPr>
          <p:cNvSpPr txBox="1">
            <a:spLocks/>
          </p:cNvSpPr>
          <p:nvPr/>
        </p:nvSpPr>
        <p:spPr>
          <a:xfrm>
            <a:off x="1767840" y="2015925"/>
            <a:ext cx="8656320" cy="2826150"/>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600"/>
              </a:spcAft>
              <a:buClrTx/>
              <a:buSzTx/>
              <a:buFontTx/>
              <a:buNone/>
              <a:tabLst/>
              <a:defRPr/>
            </a:pPr>
            <a:r>
              <a:rPr lang="en-US" sz="4000" spc="75">
                <a:solidFill>
                  <a:srgbClr val="FFFFFF"/>
                </a:solidFill>
                <a:latin typeface="Arial"/>
                <a:cs typeface="Calibri"/>
              </a:rPr>
              <a:t>Flight</a:t>
            </a:r>
            <a:endParaRPr lang="en-US" sz="4000" b="1" i="0" u="none" strike="noStrike" kern="1200" cap="none" spc="0" normalizeH="0" baseline="0" noProof="0">
              <a:ln>
                <a:noFill/>
              </a:ln>
              <a:solidFill>
                <a:srgbClr val="FFFFFF"/>
              </a:solidFill>
              <a:effectLst/>
              <a:uLnTx/>
              <a:uFillTx/>
              <a:latin typeface="Arial"/>
              <a:cs typeface="Calibri"/>
            </a:endParaRPr>
          </a:p>
          <a:p>
            <a:pPr>
              <a:spcAft>
                <a:spcPts val="600"/>
              </a:spcAft>
              <a:defRPr/>
            </a:pPr>
            <a:r>
              <a:rPr kumimoji="0" lang="en-US" sz="4000" b="1" i="0" u="none" strike="noStrike" kern="1200" cap="none" spc="0" normalizeH="0" baseline="0" noProof="0">
                <a:ln>
                  <a:noFill/>
                </a:ln>
                <a:solidFill>
                  <a:srgbClr val="FFFFFF"/>
                </a:solidFill>
                <a:effectLst/>
                <a:uLnTx/>
                <a:uFillTx/>
                <a:latin typeface="Arial"/>
                <a:cs typeface="Calibri"/>
              </a:rPr>
              <a:t>VA Form 22-1999 Side B –</a:t>
            </a:r>
            <a:endParaRPr lang="en-US" sz="4000" b="1" i="0" u="none" strike="noStrike" kern="1200" cap="none" spc="0" normalizeH="0" baseline="0" noProof="0">
              <a:ln>
                <a:noFill/>
              </a:ln>
              <a:solidFill>
                <a:srgbClr val="FFFFFF"/>
              </a:solidFill>
              <a:effectLst/>
              <a:uLnTx/>
              <a:uFillTx/>
              <a:latin typeface="Arial"/>
              <a:cs typeface="Calibri"/>
            </a:endParaRPr>
          </a:p>
          <a:p>
            <a:pPr>
              <a:spcAft>
                <a:spcPts val="600"/>
              </a:spcAft>
              <a:defRPr/>
            </a:pPr>
            <a:r>
              <a:rPr lang="en-US" sz="4000" b="1">
                <a:latin typeface="Arial"/>
                <a:cs typeface="Calibri"/>
              </a:rPr>
              <a:t>VA Enrollment Certification</a:t>
            </a:r>
          </a:p>
          <a:p>
            <a:pPr>
              <a:spcAft>
                <a:spcPts val="600"/>
              </a:spcAft>
              <a:defRPr/>
            </a:pPr>
            <a:r>
              <a:rPr kumimoji="0" lang="en-US" sz="4000" b="1" i="0" u="none" strike="noStrike" kern="1200" cap="none" spc="0" normalizeH="0" baseline="0" noProof="0">
                <a:ln>
                  <a:noFill/>
                </a:ln>
                <a:solidFill>
                  <a:srgbClr val="FFFFFF"/>
                </a:solidFill>
                <a:effectLst/>
                <a:uLnTx/>
                <a:uFillTx/>
                <a:latin typeface="Arial"/>
                <a:cs typeface="Calibri"/>
              </a:rPr>
              <a:t>Submitting an Enrollment</a:t>
            </a:r>
            <a:r>
              <a:rPr lang="en-US" sz="4000">
                <a:solidFill>
                  <a:srgbClr val="FFFFFF"/>
                </a:solidFill>
                <a:latin typeface="Arial"/>
                <a:cs typeface="Calibri"/>
              </a:rPr>
              <a:t> </a:t>
            </a:r>
            <a:endParaRPr lang="en-US" sz="4000" b="1"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sp>
        <p:nvSpPr>
          <p:cNvPr id="7" name="Rectangle: Rounded Corners 3" descr="Return to table of contents button.">
            <a:hlinkClick r:id="rId2" action="ppaction://hlinksldjump"/>
            <a:extLst>
              <a:ext uri="{FF2B5EF4-FFF2-40B4-BE49-F238E27FC236}">
                <a16:creationId xmlns:a16="http://schemas.microsoft.com/office/drawing/2014/main" id="{CDBC44BC-6526-79F7-EF25-FAC3ACEE6371}"/>
              </a:ext>
            </a:extLst>
          </p:cNvPr>
          <p:cNvSpPr>
            <a:spLocks noGrp="1"/>
          </p:cNvSpPr>
          <p:nvPr>
            <p:ph type="title" idx="4294967295"/>
          </p:nvPr>
        </p:nvSpPr>
        <p:spPr>
          <a:xfrm>
            <a:off x="3366363" y="6316039"/>
            <a:ext cx="2766874" cy="365761"/>
          </a:xfrm>
          <a:prstGeom prst="roundRect">
            <a:avLst/>
          </a:prstGeom>
          <a:solidFill>
            <a:srgbClr val="F3C300"/>
          </a:solidFill>
          <a:ln w="12700" cap="flat" cmpd="sng" algn="ctr">
            <a:solidFill>
              <a:srgbClr val="A3DFD6"/>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lumMod val="50000"/>
                  </a:schemeClr>
                </a:solidFill>
                <a:effectLst/>
                <a:uLnTx/>
                <a:uFillTx/>
                <a:latin typeface="+mn-lt"/>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kumimoji="0" lang="en-US" sz="1400" b="0" i="0" u="none" strike="noStrike" kern="1200" cap="none" spc="0" normalizeH="0" baseline="0" noProof="0">
              <a:ln>
                <a:noFill/>
              </a:ln>
              <a:solidFill>
                <a:schemeClr val="accent1">
                  <a:lumMod val="50000"/>
                </a:schemeClr>
              </a:solidFill>
              <a:effectLst/>
              <a:uLnTx/>
              <a:uFillTx/>
              <a:latin typeface="+mn-lt"/>
              <a:ea typeface="+mn-ea"/>
              <a:cs typeface="+mn-cs"/>
            </a:endParaRPr>
          </a:p>
        </p:txBody>
      </p:sp>
      <p:sp>
        <p:nvSpPr>
          <p:cNvPr id="3" name="Rectangle: Rounded Corners 3" descr="Return to start of the Flight Sections. ">
            <a:hlinkClick r:id="rId3" action="ppaction://hlinksldjump"/>
            <a:extLst>
              <a:ext uri="{FF2B5EF4-FFF2-40B4-BE49-F238E27FC236}">
                <a16:creationId xmlns:a16="http://schemas.microsoft.com/office/drawing/2014/main" id="{5438BFCB-BBB0-68A7-DA9F-3554EF31F363}"/>
              </a:ext>
            </a:extLst>
          </p:cNvPr>
          <p:cNvSpPr/>
          <p:nvPr/>
        </p:nvSpPr>
        <p:spPr>
          <a:xfrm>
            <a:off x="6313845" y="6316038"/>
            <a:ext cx="2766874" cy="365761"/>
          </a:xfrm>
          <a:prstGeom prst="roundRect">
            <a:avLst/>
          </a:prstGeom>
          <a:solidFill>
            <a:schemeClr val="accent5">
              <a:lumMod val="40000"/>
              <a:lumOff val="60000"/>
            </a:schemeClr>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1"/>
                </a:solidFill>
                <a:hlinkClick r:id="rId3" action="ppaction://hlinksldjump">
                  <a:extLst>
                    <a:ext uri="{A12FA001-AC4F-418D-AE19-62706E023703}">
                      <ahyp:hlinkClr xmlns:ahyp="http://schemas.microsoft.com/office/drawing/2018/hyperlinkcolor" val="tx"/>
                    </a:ext>
                  </a:extLst>
                </a:hlinkClick>
              </a:rPr>
              <a:t>Return to Start of Flight Section</a:t>
            </a:r>
            <a:endParaRPr lang="en-US" sz="1400">
              <a:solidFill>
                <a:schemeClr val="bg1"/>
              </a:solidFill>
            </a:endParaRPr>
          </a:p>
        </p:txBody>
      </p:sp>
    </p:spTree>
    <p:extLst>
      <p:ext uri="{BB962C8B-B14F-4D97-AF65-F5344CB8AC3E}">
        <p14:creationId xmlns:p14="http://schemas.microsoft.com/office/powerpoint/2010/main" val="3244803766"/>
      </p:ext>
    </p:extLst>
  </p:cSld>
  <p:clrMapOvr>
    <a:masterClrMapping/>
  </p:clrMapOvr>
</p:sld>
</file>

<file path=ppt/theme/theme1.xml><?xml version="1.0" encoding="utf-8"?>
<a:theme xmlns:a="http://schemas.openxmlformats.org/drawingml/2006/main" name="DGIB">
  <a:themeElements>
    <a:clrScheme name="Custom 2">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17" ma:contentTypeDescription="Create a new document." ma:contentTypeScope="" ma:versionID="b9c21586756e994e3f06192087d9b4dc">
  <xsd:schema xmlns:xsd="http://www.w3.org/2001/XMLSchema" xmlns:xs="http://www.w3.org/2001/XMLSchema" xmlns:p="http://schemas.microsoft.com/office/2006/metadata/properties" xmlns:ns1="http://schemas.microsoft.com/sharepoint/v3" xmlns:ns2="082bccd5-2f6c-4ce5-9de2-bea8cc8dded0" xmlns:ns3="3f31f3b4-b0b5-42fd-95d9-062071dff2f0" targetNamespace="http://schemas.microsoft.com/office/2006/metadata/properties" ma:root="true" ma:fieldsID="1d9a1df438662bea3658c6aca6adc706" ns1:_="" ns2:_="" ns3:_="">
    <xsd:import namespace="http://schemas.microsoft.com/sharepoint/v3"/>
    <xsd:import namespace="082bccd5-2f6c-4ce5-9de2-bea8cc8dded0"/>
    <xsd:import namespace="3f31f3b4-b0b5-42fd-95d9-062071dff2f0"/>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Inform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Information" ma:index="13" nillable="true" ma:displayName="Information" ma:description="Short description of the information within the document(s)." ma:format="Dropdown" ma:internalName="Information">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a141d8-ff27-469a-a3c0-72b23cf914e3}" ma:internalName="TaxCatchAll" ma:showField="CatchAllData" ma:web="3f31f3b4-b0b5-42fd-95d9-062071dff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f31f3b4-b0b5-42fd-95d9-062071dff2f0" xsi:nil="true"/>
    <lcf76f155ced4ddcb4097134ff3c332f xmlns="082bccd5-2f6c-4ce5-9de2-bea8cc8dded0">
      <Terms xmlns="http://schemas.microsoft.com/office/infopath/2007/PartnerControls"/>
    </lcf76f155ced4ddcb4097134ff3c332f>
    <SharedWithUsers xmlns="3f31f3b4-b0b5-42fd-95d9-062071dff2f0">
      <UserInfo>
        <DisplayName>Nelson, Amy M.</DisplayName>
        <AccountId>153</AccountId>
        <AccountType/>
      </UserInfo>
      <UserInfo>
        <DisplayName>Fitzgerald, Brendan, VBAVACO</DisplayName>
        <AccountId>24</AccountId>
        <AccountType/>
      </UserInfo>
      <UserInfo>
        <DisplayName>Jackson, Chelsea L., VBAVACO</DisplayName>
        <AccountId>10</AccountId>
        <AccountType/>
      </UserInfo>
      <UserInfo>
        <DisplayName>Cates, Heather M., VBAMUSK</DisplayName>
        <AccountId>17</AccountId>
        <AccountType/>
      </UserInfo>
      <UserInfo>
        <DisplayName>Norton-leonard, Shay D. (she/her/hers)</DisplayName>
        <AccountId>19</AccountId>
        <AccountType/>
      </UserInfo>
      <UserInfo>
        <DisplayName>Tennant, Brittany M., VBAMUSK</DisplayName>
        <AccountId>172</AccountId>
        <AccountType/>
      </UserInfo>
      <UserInfo>
        <DisplayName>Traveon D. Ward Sr VBASTL</DisplayName>
        <AccountId>25</AccountId>
        <AccountType/>
      </UserInfo>
      <UserInfo>
        <DisplayName>Caruso, Katharine E., VBAVACO</DisplayName>
        <AccountId>26</AccountId>
        <AccountType/>
      </UserInfo>
      <UserInfo>
        <DisplayName>Quattrini, Cinda, VBAVACO</DisplayName>
        <AccountId>28</AccountId>
        <AccountType/>
      </UserInfo>
      <UserInfo>
        <DisplayName>Balder, Jodie L., VBAWSAL</DisplayName>
        <AccountId>29</AccountId>
        <AccountType/>
      </UserInfo>
      <UserInfo>
        <DisplayName>WELSTEAD, JOHN, VBAVACO</DisplayName>
        <AccountId>44</AccountId>
        <AccountType/>
      </UserInfo>
      <UserInfo>
        <DisplayName>Seidl, Sharon, VBACO</DisplayName>
        <AccountId>51</AccountId>
        <AccountType/>
      </UserInfo>
      <UserInfo>
        <DisplayName>Davis, Malanienne R. (VBAVACO)</DisplayName>
        <AccountId>96</AccountId>
        <AccountType/>
      </UserInfo>
      <UserInfo>
        <DisplayName>Mamdo, Fahtimah, VBAMUSK</DisplayName>
        <AccountId>277</AccountId>
        <AccountType/>
      </UserInfo>
      <UserInfo>
        <DisplayName>Canale, Marla E., VBABUFF</DisplayName>
        <AccountId>154</AccountId>
        <AccountType/>
      </UserInfo>
      <UserInfo>
        <DisplayName>Levine, Rachael D. (accenture Federal Services Llc)</DisplayName>
        <AccountId>196</AccountId>
        <AccountType/>
      </UserInfo>
      <UserInfo>
        <DisplayName>Bey, Asha N., (AFS)</DisplayName>
        <AccountId>197</AccountId>
        <AccountType/>
      </UserInfo>
      <UserInfo>
        <DisplayName>Jack, Juliet (accenture Federal Services Llc)</DisplayName>
        <AccountId>239</AccountId>
        <AccountType/>
      </UserInfo>
    </SharedWithUsers>
    <Information xmlns="082bccd5-2f6c-4ce5-9de2-bea8cc8dded0" xsi:nil="true"/>
  </documentManagement>
</p:properties>
</file>

<file path=customXml/itemProps1.xml><?xml version="1.0" encoding="utf-8"?>
<ds:datastoreItem xmlns:ds="http://schemas.openxmlformats.org/officeDocument/2006/customXml" ds:itemID="{0FB83AE8-B307-44A1-9E14-15C885C8AE40}">
  <ds:schemaRefs>
    <ds:schemaRef ds:uri="http://schemas.microsoft.com/sharepoint/v3/contenttype/forms"/>
  </ds:schemaRefs>
</ds:datastoreItem>
</file>

<file path=customXml/itemProps2.xml><?xml version="1.0" encoding="utf-8"?>
<ds:datastoreItem xmlns:ds="http://schemas.openxmlformats.org/officeDocument/2006/customXml" ds:itemID="{871F7AAB-550B-4AD7-9C12-26AEF78829A2}">
  <ds:schemaRefs>
    <ds:schemaRef ds:uri="082bccd5-2f6c-4ce5-9de2-bea8cc8dded0"/>
    <ds:schemaRef ds:uri="3f31f3b4-b0b5-42fd-95d9-062071dff2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5A2E43-DC87-40AF-AF54-07CF4692D018}">
  <ds:schemaRefs>
    <ds:schemaRef ds:uri="082bccd5-2f6c-4ce5-9de2-bea8cc8dded0"/>
    <ds:schemaRef ds:uri="3f31f3b4-b0b5-42fd-95d9-062071dff2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c9b68e5-0371-4f27-93af-8d15f794dc29}"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
  <TotalTime>33</TotalTime>
  <Words>15963</Words>
  <Application>Microsoft Office PowerPoint</Application>
  <PresentationFormat>Widescreen</PresentationFormat>
  <Paragraphs>1503</Paragraphs>
  <Slides>123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123</vt:i4>
      </vt:variant>
    </vt:vector>
  </HeadingPairs>
  <TitlesOfParts>
    <vt:vector size="131" baseType="lpstr">
      <vt:lpstr>Amasis MT Pro Medium</vt:lpstr>
      <vt:lpstr>Arial</vt:lpstr>
      <vt:lpstr>Calibri</vt:lpstr>
      <vt:lpstr>Graphik</vt:lpstr>
      <vt:lpstr>Myriad Pro</vt:lpstr>
      <vt:lpstr>System Font</vt:lpstr>
      <vt:lpstr>Wingdings</vt:lpstr>
      <vt:lpstr>DGIB</vt:lpstr>
      <vt:lpstr>VA Paper-Based Forms to  Enrollment Manager Crosswalk Version 2.0</vt:lpstr>
      <vt:lpstr>Table of Contents</vt:lpstr>
      <vt:lpstr>Purpose</vt:lpstr>
      <vt:lpstr>EM Overview</vt:lpstr>
      <vt:lpstr>Enrollment Manager Terminology</vt:lpstr>
      <vt:lpstr>EM Terminology</vt:lpstr>
      <vt:lpstr>EM Terminology cont. </vt:lpstr>
      <vt:lpstr>Forms by training type</vt:lpstr>
      <vt:lpstr>Institutions of Higher learning (IHL)</vt:lpstr>
      <vt:lpstr>IHL VA Form 22-1999 Side A –  VA Enrollment Certification</vt:lpstr>
      <vt:lpstr>VA Form 22-1999 Side A to EM Overview </vt:lpstr>
      <vt:lpstr>IHL: Changes – 1999 Side A Amendments vs 1999b Adjustments</vt:lpstr>
      <vt:lpstr>IHL VA Form 22-1999 Side A –  VA Enrollment Certification Creating a Student</vt:lpstr>
      <vt:lpstr>IHL: VA Form 22-1999 Side A vs EM – Creating a Student</vt:lpstr>
      <vt:lpstr>IHL: VA Form 22-1999 Side A to EM  </vt:lpstr>
      <vt:lpstr>IHL: EM View of Creating a Student </vt:lpstr>
      <vt:lpstr>IHL: EM View of Creating a Student (Continued Part 1) </vt:lpstr>
      <vt:lpstr>IHL: EM View of Creating a Student (Continued Part 2) </vt:lpstr>
      <vt:lpstr>IHL VA Form 22-1999 Side A –  VA Enrollment Certification Submitting an Enrollment</vt:lpstr>
      <vt:lpstr>IHL: VA Form 22-1999 Side A vs EM – Submitting an Enrollment    </vt:lpstr>
      <vt:lpstr>IHL: VA Form 22-1999 Side A</vt:lpstr>
      <vt:lpstr>IHL: EM View of Submitting an Enrollment </vt:lpstr>
      <vt:lpstr>IHL: EM View of Submitting an Enrollment (Continued 1) </vt:lpstr>
      <vt:lpstr>IHL: EM View of Submitting an Enrollment  (Continued 2) </vt:lpstr>
      <vt:lpstr>IHL: EM View of Submitting an Enrollment (continued 3) </vt:lpstr>
      <vt:lpstr>IHL VA Form 22-1999b –  Notice of Change in Student Status</vt:lpstr>
      <vt:lpstr>IHL: VA Form 22-1999b vs EM Functionality  </vt:lpstr>
      <vt:lpstr>IHL: VA Form 22-1999b to EM </vt:lpstr>
      <vt:lpstr>IHL: EM View of Amending an Enrollment</vt:lpstr>
      <vt:lpstr>IHL: EM View of Amending an Enrollment  (Continued 1) </vt:lpstr>
      <vt:lpstr>IHL: EM View of Amending an Enrollment  (Continued 2) </vt:lpstr>
      <vt:lpstr>IHL: EM View of Amending an Enrollment (continued 3) </vt:lpstr>
      <vt:lpstr>Select here to navigate to the Helpful Resources section.</vt:lpstr>
      <vt:lpstr>Non-College degree program (NCD)</vt:lpstr>
      <vt:lpstr>NCD VA Form 22-1999 Side A –  VA Enrollment Certification</vt:lpstr>
      <vt:lpstr>NCD: VA Form 22-1999 Side A to EM Overview </vt:lpstr>
      <vt:lpstr>NCD: Changes – 1999 Side A Amendments vs 1999b Adjustments</vt:lpstr>
      <vt:lpstr>NCD VA Form 22-1999 Side A –  VA Enrollment Certification Creating a Student</vt:lpstr>
      <vt:lpstr>NCD: VA Form 22-1999 Side A vs EM – Creating a Student</vt:lpstr>
      <vt:lpstr>NCD: VA Form 22-1999 Side A to EM</vt:lpstr>
      <vt:lpstr>NCD: EM View of Creating a Student</vt:lpstr>
      <vt:lpstr>NCD: EM View of Creating a Student (Continued 1) </vt:lpstr>
      <vt:lpstr>NCD: EM View of Creating a Student (continued 2) </vt:lpstr>
      <vt:lpstr>NCD VA Form 22-1999 Side A –  VA Enrollment Certification Submitting an Enrollment</vt:lpstr>
      <vt:lpstr>NCD: VA Form 22-1999 Side A vs EM – Submitting an Enrollment</vt:lpstr>
      <vt:lpstr>VA Form 22-1999 Side A to EM</vt:lpstr>
      <vt:lpstr>NCD: EM View of Adding an Enrollment</vt:lpstr>
      <vt:lpstr>NCD: EM View of Adding an Enrollment  (continued 1) </vt:lpstr>
      <vt:lpstr>NCD: EM View of Adding an Enrollment  (continued 2) </vt:lpstr>
      <vt:lpstr>NCD: EM View of Adding an Enrollment (continued 3) </vt:lpstr>
      <vt:lpstr>NCD VA Form 22-1999b –  Notice of Change in Student Status</vt:lpstr>
      <vt:lpstr>NCD: VA Form 22-1999b vs EM Functionality  </vt:lpstr>
      <vt:lpstr>NCD: VA Form 22-1999b</vt:lpstr>
      <vt:lpstr>NCD: EM View of Amending an Enrollment</vt:lpstr>
      <vt:lpstr>NCD: EM View of Amending an Enrollment  (continued 1) </vt:lpstr>
      <vt:lpstr>NCD: EM View of Amending an Enrollment  (continued 2) </vt:lpstr>
      <vt:lpstr>NCD: EM View of Amending an Enrollment (continued 3) </vt:lpstr>
      <vt:lpstr>End of NCD section.</vt:lpstr>
      <vt:lpstr>On-the-Job Training &amp; apprenticeship (OJT/App) </vt:lpstr>
      <vt:lpstr>OJT/APP VA Form 22-1999 Side B –  VA Enrollment Certification</vt:lpstr>
      <vt:lpstr>OJT/APP: VA Form 22-1999 Side B to EM Overview </vt:lpstr>
      <vt:lpstr>OJT/APP VA Form 22-1999 Side B –  VA Enrollment Certification Creating a Student</vt:lpstr>
      <vt:lpstr>OJT/APP: VA Form 22-1999 Side B – Creating a Student  </vt:lpstr>
      <vt:lpstr>OJT/APP: VA Form 22-1999 Side B</vt:lpstr>
      <vt:lpstr>OJT/APP: EM View of Creating a Student</vt:lpstr>
      <vt:lpstr>OJT/APP: EM View of Creating a Student (continued 1) </vt:lpstr>
      <vt:lpstr>OJT/APP: EM View of Creating a Student (continued 2) </vt:lpstr>
      <vt:lpstr>OJT/APP VA Form 22-1999 Side B – VA Enrollment Certification  Submitting an Enrollment </vt:lpstr>
      <vt:lpstr>OJT/APP: VA Form 22-1999 Side B vs EM Functionality</vt:lpstr>
      <vt:lpstr>OJT/APP: VA Form 22-1999 Side B to EM Submitting an Enrollment </vt:lpstr>
      <vt:lpstr>OJT/APP: EM View of Submitting an Enrollment</vt:lpstr>
      <vt:lpstr>OJT/APP: EM View of Submitting an Enrollment </vt:lpstr>
      <vt:lpstr>OJT/APP: EM View of Submitting an Enrollment   </vt:lpstr>
      <vt:lpstr>OJT/APP: EM View of Submitting an Enrollment slide 2 </vt:lpstr>
      <vt:lpstr>OJT/APP VA Form 22-6553d-1 Monthly Certification of On-the-Job and Apprenticeship Training </vt:lpstr>
      <vt:lpstr>OJT/APP: VA Form 22-6553d-1 vs EM Functionality</vt:lpstr>
      <vt:lpstr>OJT/APP: VA Form 22-6553d-1</vt:lpstr>
      <vt:lpstr>OJT/APP: EM View of Adding a Monthly Certification</vt:lpstr>
      <vt:lpstr>OJT/APP: EM View of Adding a  Monthly Certification (continued 1) </vt:lpstr>
      <vt:lpstr>OJT/APP: EM View of Adding a Monthly Certification (continued 2) </vt:lpstr>
      <vt:lpstr>OJT/APP: EM View Adding a Monthly Certification (continued 3) </vt:lpstr>
      <vt:lpstr>OJT/APP VA Form 22-1999b –  Notice of Change in Student Status</vt:lpstr>
      <vt:lpstr>OJT/APP: VA Form 22-1999b vs EM Functionality</vt:lpstr>
      <vt:lpstr>OJT/APP: VA Form 22-1999b</vt:lpstr>
      <vt:lpstr>OJT/APP: EM View of Terminating an Enrollment</vt:lpstr>
      <vt:lpstr>OJT/APP: EM View of Terminating an Enrollment  (continued 1) </vt:lpstr>
      <vt:lpstr>OJT/APP: EM View of Terminating an Enrollment (continued 2) </vt:lpstr>
      <vt:lpstr>OJT/APP: EM View of Terminating an Enrollment (continued 3) </vt:lpstr>
      <vt:lpstr>End of OJT/APP section. </vt:lpstr>
      <vt:lpstr>FLIGHT</vt:lpstr>
      <vt:lpstr>Flight VA Form 22-1999 Side B –  VA Enrollment Certification</vt:lpstr>
      <vt:lpstr>Flight: VA Form 22-1999 Side B to EM Overview </vt:lpstr>
      <vt:lpstr>FLIGHT VA Form 22-1999 Side B –  VA Enrollment Certification Creating a Student</vt:lpstr>
      <vt:lpstr>Flight: VA Form 22-1999 Side B vs EM Functionality</vt:lpstr>
      <vt:lpstr>Flight: VA Form 22-1999 Side B to EM</vt:lpstr>
      <vt:lpstr>Flight: EM View of Creating a Student</vt:lpstr>
      <vt:lpstr>Flight: EM View of Creating a Student (continued 1) </vt:lpstr>
      <vt:lpstr>Flight: EM View of Creating a Student (continued 2) </vt:lpstr>
      <vt:lpstr>Return to Table of Contents</vt:lpstr>
      <vt:lpstr>Flight: VA Form 22-1999 Side B vs EM Functionality Submitting an Enrollment </vt:lpstr>
      <vt:lpstr>Flight: VA Form 22-1999 Side B to EM Submitting an Enrollment </vt:lpstr>
      <vt:lpstr>Flight: EM View of Submitting an Enrollment</vt:lpstr>
      <vt:lpstr>Flight: EM View of Submitting an Enrollment  </vt:lpstr>
      <vt:lpstr>Flight: EM View of Submitting an  Enrollment </vt:lpstr>
      <vt:lpstr>Flight: EM View of Submitting an Enrollment  </vt:lpstr>
      <vt:lpstr>Flight VA Form 22-6553c –  Monthly Certification of Flight Training</vt:lpstr>
      <vt:lpstr>Flight: VA Form 22-6553c vs EM Functionality </vt:lpstr>
      <vt:lpstr>Flight: VA Form 22-6553c</vt:lpstr>
      <vt:lpstr>Flight: EM View of Adding a Monthly Cert</vt:lpstr>
      <vt:lpstr>Flight: EM View of Adding a Monthly Cert (continued 1) </vt:lpstr>
      <vt:lpstr>Flight: EM View of Adding a Monthly Cert (continued 2) </vt:lpstr>
      <vt:lpstr>Flight: EM View of Adding a Monthly Cert (continued 3) </vt:lpstr>
      <vt:lpstr>Flight VA Form 22-1999b–  Notice of Change in Student Status</vt:lpstr>
      <vt:lpstr>Flight: VA Form 22-1999b vs EM Functionality  </vt:lpstr>
      <vt:lpstr>Flight: VA Form 22-1999b</vt:lpstr>
      <vt:lpstr>Flight: EM View of Ending an Enrollment </vt:lpstr>
      <vt:lpstr>Flight: EM View of Ending an Enrollment  (continued 1) </vt:lpstr>
      <vt:lpstr>Flight: EM View of Ending an Enrollment (continued 2) </vt:lpstr>
      <vt:lpstr>Flight: EM View of Ending an Enrollment (continued 3) </vt:lpstr>
      <vt:lpstr>End of Flight section.</vt:lpstr>
      <vt:lpstr>Additional Resources</vt:lpstr>
      <vt:lpstr>Additional Resources List </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Delegol, Ariel</dc:creator>
  <cp:keywords/>
  <dc:description/>
  <cp:lastModifiedBy>Nelson, Amy</cp:lastModifiedBy>
  <cp:revision>2</cp:revision>
  <dcterms:created xsi:type="dcterms:W3CDTF">2023-04-05T16:06:10Z</dcterms:created>
  <dcterms:modified xsi:type="dcterms:W3CDTF">2024-02-21T21:51:55Z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0x010100EFB437D012EF8C428D2CB3BBA5BD9C86</vt:lpwstr>
  </property>
  <property fmtid="{D5CDD505-2E9C-101B-9397-08002B2CF9AE}" pid="3" name="MediaServiceImageTags">
    <vt:lpwstr/>
  </property>
  <property fmtid="{D5CDD505-2E9C-101B-9397-08002B2CF9AE}" pid="4" name="MSIP_Label_7f2bf3fa-7640-45a1-8ef1-3afb2421d8f3_Enabled">
    <vt:lpwstr>true</vt:lpwstr>
  </property>
  <property fmtid="{D5CDD505-2E9C-101B-9397-08002B2CF9AE}" pid="5" name="MSIP_Label_7f2bf3fa-7640-45a1-8ef1-3afb2421d8f3_SetDate">
    <vt:lpwstr>2023-12-26T17:31:11Z</vt:lpwstr>
  </property>
  <property fmtid="{D5CDD505-2E9C-101B-9397-08002B2CF9AE}" pid="6" name="MSIP_Label_7f2bf3fa-7640-45a1-8ef1-3afb2421d8f3_Method">
    <vt:lpwstr>Standard</vt:lpwstr>
  </property>
  <property fmtid="{D5CDD505-2E9C-101B-9397-08002B2CF9AE}" pid="7" name="MSIP_Label_7f2bf3fa-7640-45a1-8ef1-3afb2421d8f3_Name">
    <vt:lpwstr>Confidential</vt:lpwstr>
  </property>
  <property fmtid="{D5CDD505-2E9C-101B-9397-08002B2CF9AE}" pid="8" name="MSIP_Label_7f2bf3fa-7640-45a1-8ef1-3afb2421d8f3_SiteId">
    <vt:lpwstr>a01f407a-85cb-4a16-98bb-f28e6384bd28</vt:lpwstr>
  </property>
  <property fmtid="{D5CDD505-2E9C-101B-9397-08002B2CF9AE}" pid="9" name="MSIP_Label_7f2bf3fa-7640-45a1-8ef1-3afb2421d8f3_ActionId">
    <vt:lpwstr>0072b1f1-c189-4a64-b87e-de78e724aedf</vt:lpwstr>
  </property>
  <property fmtid="{D5CDD505-2E9C-101B-9397-08002B2CF9AE}" pid="10" name="MSIP_Label_7f2bf3fa-7640-45a1-8ef1-3afb2421d8f3_ContentBits">
    <vt:lpwstr>0</vt:lpwstr>
  </property>
</Properties>
</file>