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2" r:id="rId2"/>
    <p:sldMasterId id="2147483717" r:id="rId3"/>
    <p:sldMasterId id="2147483729" r:id="rId4"/>
    <p:sldMasterId id="2147483741" r:id="rId5"/>
  </p:sldMasterIdLst>
  <p:notesMasterIdLst>
    <p:notesMasterId r:id="rId18"/>
  </p:notesMasterIdLst>
  <p:handoutMasterIdLst>
    <p:handoutMasterId r:id="rId19"/>
  </p:handoutMasterIdLst>
  <p:sldIdLst>
    <p:sldId id="269" r:id="rId6"/>
    <p:sldId id="419" r:id="rId7"/>
    <p:sldId id="436" r:id="rId8"/>
    <p:sldId id="428" r:id="rId9"/>
    <p:sldId id="433" r:id="rId10"/>
    <p:sldId id="434" r:id="rId11"/>
    <p:sldId id="435" r:id="rId12"/>
    <p:sldId id="430" r:id="rId13"/>
    <p:sldId id="437" r:id="rId14"/>
    <p:sldId id="396" r:id="rId15"/>
    <p:sldId id="372" r:id="rId16"/>
    <p:sldId id="398"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Brandon, VBAVACO" initials="SB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5951" autoAdjust="0"/>
    <p:restoredTop sz="77167" autoAdjust="0"/>
  </p:normalViewPr>
  <p:slideViewPr>
    <p:cSldViewPr>
      <p:cViewPr varScale="1">
        <p:scale>
          <a:sx n="115" d="100"/>
          <a:sy n="115" d="100"/>
        </p:scale>
        <p:origin x="240" y="13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7" d="100"/>
          <a:sy n="87" d="100"/>
        </p:scale>
        <p:origin x="189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918" tIns="46460" rIns="92918" bIns="46460"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2918" tIns="46460" rIns="92918" bIns="46460" rtlCol="0"/>
          <a:lstStyle>
            <a:lvl1pPr algn="r">
              <a:defRPr sz="1200"/>
            </a:lvl1pPr>
          </a:lstStyle>
          <a:p>
            <a:fld id="{D378DE80-9498-45F1-9FDD-F830B8366044}" type="datetimeFigureOut">
              <a:rPr lang="en-US" smtClean="0"/>
              <a:t>04/17/2019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918" tIns="46460" rIns="92918" bIns="464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918" tIns="46460" rIns="92918" bIns="46460" rtlCol="0" anchor="b"/>
          <a:lstStyle>
            <a:lvl1pPr algn="r">
              <a:defRPr sz="1200"/>
            </a:lvl1pPr>
          </a:lstStyle>
          <a:p>
            <a:fld id="{7E43ED2E-7FBD-4343-B911-CBC7664B7620}" type="slidenum">
              <a:rPr lang="en-US" smtClean="0"/>
              <a:t>‹#›</a:t>
            </a:fld>
            <a:endParaRPr lang="en-US" dirty="0"/>
          </a:p>
        </p:txBody>
      </p:sp>
    </p:spTree>
    <p:extLst>
      <p:ext uri="{BB962C8B-B14F-4D97-AF65-F5344CB8AC3E}">
        <p14:creationId xmlns:p14="http://schemas.microsoft.com/office/powerpoint/2010/main" val="3114973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918" tIns="46460" rIns="92918" bIns="46460"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918" tIns="46460" rIns="92918" bIns="46460" rtlCol="0"/>
          <a:lstStyle>
            <a:lvl1pPr algn="r">
              <a:defRPr sz="1200"/>
            </a:lvl1pPr>
          </a:lstStyle>
          <a:p>
            <a:fld id="{BBD9FB31-0ED2-42CD-BFA8-0D8D30FCBDBE}" type="datetimeFigureOut">
              <a:rPr lang="en-US" smtClean="0"/>
              <a:t>04/17/2019</a:t>
            </a:fld>
            <a:endParaRPr lang="en-US" dirty="0"/>
          </a:p>
        </p:txBody>
      </p:sp>
      <p:sp>
        <p:nvSpPr>
          <p:cNvPr id="4" name="Slide Image Placeholder 3"/>
          <p:cNvSpPr>
            <a:spLocks noGrp="1" noRot="1" noChangeAspect="1"/>
          </p:cNvSpPr>
          <p:nvPr>
            <p:ph type="sldImg" idx="2"/>
          </p:nvPr>
        </p:nvSpPr>
        <p:spPr>
          <a:xfrm>
            <a:off x="1165225" y="690563"/>
            <a:ext cx="4619625" cy="3465512"/>
          </a:xfrm>
          <a:prstGeom prst="rect">
            <a:avLst/>
          </a:prstGeom>
          <a:noFill/>
          <a:ln w="12700">
            <a:solidFill>
              <a:prstClr val="black"/>
            </a:solidFill>
          </a:ln>
        </p:spPr>
        <p:txBody>
          <a:bodyPr vert="horz" lIns="92918" tIns="46460" rIns="92918" bIns="4646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918" tIns="46460" rIns="92918" bIns="464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918" tIns="46460" rIns="92918" bIns="464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918" tIns="46460" rIns="92918" bIns="46460" rtlCol="0" anchor="b"/>
          <a:lstStyle>
            <a:lvl1pPr algn="r">
              <a:defRPr sz="1200"/>
            </a:lvl1pPr>
          </a:lstStyle>
          <a:p>
            <a:fld id="{C0C607DC-E5A7-4CFE-8165-5B270512D7AD}" type="slidenum">
              <a:rPr lang="en-US" smtClean="0"/>
              <a:t>‹#›</a:t>
            </a:fld>
            <a:endParaRPr lang="en-US" dirty="0"/>
          </a:p>
        </p:txBody>
      </p:sp>
    </p:spTree>
    <p:extLst>
      <p:ext uri="{BB962C8B-B14F-4D97-AF65-F5344CB8AC3E}">
        <p14:creationId xmlns:p14="http://schemas.microsoft.com/office/powerpoint/2010/main" val="308690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07DC-E5A7-4CFE-8165-5B270512D7AD}" type="slidenum">
              <a:rPr lang="en-US" smtClean="0"/>
              <a:t>1</a:t>
            </a:fld>
            <a:endParaRPr lang="en-US" dirty="0"/>
          </a:p>
        </p:txBody>
      </p:sp>
    </p:spTree>
    <p:extLst>
      <p:ext uri="{BB962C8B-B14F-4D97-AF65-F5344CB8AC3E}">
        <p14:creationId xmlns:p14="http://schemas.microsoft.com/office/powerpoint/2010/main" val="100781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112"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12" charset="0"/>
                <a:ea typeface="ＭＳ Ｐゴシック" pitchFamily="-112" charset="-128"/>
              </a:defRPr>
            </a:lvl1pPr>
            <a:lvl2pPr marL="743551" indent="-285981" eaLnBrk="0" hangingPunct="0">
              <a:spcBef>
                <a:spcPct val="30000"/>
              </a:spcBef>
              <a:defRPr sz="1200">
                <a:solidFill>
                  <a:schemeClr val="tx1"/>
                </a:solidFill>
                <a:latin typeface="Calibri" pitchFamily="-112" charset="0"/>
                <a:ea typeface="ＭＳ Ｐゴシック" pitchFamily="-112" charset="-128"/>
              </a:defRPr>
            </a:lvl2pPr>
            <a:lvl3pPr marL="1143924" indent="-228784" eaLnBrk="0" hangingPunct="0">
              <a:spcBef>
                <a:spcPct val="30000"/>
              </a:spcBef>
              <a:defRPr sz="1200">
                <a:solidFill>
                  <a:schemeClr val="tx1"/>
                </a:solidFill>
                <a:latin typeface="Calibri" pitchFamily="-112" charset="0"/>
                <a:ea typeface="ＭＳ Ｐゴシック" pitchFamily="-112" charset="-128"/>
              </a:defRPr>
            </a:lvl3pPr>
            <a:lvl4pPr marL="1601494" indent="-228784" eaLnBrk="0" hangingPunct="0">
              <a:spcBef>
                <a:spcPct val="30000"/>
              </a:spcBef>
              <a:defRPr sz="1200">
                <a:solidFill>
                  <a:schemeClr val="tx1"/>
                </a:solidFill>
                <a:latin typeface="Calibri" pitchFamily="-112" charset="0"/>
                <a:ea typeface="ＭＳ Ｐゴシック" pitchFamily="-112" charset="-128"/>
              </a:defRPr>
            </a:lvl4pPr>
            <a:lvl5pPr marL="2059063" indent="-228784" eaLnBrk="0" hangingPunct="0">
              <a:spcBef>
                <a:spcPct val="30000"/>
              </a:spcBef>
              <a:defRPr sz="1200">
                <a:solidFill>
                  <a:schemeClr val="tx1"/>
                </a:solidFill>
                <a:latin typeface="Calibri" pitchFamily="-112" charset="0"/>
                <a:ea typeface="ＭＳ Ｐゴシック" pitchFamily="-112" charset="-128"/>
              </a:defRPr>
            </a:lvl5pPr>
            <a:lvl6pPr marL="2516634" indent="-228784" defTabSz="457570" eaLnBrk="0" fontAlgn="base" hangingPunct="0">
              <a:spcBef>
                <a:spcPct val="30000"/>
              </a:spcBef>
              <a:spcAft>
                <a:spcPct val="0"/>
              </a:spcAft>
              <a:defRPr sz="1200">
                <a:solidFill>
                  <a:schemeClr val="tx1"/>
                </a:solidFill>
                <a:latin typeface="Calibri" pitchFamily="-112" charset="0"/>
                <a:ea typeface="ＭＳ Ｐゴシック" pitchFamily="-112" charset="-128"/>
              </a:defRPr>
            </a:lvl6pPr>
            <a:lvl7pPr marL="2974204" indent="-228784" defTabSz="457570" eaLnBrk="0" fontAlgn="base" hangingPunct="0">
              <a:spcBef>
                <a:spcPct val="30000"/>
              </a:spcBef>
              <a:spcAft>
                <a:spcPct val="0"/>
              </a:spcAft>
              <a:defRPr sz="1200">
                <a:solidFill>
                  <a:schemeClr val="tx1"/>
                </a:solidFill>
                <a:latin typeface="Calibri" pitchFamily="-112" charset="0"/>
                <a:ea typeface="ＭＳ Ｐゴシック" pitchFamily="-112" charset="-128"/>
              </a:defRPr>
            </a:lvl7pPr>
            <a:lvl8pPr marL="3431773" indent="-228784" defTabSz="457570" eaLnBrk="0" fontAlgn="base" hangingPunct="0">
              <a:spcBef>
                <a:spcPct val="30000"/>
              </a:spcBef>
              <a:spcAft>
                <a:spcPct val="0"/>
              </a:spcAft>
              <a:defRPr sz="1200">
                <a:solidFill>
                  <a:schemeClr val="tx1"/>
                </a:solidFill>
                <a:latin typeface="Calibri" pitchFamily="-112" charset="0"/>
                <a:ea typeface="ＭＳ Ｐゴシック" pitchFamily="-112" charset="-128"/>
              </a:defRPr>
            </a:lvl8pPr>
            <a:lvl9pPr marL="3889343" indent="-228784" defTabSz="457570" eaLnBrk="0" fontAlgn="base" hangingPunct="0">
              <a:spcBef>
                <a:spcPct val="30000"/>
              </a:spcBef>
              <a:spcAft>
                <a:spcPct val="0"/>
              </a:spcAft>
              <a:defRPr sz="1200">
                <a:solidFill>
                  <a:schemeClr val="tx1"/>
                </a:solidFill>
                <a:latin typeface="Calibri" pitchFamily="-112" charset="0"/>
                <a:ea typeface="ＭＳ Ｐゴシック" pitchFamily="-112" charset="-128"/>
              </a:defRPr>
            </a:lvl9pPr>
          </a:lstStyle>
          <a:p>
            <a:pPr eaLnBrk="1" hangingPunct="1">
              <a:spcBef>
                <a:spcPct val="0"/>
              </a:spcBef>
            </a:pPr>
            <a:fld id="{FF422988-195F-4607-9FED-B39AD190F043}" type="slidenum">
              <a:rPr lang="en-US" altLang="en-US" smtClean="0">
                <a:solidFill>
                  <a:prstClr val="black"/>
                </a:solidFill>
              </a:rPr>
              <a:pPr eaLnBrk="1" hangingPunct="1">
                <a:spcBef>
                  <a:spcPct val="0"/>
                </a:spcBef>
              </a:pPr>
              <a:t>10</a:t>
            </a:fld>
            <a:endParaRPr lang="en-US"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112" charset="-128"/>
            </a:endParaRPr>
          </a:p>
          <a:p>
            <a:endParaRPr lang="en-US" altLang="en-US" dirty="0">
              <a:ea typeface="ＭＳ Ｐゴシック" pitchFamily="-112" charset="-128"/>
            </a:endParaRPr>
          </a:p>
          <a:p>
            <a:endParaRPr lang="en-US" altLang="en-US" dirty="0">
              <a:ea typeface="ＭＳ Ｐゴシック" pitchFamily="-112"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12" charset="0"/>
                <a:ea typeface="ＭＳ Ｐゴシック" pitchFamily="-112" charset="-128"/>
              </a:defRPr>
            </a:lvl1pPr>
            <a:lvl2pPr marL="743551" indent="-285981" eaLnBrk="0" hangingPunct="0">
              <a:spcBef>
                <a:spcPct val="30000"/>
              </a:spcBef>
              <a:defRPr sz="1200">
                <a:solidFill>
                  <a:schemeClr val="tx1"/>
                </a:solidFill>
                <a:latin typeface="Calibri" pitchFamily="-112" charset="0"/>
                <a:ea typeface="ＭＳ Ｐゴシック" pitchFamily="-112" charset="-128"/>
              </a:defRPr>
            </a:lvl2pPr>
            <a:lvl3pPr marL="1143924" indent="-228784" eaLnBrk="0" hangingPunct="0">
              <a:spcBef>
                <a:spcPct val="30000"/>
              </a:spcBef>
              <a:defRPr sz="1200">
                <a:solidFill>
                  <a:schemeClr val="tx1"/>
                </a:solidFill>
                <a:latin typeface="Calibri" pitchFamily="-112" charset="0"/>
                <a:ea typeface="ＭＳ Ｐゴシック" pitchFamily="-112" charset="-128"/>
              </a:defRPr>
            </a:lvl3pPr>
            <a:lvl4pPr marL="1601494" indent="-228784" eaLnBrk="0" hangingPunct="0">
              <a:spcBef>
                <a:spcPct val="30000"/>
              </a:spcBef>
              <a:defRPr sz="1200">
                <a:solidFill>
                  <a:schemeClr val="tx1"/>
                </a:solidFill>
                <a:latin typeface="Calibri" pitchFamily="-112" charset="0"/>
                <a:ea typeface="ＭＳ Ｐゴシック" pitchFamily="-112" charset="-128"/>
              </a:defRPr>
            </a:lvl4pPr>
            <a:lvl5pPr marL="2059063" indent="-228784" eaLnBrk="0" hangingPunct="0">
              <a:spcBef>
                <a:spcPct val="30000"/>
              </a:spcBef>
              <a:defRPr sz="1200">
                <a:solidFill>
                  <a:schemeClr val="tx1"/>
                </a:solidFill>
                <a:latin typeface="Calibri" pitchFamily="-112" charset="0"/>
                <a:ea typeface="ＭＳ Ｐゴシック" pitchFamily="-112" charset="-128"/>
              </a:defRPr>
            </a:lvl5pPr>
            <a:lvl6pPr marL="2516634" indent="-228784" defTabSz="457570" eaLnBrk="0" fontAlgn="base" hangingPunct="0">
              <a:spcBef>
                <a:spcPct val="30000"/>
              </a:spcBef>
              <a:spcAft>
                <a:spcPct val="0"/>
              </a:spcAft>
              <a:defRPr sz="1200">
                <a:solidFill>
                  <a:schemeClr val="tx1"/>
                </a:solidFill>
                <a:latin typeface="Calibri" pitchFamily="-112" charset="0"/>
                <a:ea typeface="ＭＳ Ｐゴシック" pitchFamily="-112" charset="-128"/>
              </a:defRPr>
            </a:lvl6pPr>
            <a:lvl7pPr marL="2974204" indent="-228784" defTabSz="457570" eaLnBrk="0" fontAlgn="base" hangingPunct="0">
              <a:spcBef>
                <a:spcPct val="30000"/>
              </a:spcBef>
              <a:spcAft>
                <a:spcPct val="0"/>
              </a:spcAft>
              <a:defRPr sz="1200">
                <a:solidFill>
                  <a:schemeClr val="tx1"/>
                </a:solidFill>
                <a:latin typeface="Calibri" pitchFamily="-112" charset="0"/>
                <a:ea typeface="ＭＳ Ｐゴシック" pitchFamily="-112" charset="-128"/>
              </a:defRPr>
            </a:lvl7pPr>
            <a:lvl8pPr marL="3431773" indent="-228784" defTabSz="457570" eaLnBrk="0" fontAlgn="base" hangingPunct="0">
              <a:spcBef>
                <a:spcPct val="30000"/>
              </a:spcBef>
              <a:spcAft>
                <a:spcPct val="0"/>
              </a:spcAft>
              <a:defRPr sz="1200">
                <a:solidFill>
                  <a:schemeClr val="tx1"/>
                </a:solidFill>
                <a:latin typeface="Calibri" pitchFamily="-112" charset="0"/>
                <a:ea typeface="ＭＳ Ｐゴシック" pitchFamily="-112" charset="-128"/>
              </a:defRPr>
            </a:lvl8pPr>
            <a:lvl9pPr marL="3889343" indent="-228784" defTabSz="457570" eaLnBrk="0" fontAlgn="base" hangingPunct="0">
              <a:spcBef>
                <a:spcPct val="30000"/>
              </a:spcBef>
              <a:spcAft>
                <a:spcPct val="0"/>
              </a:spcAft>
              <a:defRPr sz="1200">
                <a:solidFill>
                  <a:schemeClr val="tx1"/>
                </a:solidFill>
                <a:latin typeface="Calibri" pitchFamily="-112" charset="0"/>
                <a:ea typeface="ＭＳ Ｐゴシック" pitchFamily="-112" charset="-128"/>
              </a:defRPr>
            </a:lvl9pPr>
          </a:lstStyle>
          <a:p>
            <a:pPr eaLnBrk="1" hangingPunct="1">
              <a:spcBef>
                <a:spcPct val="0"/>
              </a:spcBef>
            </a:pPr>
            <a:fld id="{FF422988-195F-4607-9FED-B39AD190F043}" type="slidenum">
              <a:rPr lang="en-US" altLang="en-US" smtClean="0">
                <a:solidFill>
                  <a:prstClr val="black"/>
                </a:solidFill>
              </a:rPr>
              <a:pPr eaLnBrk="1" hangingPunct="1">
                <a:spcBef>
                  <a:spcPct val="0"/>
                </a:spcBef>
              </a:pPr>
              <a:t>11</a:t>
            </a:fld>
            <a:endParaRPr lang="en-US"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607DC-E5A7-4CFE-8165-5B270512D7AD}" type="slidenum">
              <a:rPr lang="en-US" smtClean="0"/>
              <a:t>12</a:t>
            </a:fld>
            <a:endParaRPr lang="en-US" dirty="0"/>
          </a:p>
        </p:txBody>
      </p:sp>
    </p:spTree>
    <p:extLst>
      <p:ext uri="{BB962C8B-B14F-4D97-AF65-F5344CB8AC3E}">
        <p14:creationId xmlns:p14="http://schemas.microsoft.com/office/powerpoint/2010/main" val="141965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112"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12" charset="0"/>
                <a:ea typeface="ＭＳ Ｐゴシック" pitchFamily="-112" charset="-128"/>
              </a:defRPr>
            </a:lvl1pPr>
            <a:lvl2pPr marL="740852" indent="-284943" eaLnBrk="0" hangingPunct="0">
              <a:spcBef>
                <a:spcPct val="30000"/>
              </a:spcBef>
              <a:defRPr sz="1200">
                <a:solidFill>
                  <a:schemeClr val="tx1"/>
                </a:solidFill>
                <a:latin typeface="Calibri" pitchFamily="-112" charset="0"/>
                <a:ea typeface="ＭＳ Ｐゴシック" pitchFamily="-112" charset="-128"/>
              </a:defRPr>
            </a:lvl2pPr>
            <a:lvl3pPr marL="1139773" indent="-227955" eaLnBrk="0" hangingPunct="0">
              <a:spcBef>
                <a:spcPct val="30000"/>
              </a:spcBef>
              <a:defRPr sz="1200">
                <a:solidFill>
                  <a:schemeClr val="tx1"/>
                </a:solidFill>
                <a:latin typeface="Calibri" pitchFamily="-112" charset="0"/>
                <a:ea typeface="ＭＳ Ｐゴシック" pitchFamily="-112" charset="-128"/>
              </a:defRPr>
            </a:lvl3pPr>
            <a:lvl4pPr marL="1595682" indent="-227955" eaLnBrk="0" hangingPunct="0">
              <a:spcBef>
                <a:spcPct val="30000"/>
              </a:spcBef>
              <a:defRPr sz="1200">
                <a:solidFill>
                  <a:schemeClr val="tx1"/>
                </a:solidFill>
                <a:latin typeface="Calibri" pitchFamily="-112" charset="0"/>
                <a:ea typeface="ＭＳ Ｐゴシック" pitchFamily="-112" charset="-128"/>
              </a:defRPr>
            </a:lvl4pPr>
            <a:lvl5pPr marL="2051590" indent="-227955" eaLnBrk="0" hangingPunct="0">
              <a:spcBef>
                <a:spcPct val="30000"/>
              </a:spcBef>
              <a:defRPr sz="1200">
                <a:solidFill>
                  <a:schemeClr val="tx1"/>
                </a:solidFill>
                <a:latin typeface="Calibri" pitchFamily="-112" charset="0"/>
                <a:ea typeface="ＭＳ Ｐゴシック" pitchFamily="-112" charset="-128"/>
              </a:defRPr>
            </a:lvl5pPr>
            <a:lvl6pPr marL="2507500" indent="-227955" defTabSz="455909" eaLnBrk="0" fontAlgn="base" hangingPunct="0">
              <a:spcBef>
                <a:spcPct val="30000"/>
              </a:spcBef>
              <a:spcAft>
                <a:spcPct val="0"/>
              </a:spcAft>
              <a:defRPr sz="1200">
                <a:solidFill>
                  <a:schemeClr val="tx1"/>
                </a:solidFill>
                <a:latin typeface="Calibri" pitchFamily="-112" charset="0"/>
                <a:ea typeface="ＭＳ Ｐゴシック" pitchFamily="-112" charset="-128"/>
              </a:defRPr>
            </a:lvl6pPr>
            <a:lvl7pPr marL="2963409" indent="-227955" defTabSz="455909" eaLnBrk="0" fontAlgn="base" hangingPunct="0">
              <a:spcBef>
                <a:spcPct val="30000"/>
              </a:spcBef>
              <a:spcAft>
                <a:spcPct val="0"/>
              </a:spcAft>
              <a:defRPr sz="1200">
                <a:solidFill>
                  <a:schemeClr val="tx1"/>
                </a:solidFill>
                <a:latin typeface="Calibri" pitchFamily="-112" charset="0"/>
                <a:ea typeface="ＭＳ Ｐゴシック" pitchFamily="-112" charset="-128"/>
              </a:defRPr>
            </a:lvl7pPr>
            <a:lvl8pPr marL="3419317" indent="-227955" defTabSz="455909" eaLnBrk="0" fontAlgn="base" hangingPunct="0">
              <a:spcBef>
                <a:spcPct val="30000"/>
              </a:spcBef>
              <a:spcAft>
                <a:spcPct val="0"/>
              </a:spcAft>
              <a:defRPr sz="1200">
                <a:solidFill>
                  <a:schemeClr val="tx1"/>
                </a:solidFill>
                <a:latin typeface="Calibri" pitchFamily="-112" charset="0"/>
                <a:ea typeface="ＭＳ Ｐゴシック" pitchFamily="-112" charset="-128"/>
              </a:defRPr>
            </a:lvl8pPr>
            <a:lvl9pPr marL="3875227" indent="-227955" defTabSz="455909" eaLnBrk="0" fontAlgn="base" hangingPunct="0">
              <a:spcBef>
                <a:spcPct val="30000"/>
              </a:spcBef>
              <a:spcAft>
                <a:spcPct val="0"/>
              </a:spcAft>
              <a:defRPr sz="1200">
                <a:solidFill>
                  <a:schemeClr val="tx1"/>
                </a:solidFill>
                <a:latin typeface="Calibri" pitchFamily="-112" charset="0"/>
                <a:ea typeface="ＭＳ Ｐゴシック" pitchFamily="-112" charset="-128"/>
              </a:defRPr>
            </a:lvl9pPr>
          </a:lstStyle>
          <a:p>
            <a:pPr eaLnBrk="1" hangingPunct="1">
              <a:spcBef>
                <a:spcPct val="0"/>
              </a:spcBef>
            </a:pPr>
            <a:fld id="{FF422988-195F-4607-9FED-B39AD190F043}" type="slidenum">
              <a:rPr lang="en-US" altLang="en-US" smtClean="0">
                <a:solidFill>
                  <a:prstClr val="black"/>
                </a:solidFill>
              </a:rPr>
              <a:pPr eaLnBrk="1" hangingPunct="1">
                <a:spcBef>
                  <a:spcPct val="0"/>
                </a:spcBef>
              </a:pPr>
              <a:t>2</a:t>
            </a:fld>
            <a:endParaRPr lang="en-US"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C607DC-E5A7-4CFE-8165-5B270512D7AD}" type="slidenum">
              <a:rPr lang="en-US" smtClean="0"/>
              <a:t>3</a:t>
            </a:fld>
            <a:endParaRPr lang="en-US" dirty="0"/>
          </a:p>
        </p:txBody>
      </p:sp>
    </p:spTree>
    <p:extLst>
      <p:ext uri="{BB962C8B-B14F-4D97-AF65-F5344CB8AC3E}">
        <p14:creationId xmlns:p14="http://schemas.microsoft.com/office/powerpoint/2010/main" val="272815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607DC-E5A7-4CFE-8165-5B270512D7AD}" type="slidenum">
              <a:rPr lang="en-US" smtClean="0"/>
              <a:t>4</a:t>
            </a:fld>
            <a:endParaRPr lang="en-US" dirty="0"/>
          </a:p>
        </p:txBody>
      </p:sp>
    </p:spTree>
    <p:extLst>
      <p:ext uri="{BB962C8B-B14F-4D97-AF65-F5344CB8AC3E}">
        <p14:creationId xmlns:p14="http://schemas.microsoft.com/office/powerpoint/2010/main" val="30895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C607DC-E5A7-4CFE-8165-5B270512D7AD}" type="slidenum">
              <a:rPr lang="en-US" smtClean="0"/>
              <a:t>5</a:t>
            </a:fld>
            <a:endParaRPr lang="en-US" dirty="0"/>
          </a:p>
        </p:txBody>
      </p:sp>
    </p:spTree>
    <p:extLst>
      <p:ext uri="{BB962C8B-B14F-4D97-AF65-F5344CB8AC3E}">
        <p14:creationId xmlns:p14="http://schemas.microsoft.com/office/powerpoint/2010/main" val="395213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C607DC-E5A7-4CFE-8165-5B270512D7AD}" type="slidenum">
              <a:rPr lang="en-US" smtClean="0"/>
              <a:t>6</a:t>
            </a:fld>
            <a:endParaRPr lang="en-US" dirty="0"/>
          </a:p>
        </p:txBody>
      </p:sp>
    </p:spTree>
    <p:extLst>
      <p:ext uri="{BB962C8B-B14F-4D97-AF65-F5344CB8AC3E}">
        <p14:creationId xmlns:p14="http://schemas.microsoft.com/office/powerpoint/2010/main" val="338874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C607DC-E5A7-4CFE-8165-5B270512D7AD}" type="slidenum">
              <a:rPr lang="en-US" smtClean="0"/>
              <a:t>7</a:t>
            </a:fld>
            <a:endParaRPr lang="en-US" dirty="0"/>
          </a:p>
        </p:txBody>
      </p:sp>
    </p:spTree>
    <p:extLst>
      <p:ext uri="{BB962C8B-B14F-4D97-AF65-F5344CB8AC3E}">
        <p14:creationId xmlns:p14="http://schemas.microsoft.com/office/powerpoint/2010/main" val="11031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884237" y="4386254"/>
            <a:ext cx="5560060" cy="4156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112"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12" charset="0"/>
                <a:ea typeface="ＭＳ Ｐゴシック" pitchFamily="-112" charset="-128"/>
              </a:defRPr>
            </a:lvl1pPr>
            <a:lvl2pPr marL="740852" indent="-284943" eaLnBrk="0" hangingPunct="0">
              <a:spcBef>
                <a:spcPct val="30000"/>
              </a:spcBef>
              <a:defRPr sz="1200">
                <a:solidFill>
                  <a:schemeClr val="tx1"/>
                </a:solidFill>
                <a:latin typeface="Calibri" pitchFamily="-112" charset="0"/>
                <a:ea typeface="ＭＳ Ｐゴシック" pitchFamily="-112" charset="-128"/>
              </a:defRPr>
            </a:lvl2pPr>
            <a:lvl3pPr marL="1139773" indent="-227955" eaLnBrk="0" hangingPunct="0">
              <a:spcBef>
                <a:spcPct val="30000"/>
              </a:spcBef>
              <a:defRPr sz="1200">
                <a:solidFill>
                  <a:schemeClr val="tx1"/>
                </a:solidFill>
                <a:latin typeface="Calibri" pitchFamily="-112" charset="0"/>
                <a:ea typeface="ＭＳ Ｐゴシック" pitchFamily="-112" charset="-128"/>
              </a:defRPr>
            </a:lvl3pPr>
            <a:lvl4pPr marL="1595682" indent="-227955" eaLnBrk="0" hangingPunct="0">
              <a:spcBef>
                <a:spcPct val="30000"/>
              </a:spcBef>
              <a:defRPr sz="1200">
                <a:solidFill>
                  <a:schemeClr val="tx1"/>
                </a:solidFill>
                <a:latin typeface="Calibri" pitchFamily="-112" charset="0"/>
                <a:ea typeface="ＭＳ Ｐゴシック" pitchFamily="-112" charset="-128"/>
              </a:defRPr>
            </a:lvl4pPr>
            <a:lvl5pPr marL="2051590" indent="-227955" eaLnBrk="0" hangingPunct="0">
              <a:spcBef>
                <a:spcPct val="30000"/>
              </a:spcBef>
              <a:defRPr sz="1200">
                <a:solidFill>
                  <a:schemeClr val="tx1"/>
                </a:solidFill>
                <a:latin typeface="Calibri" pitchFamily="-112" charset="0"/>
                <a:ea typeface="ＭＳ Ｐゴシック" pitchFamily="-112" charset="-128"/>
              </a:defRPr>
            </a:lvl5pPr>
            <a:lvl6pPr marL="2507500" indent="-227955" defTabSz="455909" eaLnBrk="0" fontAlgn="base" hangingPunct="0">
              <a:spcBef>
                <a:spcPct val="30000"/>
              </a:spcBef>
              <a:spcAft>
                <a:spcPct val="0"/>
              </a:spcAft>
              <a:defRPr sz="1200">
                <a:solidFill>
                  <a:schemeClr val="tx1"/>
                </a:solidFill>
                <a:latin typeface="Calibri" pitchFamily="-112" charset="0"/>
                <a:ea typeface="ＭＳ Ｐゴシック" pitchFamily="-112" charset="-128"/>
              </a:defRPr>
            </a:lvl6pPr>
            <a:lvl7pPr marL="2963409" indent="-227955" defTabSz="455909" eaLnBrk="0" fontAlgn="base" hangingPunct="0">
              <a:spcBef>
                <a:spcPct val="30000"/>
              </a:spcBef>
              <a:spcAft>
                <a:spcPct val="0"/>
              </a:spcAft>
              <a:defRPr sz="1200">
                <a:solidFill>
                  <a:schemeClr val="tx1"/>
                </a:solidFill>
                <a:latin typeface="Calibri" pitchFamily="-112" charset="0"/>
                <a:ea typeface="ＭＳ Ｐゴシック" pitchFamily="-112" charset="-128"/>
              </a:defRPr>
            </a:lvl7pPr>
            <a:lvl8pPr marL="3419317" indent="-227955" defTabSz="455909" eaLnBrk="0" fontAlgn="base" hangingPunct="0">
              <a:spcBef>
                <a:spcPct val="30000"/>
              </a:spcBef>
              <a:spcAft>
                <a:spcPct val="0"/>
              </a:spcAft>
              <a:defRPr sz="1200">
                <a:solidFill>
                  <a:schemeClr val="tx1"/>
                </a:solidFill>
                <a:latin typeface="Calibri" pitchFamily="-112" charset="0"/>
                <a:ea typeface="ＭＳ Ｐゴシック" pitchFamily="-112" charset="-128"/>
              </a:defRPr>
            </a:lvl8pPr>
            <a:lvl9pPr marL="3875227" indent="-227955" defTabSz="455909" eaLnBrk="0" fontAlgn="base" hangingPunct="0">
              <a:spcBef>
                <a:spcPct val="30000"/>
              </a:spcBef>
              <a:spcAft>
                <a:spcPct val="0"/>
              </a:spcAft>
              <a:defRPr sz="1200">
                <a:solidFill>
                  <a:schemeClr val="tx1"/>
                </a:solidFill>
                <a:latin typeface="Calibri" pitchFamily="-112" charset="0"/>
                <a:ea typeface="ＭＳ Ｐゴシック" pitchFamily="-112" charset="-128"/>
              </a:defRPr>
            </a:lvl9pPr>
          </a:lstStyle>
          <a:p>
            <a:pPr eaLnBrk="1" hangingPunct="1">
              <a:spcBef>
                <a:spcPct val="0"/>
              </a:spcBef>
            </a:pPr>
            <a:fld id="{FF422988-195F-4607-9FED-B39AD190F043}" type="slidenum">
              <a:rPr lang="en-US" altLang="en-US" smtClean="0">
                <a:solidFill>
                  <a:prstClr val="black"/>
                </a:solidFill>
              </a:rPr>
              <a:pPr eaLnBrk="1" hangingPunct="1">
                <a:spcBef>
                  <a:spcPct val="0"/>
                </a:spcBef>
              </a:pPr>
              <a:t>8</a:t>
            </a:fld>
            <a:endParaRPr lang="en-US" altLang="en-US" dirty="0">
              <a:solidFill>
                <a:prstClr val="black"/>
              </a:solidFill>
            </a:endParaRPr>
          </a:p>
        </p:txBody>
      </p:sp>
    </p:spTree>
    <p:extLst>
      <p:ext uri="{BB962C8B-B14F-4D97-AF65-F5344CB8AC3E}">
        <p14:creationId xmlns:p14="http://schemas.microsoft.com/office/powerpoint/2010/main" val="225969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C607DC-E5A7-4CFE-8165-5B270512D7AD}" type="slidenum">
              <a:rPr lang="en-US" smtClean="0"/>
              <a:t>9</a:t>
            </a:fld>
            <a:endParaRPr lang="en-US" dirty="0"/>
          </a:p>
        </p:txBody>
      </p:sp>
    </p:spTree>
    <p:extLst>
      <p:ext uri="{BB962C8B-B14F-4D97-AF65-F5344CB8AC3E}">
        <p14:creationId xmlns:p14="http://schemas.microsoft.com/office/powerpoint/2010/main" val="1059835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16565"/>
            <a:ext cx="9144000" cy="1743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a:solidFill>
                  <a:srgbClr val="7F7F7F"/>
                </a:solidFill>
                <a:cs typeface="+mn-cs"/>
              </a:rPr>
              <a:t>This document contains U.S. Department of Veterans Affairs proprietary business information and may not be reproduced without permission.</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pic>
        <p:nvPicPr>
          <p:cNvPr id="11" name="Picture 10"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729" y="819136"/>
            <a:ext cx="5053632" cy="1815106"/>
          </a:xfrm>
          <a:prstGeom prst="rect">
            <a:avLst/>
          </a:prstGeom>
        </p:spPr>
      </p:pic>
      <p:sp>
        <p:nvSpPr>
          <p:cNvPr id="12" name="Rectangle 11"/>
          <p:cNvSpPr/>
          <p:nvPr userDrawn="1"/>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1"/>
          <p:cNvSpPr>
            <a:spLocks noGrp="1"/>
          </p:cNvSpPr>
          <p:nvPr>
            <p:ph type="ctrTitle"/>
          </p:nvPr>
        </p:nvSpPr>
        <p:spPr>
          <a:xfrm>
            <a:off x="708660" y="2439035"/>
            <a:ext cx="7772400" cy="1470025"/>
          </a:xfrm>
        </p:spPr>
        <p:txBody>
          <a:bodyPr/>
          <a:lstStyle/>
          <a:p>
            <a:r>
              <a:rPr lang="en-US">
                <a:solidFill>
                  <a:srgbClr val="0083BE"/>
                </a:solidFill>
              </a:rPr>
              <a:t>Click to edit Master title style</a:t>
            </a:r>
            <a:endParaRPr lang="en-US" dirty="0"/>
          </a:p>
        </p:txBody>
      </p:sp>
      <p:pic>
        <p:nvPicPr>
          <p:cNvPr id="15" name="Picture 14"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16" name="TextBox 15"/>
          <p:cNvSpPr txBox="1"/>
          <p:nvPr userDrawn="1"/>
        </p:nvSpPr>
        <p:spPr>
          <a:xfrm>
            <a:off x="140044" y="5935844"/>
            <a:ext cx="4431956" cy="400110"/>
          </a:xfrm>
          <a:prstGeom prst="rect">
            <a:avLst/>
          </a:prstGeom>
          <a:noFill/>
        </p:spPr>
        <p:txBody>
          <a:bodyPr wrap="square" rtlCol="0">
            <a:spAutoFit/>
          </a:bodyPr>
          <a:lstStyle/>
          <a:p>
            <a:r>
              <a:rPr lang="en-US" sz="2000" b="1" dirty="0">
                <a:solidFill>
                  <a:schemeClr val="bg1"/>
                </a:solidFill>
                <a:latin typeface="Myriad Pro"/>
              </a:rPr>
              <a:t>Veterans Benefits Administration</a:t>
            </a:r>
          </a:p>
        </p:txBody>
      </p:sp>
    </p:spTree>
    <p:extLst>
      <p:ext uri="{BB962C8B-B14F-4D97-AF65-F5344CB8AC3E}">
        <p14:creationId xmlns:p14="http://schemas.microsoft.com/office/powerpoint/2010/main" val="191554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79570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ea typeface="MS PGothic" pitchFamily="34" charset="-128"/>
                <a:cs typeface="+mn-cs"/>
              </a:defRPr>
            </a:lvl1pPr>
          </a:lstStyle>
          <a:p>
            <a:fld id="{47184EE2-098F-47FD-A3F0-C886E0E3775D}" type="datetime1">
              <a:rPr lang="en-US" smtClean="0"/>
              <a:t>04/17/2019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97440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a:defRPr/>
            </a:pPr>
            <a:r>
              <a:rPr lang="en-US" sz="1200" spc="100" dirty="0">
                <a:solidFill>
                  <a:prstClr val="white">
                    <a:lumMod val="65000"/>
                  </a:prstClr>
                </a:solidFill>
              </a:rPr>
              <a:t>VETERANS BENEFITS ADMINISTRATION</a:t>
            </a: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14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178360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398000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5F5863CD-9B6D-4C21-8573-2345ED3C490B}" type="datetimeFigureOut">
              <a:rPr lang="en-US" smtClean="0"/>
              <a:t>04/17/2019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6AC356-B650-49AE-978E-E4BA21000A02}" type="slidenum">
              <a:rPr lang="en-US" smtClean="0"/>
              <a:t>‹#›</a:t>
            </a:fld>
            <a:endParaRPr lang="en-US" dirty="0"/>
          </a:p>
        </p:txBody>
      </p:sp>
    </p:spTree>
    <p:extLst>
      <p:ext uri="{BB962C8B-B14F-4D97-AF65-F5344CB8AC3E}">
        <p14:creationId xmlns:p14="http://schemas.microsoft.com/office/powerpoint/2010/main" val="213133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16565"/>
            <a:ext cx="9144000" cy="1743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a:solidFill>
                  <a:srgbClr val="7F7F7F"/>
                </a:solidFill>
              </a:rPr>
              <a:t>This document contains U.S. Department of Veterans Affairs proprietary business information and may not be reproduced without permission.</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pic>
        <p:nvPicPr>
          <p:cNvPr id="11" name="Picture 10"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729" y="819136"/>
            <a:ext cx="5053632" cy="1815106"/>
          </a:xfrm>
          <a:prstGeom prst="rect">
            <a:avLst/>
          </a:prstGeom>
        </p:spPr>
      </p:pic>
      <p:sp>
        <p:nvSpPr>
          <p:cNvPr id="12" name="Rectangle 11"/>
          <p:cNvSpPr/>
          <p:nvPr userDrawn="1"/>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itle 11"/>
          <p:cNvSpPr>
            <a:spLocks noGrp="1"/>
          </p:cNvSpPr>
          <p:nvPr>
            <p:ph type="ctrTitle"/>
          </p:nvPr>
        </p:nvSpPr>
        <p:spPr>
          <a:xfrm>
            <a:off x="708660" y="2439035"/>
            <a:ext cx="7772400" cy="1470025"/>
          </a:xfrm>
        </p:spPr>
        <p:txBody>
          <a:bodyPr/>
          <a:lstStyle/>
          <a:p>
            <a:r>
              <a:rPr lang="en-US">
                <a:solidFill>
                  <a:srgbClr val="0083BE"/>
                </a:solidFill>
              </a:rPr>
              <a:t>Click to edit Master title style</a:t>
            </a:r>
            <a:endParaRPr lang="en-US" dirty="0"/>
          </a:p>
        </p:txBody>
      </p:sp>
      <p:pic>
        <p:nvPicPr>
          <p:cNvPr id="15" name="Picture 14"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16" name="TextBox 15"/>
          <p:cNvSpPr txBox="1"/>
          <p:nvPr userDrawn="1"/>
        </p:nvSpPr>
        <p:spPr>
          <a:xfrm>
            <a:off x="140044" y="5935844"/>
            <a:ext cx="4431956" cy="400110"/>
          </a:xfrm>
          <a:prstGeom prst="rect">
            <a:avLst/>
          </a:prstGeom>
          <a:noFill/>
        </p:spPr>
        <p:txBody>
          <a:bodyPr wrap="square" rtlCol="0">
            <a:spAutoFit/>
          </a:bodyPr>
          <a:lstStyle/>
          <a:p>
            <a:r>
              <a:rPr lang="en-US" sz="2000" b="1" dirty="0">
                <a:solidFill>
                  <a:prstClr val="white"/>
                </a:solidFill>
                <a:latin typeface="Myriad Pro"/>
              </a:rPr>
              <a:t>Veterans Benefits Administration</a:t>
            </a:r>
          </a:p>
        </p:txBody>
      </p:sp>
    </p:spTree>
    <p:extLst>
      <p:ext uri="{BB962C8B-B14F-4D97-AF65-F5344CB8AC3E}">
        <p14:creationId xmlns:p14="http://schemas.microsoft.com/office/powerpoint/2010/main" val="412286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7B1BA7F1-9F92-4799-AF36-CD8BE07E4088}" type="datetime1">
              <a:rPr lang="en-US" smtClean="0">
                <a:solidFill>
                  <a:prstClr val="black"/>
                </a:solidFill>
              </a:rPr>
              <a:pPr/>
              <a:t>04/17/2019</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263962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CD38BB02-19DD-44A7-8E9D-B6DC28DD4C3F}" type="datetime1">
              <a:rPr lang="en-US" smtClean="0">
                <a:solidFill>
                  <a:prstClr val="black"/>
                </a:solidFill>
              </a:rPr>
              <a:pPr/>
              <a:t>04/17/2019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99504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A14036B6-9E06-4FBC-B9BB-87160A972427}" type="datetime1">
              <a:rPr lang="en-US" smtClean="0">
                <a:solidFill>
                  <a:prstClr val="black"/>
                </a:solidFill>
              </a:rPr>
              <a:pPr/>
              <a:t>04/17/2019</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44257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7B1BA7F1-9F92-4799-AF36-CD8BE07E4088}" type="datetime1">
              <a:rPr lang="en-US" smtClean="0"/>
              <a:t>04/17/2019</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2092340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203026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8"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99268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30903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4149186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595443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solidFill>
                <a:prstClr val="black">
                  <a:lumMod val="50000"/>
                  <a:lumOff val="50000"/>
                </a:prstClr>
              </a:solidFill>
            </a:endParaRPr>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766155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ea typeface="MS PGothic" pitchFamily="34" charset="-128"/>
                <a:cs typeface="+mn-cs"/>
              </a:defRPr>
            </a:lvl1pPr>
          </a:lstStyle>
          <a:p>
            <a:fld id="{47184EE2-098F-47FD-A3F0-C886E0E3775D}" type="datetime1">
              <a:rPr lang="en-US" smtClean="0">
                <a:solidFill>
                  <a:prstClr val="black"/>
                </a:solidFill>
              </a:rPr>
              <a:pPr/>
              <a:t>04/17/2019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pPr/>
              <a:t>‹#›</a:t>
            </a:fld>
            <a:endParaRPr lang="en-US" dirty="0"/>
          </a:p>
        </p:txBody>
      </p:sp>
    </p:spTree>
    <p:extLst>
      <p:ext uri="{BB962C8B-B14F-4D97-AF65-F5344CB8AC3E}">
        <p14:creationId xmlns:p14="http://schemas.microsoft.com/office/powerpoint/2010/main" val="2518208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a:defRPr/>
            </a:pPr>
            <a:r>
              <a:rPr lang="en-US" sz="1200" spc="100" dirty="0">
                <a:solidFill>
                  <a:prstClr val="white">
                    <a:lumMod val="65000"/>
                  </a:prstClr>
                </a:solidFill>
              </a:rPr>
              <a:t>VETERANS BENEFITS ADMINISTRATION</a:t>
            </a: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338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4219094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155405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CD38BB02-19DD-44A7-8E9D-B6DC28DD4C3F}" type="datetime1">
              <a:rPr lang="en-US" smtClean="0"/>
              <a:t>04/17/2019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690965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005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76269951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30802502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2332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829B6C4-39F8-4822-AF44-3E1909BEC45D}" type="slidenum">
              <a:rPr lang="en-US" smtClean="0"/>
              <a:t>‹#›</a:t>
            </a:fld>
            <a:endParaRPr lang="en-US" dirty="0"/>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503849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29B6C4-39F8-4822-AF44-3E1909BEC45D}" type="slidenum">
              <a:rPr lang="en-US" smtClean="0"/>
              <a:t>‹#›</a:t>
            </a:fld>
            <a:endParaRPr lang="en-US" dirty="0"/>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2971800" y="6336268"/>
            <a:ext cx="2971800" cy="369332"/>
          </a:xfrm>
          <a:prstGeom prst="rect">
            <a:avLst/>
          </a:prstGeom>
          <a:noFill/>
        </p:spPr>
        <p:txBody>
          <a:bodyPr wrap="square" rtlCol="0">
            <a:spAutoFit/>
          </a:bodyPr>
          <a:lstStyle/>
          <a:p>
            <a:pPr algn="ctr"/>
            <a:endParaRPr lang="en-US" b="1" dirty="0">
              <a:solidFill>
                <a:srgbClr val="C00000"/>
              </a:solidFill>
            </a:endParaRPr>
          </a:p>
        </p:txBody>
      </p:sp>
    </p:spTree>
    <p:extLst>
      <p:ext uri="{BB962C8B-B14F-4D97-AF65-F5344CB8AC3E}">
        <p14:creationId xmlns:p14="http://schemas.microsoft.com/office/powerpoint/2010/main" val="209062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829B6C4-39F8-4822-AF44-3E1909BEC45D}" type="slidenum">
              <a:rPr lang="en-US" smtClean="0"/>
              <a:t>‹#›</a:t>
            </a:fld>
            <a:endParaRPr lang="en-US" dirty="0"/>
          </a:p>
        </p:txBody>
      </p:sp>
      <p:sp>
        <p:nvSpPr>
          <p:cNvPr id="6" name="TextBox 5"/>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224773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829B6C4-39F8-4822-AF44-3E1909BEC45D}" type="slidenum">
              <a:rPr lang="en-US" smtClean="0"/>
              <a:t>‹#›</a:t>
            </a:fld>
            <a:endParaRPr lang="en-US" dirty="0"/>
          </a:p>
        </p:txBody>
      </p:sp>
      <p:sp>
        <p:nvSpPr>
          <p:cNvPr id="3" name="TextBox 2"/>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62628018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829B6C4-39F8-4822-AF44-3E1909BEC45D}" type="slidenum">
              <a:rPr lang="en-US" smtClean="0"/>
              <a:t>‹#›</a:t>
            </a:fld>
            <a:endParaRPr lang="en-US" dirty="0"/>
          </a:p>
        </p:txBody>
      </p:sp>
      <p:sp>
        <p:nvSpPr>
          <p:cNvPr id="7" name="TextBox 6"/>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3185276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829B6C4-39F8-4822-AF44-3E1909BEC45D}" type="slidenum">
              <a:rPr lang="en-US" smtClean="0"/>
              <a:t>‹#›</a:t>
            </a:fld>
            <a:endParaRPr lang="en-US" dirty="0"/>
          </a:p>
        </p:txBody>
      </p:sp>
    </p:spTree>
    <p:extLst>
      <p:ext uri="{BB962C8B-B14F-4D97-AF65-F5344CB8AC3E}">
        <p14:creationId xmlns:p14="http://schemas.microsoft.com/office/powerpoint/2010/main" val="1871991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fld id="{A14036B6-9E06-4FBC-B9BB-87160A972427}" type="datetime1">
              <a:rPr lang="en-US" smtClean="0"/>
              <a:t>04/17/2019</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2353799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fld id="{5F5863CD-9B6D-4C21-8573-2345ED3C490B}" type="datetimeFigureOut">
              <a:rPr lang="en-US" smtClean="0"/>
              <a:t>04/17/2019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6AC356-B650-49AE-978E-E4BA21000A02}" type="slidenum">
              <a:rPr lang="en-US" smtClean="0"/>
              <a:t>‹#›</a:t>
            </a:fld>
            <a:endParaRPr lang="en-US" dirty="0"/>
          </a:p>
        </p:txBody>
      </p:sp>
    </p:spTree>
    <p:extLst>
      <p:ext uri="{BB962C8B-B14F-4D97-AF65-F5344CB8AC3E}">
        <p14:creationId xmlns:p14="http://schemas.microsoft.com/office/powerpoint/2010/main" val="3757969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89049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10356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6188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611750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784580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726493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37017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50935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46537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4216132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42145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876661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130852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64677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852878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9531558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42161204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510181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379697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73085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568986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35132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972888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04/17/2019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5504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131986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78753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8829B6C4-39F8-4822-AF44-3E1909BEC45D}" type="slidenum">
              <a:rPr lang="en-US" smtClean="0"/>
              <a:t>‹#›</a:t>
            </a:fld>
            <a:endParaRPr lang="en-US" dirty="0"/>
          </a:p>
        </p:txBody>
      </p:sp>
    </p:spTree>
    <p:extLst>
      <p:ext uri="{BB962C8B-B14F-4D97-AF65-F5344CB8AC3E}">
        <p14:creationId xmlns:p14="http://schemas.microsoft.com/office/powerpoint/2010/main" val="372318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9.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PT_Design_withSmallPhotos_Round3_Page_9.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fld id="{8829B6C4-39F8-4822-AF44-3E1909BEC45D}" type="slidenum">
              <a:rPr lang="en-US" smtClean="0"/>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a:solidFill>
                  <a:srgbClr val="7F7F7F"/>
                </a:solidFill>
                <a:cs typeface="+mn-cs"/>
              </a:rPr>
              <a:t>VA Benefits Briefing</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myVa.White.Vector.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2014" y="6386543"/>
            <a:ext cx="816015" cy="415925"/>
          </a:xfrm>
          <a:prstGeom prst="rect">
            <a:avLst/>
          </a:prstGeom>
        </p:spPr>
      </p:pic>
      <p:pic>
        <p:nvPicPr>
          <p:cNvPr id="10" name="Picture 9" descr="3. VA-PRIMARY-HORIZONTAL-WHITE-VECTOR2.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11" name="Rectangle 10"/>
          <p:cNvSpPr/>
          <p:nvPr userDrawn="1"/>
        </p:nvSpPr>
        <p:spPr>
          <a:xfrm>
            <a:off x="0" y="0"/>
            <a:ext cx="9144000" cy="1066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 id="2147483699" r:id="rId13"/>
    <p:sldLayoutId id="2147483700" r:id="rId14"/>
    <p:sldLayoutId id="2147483701" r:id="rId15"/>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PT_Design_withSmallPhotos_Round3_Page_9.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fld id="{8829B6C4-39F8-4822-AF44-3E1909BEC45D}" type="slidenum">
              <a:rPr lang="en-US" smtClean="0"/>
              <a:pPr/>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a:solidFill>
                  <a:srgbClr val="7F7F7F"/>
                </a:solidFill>
              </a:rPr>
              <a:t>VA Benefits Briefing</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myVa.White.Vector.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2014" y="6386543"/>
            <a:ext cx="816015" cy="415925"/>
          </a:xfrm>
          <a:prstGeom prst="rect">
            <a:avLst/>
          </a:prstGeom>
        </p:spPr>
      </p:pic>
      <p:pic>
        <p:nvPicPr>
          <p:cNvPr id="10" name="Picture 9" descr="3. VA-PRIMARY-HORIZONTAL-WHITE-VECTOR2.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11" name="Rectangle 10"/>
          <p:cNvSpPr/>
          <p:nvPr userDrawn="1"/>
        </p:nvSpPr>
        <p:spPr>
          <a:xfrm>
            <a:off x="0" y="0"/>
            <a:ext cx="9144000" cy="1066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38644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fld id="{8829B6C4-39F8-4822-AF44-3E1909BEC45D}" type="slidenum">
              <a:rPr lang="en-US" smtClean="0"/>
              <a:t>‹#›</a:t>
            </a:fld>
            <a:endParaRPr lang="en-US" dirty="0"/>
          </a:p>
        </p:txBody>
      </p:sp>
      <p:pic>
        <p:nvPicPr>
          <p:cNvPr id="2050" name="Picture 2" descr="C:\Users\vacoGrovem\AppData\Local\Microsoft\Windows\Temporary Internet Files\Content.Outlook\83QVOJUE\CHOOSE-VA-rev.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3359247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04/17/2019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36187772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04/17/2019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5844795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399" y="1066800"/>
            <a:ext cx="8077201" cy="4401205"/>
          </a:xfrm>
          <a:prstGeom prst="rect">
            <a:avLst/>
          </a:prstGeom>
          <a:noFill/>
        </p:spPr>
        <p:txBody>
          <a:bodyPr wrap="square" rtlCol="0">
            <a:spAutoFit/>
          </a:bodyPr>
          <a:lstStyle/>
          <a:p>
            <a:pPr algn="ctr"/>
            <a:r>
              <a:rPr lang="en-US" sz="3600" b="1" dirty="0">
                <a:solidFill>
                  <a:schemeClr val="tx2"/>
                </a:solidFill>
              </a:rPr>
              <a:t>VA Loan Guaranty Service</a:t>
            </a:r>
          </a:p>
          <a:p>
            <a:pPr algn="ctr"/>
            <a:endParaRPr lang="en-US" sz="3600" b="1" dirty="0">
              <a:solidFill>
                <a:schemeClr val="tx2"/>
              </a:solidFill>
            </a:endParaRPr>
          </a:p>
          <a:p>
            <a:pPr algn="ctr"/>
            <a:r>
              <a:rPr lang="en-US" sz="3600" b="1" dirty="0">
                <a:solidFill>
                  <a:schemeClr val="tx2"/>
                </a:solidFill>
              </a:rPr>
              <a:t>April 24, 2019</a:t>
            </a:r>
          </a:p>
          <a:p>
            <a:pPr algn="ctr"/>
            <a:endParaRPr lang="en-US" sz="3600" b="1" dirty="0">
              <a:solidFill>
                <a:schemeClr val="tx2"/>
              </a:solidFill>
            </a:endParaRPr>
          </a:p>
          <a:p>
            <a:pPr algn="ctr"/>
            <a:r>
              <a:rPr lang="en-US" sz="4000" b="1" dirty="0">
                <a:solidFill>
                  <a:srgbClr val="FF0000"/>
                </a:solidFill>
              </a:rPr>
              <a:t>C&amp;V FAQ’s </a:t>
            </a:r>
          </a:p>
          <a:p>
            <a:pPr algn="ctr"/>
            <a:endParaRPr lang="en-US" sz="4000" b="1" dirty="0">
              <a:solidFill>
                <a:srgbClr val="FF0000"/>
              </a:solidFill>
            </a:endParaRPr>
          </a:p>
          <a:p>
            <a:pPr algn="ctr"/>
            <a:r>
              <a:rPr lang="en-US" sz="2800" b="1" dirty="0">
                <a:solidFill>
                  <a:schemeClr val="tx2"/>
                </a:solidFill>
              </a:rPr>
              <a:t>James Heaslet, VA Chief of Construction and Valuation Policy</a:t>
            </a:r>
          </a:p>
        </p:txBody>
      </p:sp>
    </p:spTree>
    <p:extLst>
      <p:ext uri="{BB962C8B-B14F-4D97-AF65-F5344CB8AC3E}">
        <p14:creationId xmlns:p14="http://schemas.microsoft.com/office/powerpoint/2010/main" val="36904603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20F656-0F7C-42AB-AEAB-6F6880F2D3C7}"/>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b="1" u="sng" dirty="0"/>
              <a:t>QUESTION: </a:t>
            </a:r>
            <a:r>
              <a:rPr lang="en-US" dirty="0"/>
              <a:t>There is no evidence that permits were obtained for additions, is this okay with the VA? Appraisers said it (addition or enclosure) can not have value if it has no permits?</a:t>
            </a:r>
          </a:p>
          <a:p>
            <a:pPr marL="0" indent="0">
              <a:buNone/>
            </a:pPr>
            <a:endParaRPr lang="en-US" dirty="0"/>
          </a:p>
          <a:p>
            <a:pPr>
              <a:buFont typeface="Wingdings" panose="05000000000000000000" pitchFamily="2" charset="2"/>
              <a:buChar char="Ø"/>
            </a:pPr>
            <a:r>
              <a:rPr lang="en-US" b="1" u="sng" dirty="0"/>
              <a:t>ANSWER</a:t>
            </a:r>
            <a:r>
              <a:rPr lang="en-US" dirty="0"/>
              <a:t>: VA has no requirements for an addition or enclosure to be permitted nor does USPAP. It must be analyzed to determined if the “Market” finds it to have market value or acceptance. This will differ from market to market. </a:t>
            </a: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112" charset="0"/>
                <a:ea typeface="ＭＳ Ｐゴシック" pitchFamily="-112"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112" charset="0"/>
                <a:ea typeface="ＭＳ Ｐゴシック" pitchFamily="-112"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112" charset="0"/>
                <a:ea typeface="ＭＳ Ｐゴシック" pitchFamily="-112"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112" charset="0"/>
                <a:ea typeface="ＭＳ Ｐゴシック" pitchFamily="-112"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112"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9pPr>
          </a:lstStyle>
          <a:p>
            <a:pPr eaLnBrk="1" hangingPunct="1">
              <a:spcBef>
                <a:spcPct val="0"/>
              </a:spcBef>
              <a:buFontTx/>
              <a:buNone/>
            </a:pPr>
            <a:r>
              <a:rPr lang="en-US" altLang="en-US" dirty="0">
                <a:solidFill>
                  <a:srgbClr val="898989"/>
                </a:solidFill>
                <a:latin typeface="Georgia" pitchFamily="18" charset="0"/>
              </a:rPr>
              <a:t>2</a:t>
            </a:r>
          </a:p>
        </p:txBody>
      </p:sp>
      <p:sp>
        <p:nvSpPr>
          <p:cNvPr id="2" name="Title 1">
            <a:extLst>
              <a:ext uri="{FF2B5EF4-FFF2-40B4-BE49-F238E27FC236}">
                <a16:creationId xmlns:a16="http://schemas.microsoft.com/office/drawing/2014/main" id="{94A04D31-013F-4E57-A2D9-787FDFB969B6}"/>
              </a:ext>
            </a:extLst>
          </p:cNvPr>
          <p:cNvSpPr>
            <a:spLocks noGrp="1"/>
          </p:cNvSpPr>
          <p:nvPr>
            <p:ph type="title"/>
          </p:nvPr>
        </p:nvSpPr>
        <p:spPr/>
        <p:txBody>
          <a:bodyPr>
            <a:normAutofit fontScale="90000"/>
          </a:bodyPr>
          <a:lstStyle/>
          <a:p>
            <a:r>
              <a:rPr lang="en-US" dirty="0"/>
              <a:t>FAQ # 7</a:t>
            </a:r>
          </a:p>
        </p:txBody>
      </p:sp>
    </p:spTree>
    <p:extLst>
      <p:ext uri="{BB962C8B-B14F-4D97-AF65-F5344CB8AC3E}">
        <p14:creationId xmlns:p14="http://schemas.microsoft.com/office/powerpoint/2010/main" val="42458473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CCD80-414F-4064-8BE3-71B746F8BD19}"/>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b="1" u="sng" dirty="0"/>
              <a:t>QUESTION: </a:t>
            </a:r>
            <a:r>
              <a:rPr lang="en-US" dirty="0"/>
              <a:t>Can a VA appraisal be used for a conventional (or FHA) loan, since the appraiser has already completed the appraisal and now the buyer is going conventional (FHA)?</a:t>
            </a:r>
          </a:p>
          <a:p>
            <a:pPr>
              <a:buFont typeface="Wingdings" panose="05000000000000000000" pitchFamily="2" charset="2"/>
              <a:buChar char="Ø"/>
            </a:pPr>
            <a:endParaRPr lang="en-US" dirty="0"/>
          </a:p>
          <a:p>
            <a:pPr>
              <a:buFont typeface="Wingdings" panose="05000000000000000000" pitchFamily="2" charset="2"/>
              <a:buChar char="Ø"/>
            </a:pPr>
            <a:r>
              <a:rPr lang="en-US" b="1" u="sng" dirty="0"/>
              <a:t>ANSWER: </a:t>
            </a:r>
            <a:r>
              <a:rPr lang="en-US" dirty="0"/>
              <a:t>YES however, the appraiser may have to be acceptable to the lender as a conventional appraisal and must be on FHA’s list. VA has no issues. Appraiser will have to comply with USPAP for a new assignment. </a:t>
            </a: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112" charset="0"/>
                <a:ea typeface="ＭＳ Ｐゴシック" pitchFamily="-112"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112" charset="0"/>
                <a:ea typeface="ＭＳ Ｐゴシック" pitchFamily="-112"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112" charset="0"/>
                <a:ea typeface="ＭＳ Ｐゴシック" pitchFamily="-112"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112" charset="0"/>
                <a:ea typeface="ＭＳ Ｐゴシック" pitchFamily="-112"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112"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9pPr>
          </a:lstStyle>
          <a:p>
            <a:pPr eaLnBrk="1" hangingPunct="1">
              <a:spcBef>
                <a:spcPct val="0"/>
              </a:spcBef>
              <a:buFontTx/>
              <a:buNone/>
            </a:pPr>
            <a:r>
              <a:rPr lang="en-US" altLang="en-US" dirty="0">
                <a:solidFill>
                  <a:srgbClr val="898989"/>
                </a:solidFill>
                <a:latin typeface="Georgia" pitchFamily="18" charset="0"/>
              </a:rPr>
              <a:t>2</a:t>
            </a:r>
          </a:p>
        </p:txBody>
      </p:sp>
      <p:sp>
        <p:nvSpPr>
          <p:cNvPr id="2" name="Title 1">
            <a:extLst>
              <a:ext uri="{FF2B5EF4-FFF2-40B4-BE49-F238E27FC236}">
                <a16:creationId xmlns:a16="http://schemas.microsoft.com/office/drawing/2014/main" id="{1B60BCD3-9D2A-4E11-A14B-D0EFA82F9440}"/>
              </a:ext>
            </a:extLst>
          </p:cNvPr>
          <p:cNvSpPr>
            <a:spLocks noGrp="1"/>
          </p:cNvSpPr>
          <p:nvPr>
            <p:ph type="title"/>
          </p:nvPr>
        </p:nvSpPr>
        <p:spPr/>
        <p:txBody>
          <a:bodyPr>
            <a:normAutofit fontScale="90000"/>
          </a:bodyPr>
          <a:lstStyle/>
          <a:p>
            <a:r>
              <a:rPr lang="en-US" dirty="0"/>
              <a:t>FAQ # 8</a:t>
            </a:r>
          </a:p>
        </p:txBody>
      </p:sp>
    </p:spTree>
    <p:extLst>
      <p:ext uri="{BB962C8B-B14F-4D97-AF65-F5344CB8AC3E}">
        <p14:creationId xmlns:p14="http://schemas.microsoft.com/office/powerpoint/2010/main" val="161166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egis.state.wi.us/senate/sen11/news/images/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82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a:spLocks noGrp="1"/>
          </p:cNvSpPr>
          <p:nvPr>
            <p:ph idx="1"/>
          </p:nvPr>
        </p:nvSpPr>
        <p:spPr>
          <a:xfrm>
            <a:off x="380999" y="1143000"/>
            <a:ext cx="8228011" cy="4800600"/>
          </a:xfrm>
        </p:spPr>
        <p:txBody>
          <a:bodyPr>
            <a:normAutofit fontScale="92500" lnSpcReduction="10000"/>
          </a:bodyPr>
          <a:lstStyle/>
          <a:p>
            <a:pPr>
              <a:buFont typeface="Wingdings" panose="05000000000000000000" pitchFamily="2" charset="2"/>
              <a:buChar char="Ø"/>
            </a:pPr>
            <a:r>
              <a:rPr lang="en-US" sz="2400" b="1" u="sng" dirty="0">
                <a:solidFill>
                  <a:schemeClr val="tx1"/>
                </a:solidFill>
                <a:cs typeface="Arial" panose="020B0604020202020204" pitchFamily="34" charset="0"/>
              </a:rPr>
              <a:t>QUESTION:</a:t>
            </a:r>
            <a:r>
              <a:rPr lang="en-US" sz="2400" dirty="0">
                <a:solidFill>
                  <a:schemeClr val="tx1"/>
                </a:solidFill>
                <a:cs typeface="Arial" panose="020B0604020202020204" pitchFamily="34" charset="0"/>
              </a:rPr>
              <a:t> The Appraiser said they will not do the Re-Inspection and I am to “Self Certify” but we do not know any one in this area?</a:t>
            </a:r>
          </a:p>
          <a:p>
            <a:pPr marL="0" indent="0">
              <a:buNone/>
            </a:pPr>
            <a:endParaRPr lang="en-US" sz="2400" dirty="0">
              <a:cs typeface="Arial" panose="020B0604020202020204" pitchFamily="34" charset="0"/>
            </a:endParaRPr>
          </a:p>
          <a:p>
            <a:pPr>
              <a:buFont typeface="Wingdings" panose="05000000000000000000" pitchFamily="2" charset="2"/>
              <a:buChar char="Ø"/>
            </a:pPr>
            <a:r>
              <a:rPr lang="en-US" sz="2400" b="1" u="sng" dirty="0">
                <a:solidFill>
                  <a:schemeClr val="tx1"/>
                </a:solidFill>
                <a:cs typeface="Arial" panose="020B0604020202020204" pitchFamily="34" charset="0"/>
              </a:rPr>
              <a:t>ANSWER:</a:t>
            </a:r>
            <a:r>
              <a:rPr lang="en-US" sz="2400" dirty="0">
                <a:solidFill>
                  <a:schemeClr val="tx1"/>
                </a:solidFill>
                <a:cs typeface="Arial" panose="020B0604020202020204" pitchFamily="34" charset="0"/>
              </a:rPr>
              <a:t> Lenders are able to Self Certify that a repair is complete unless it is paint issues on a home built in 1978 or older. </a:t>
            </a:r>
            <a:r>
              <a:rPr lang="en-US" sz="2400" b="1" u="sng" dirty="0">
                <a:solidFill>
                  <a:schemeClr val="tx1"/>
                </a:solidFill>
                <a:cs typeface="Arial" panose="020B0604020202020204" pitchFamily="34" charset="0"/>
              </a:rPr>
              <a:t>Chapter 10, Section 23 (b)</a:t>
            </a:r>
            <a:r>
              <a:rPr lang="en-US" sz="2400" dirty="0">
                <a:solidFill>
                  <a:schemeClr val="tx1"/>
                </a:solidFill>
                <a:cs typeface="Arial" panose="020B0604020202020204" pitchFamily="34" charset="0"/>
              </a:rPr>
              <a:t>. </a:t>
            </a:r>
          </a:p>
          <a:p>
            <a:pPr marL="0" indent="0">
              <a:buNone/>
            </a:pPr>
            <a:endParaRPr lang="en-US" sz="2400" dirty="0">
              <a:solidFill>
                <a:schemeClr val="tx1"/>
              </a:solidFill>
              <a:cs typeface="Arial" panose="020B0604020202020204" pitchFamily="34" charset="0"/>
            </a:endParaRPr>
          </a:p>
          <a:p>
            <a:pPr lvl="1">
              <a:buFont typeface="Wingdings" panose="05000000000000000000" pitchFamily="2" charset="2"/>
              <a:buChar char="Ø"/>
            </a:pPr>
            <a:r>
              <a:rPr lang="en-US" sz="2000" b="1" dirty="0">
                <a:cs typeface="Arial" panose="020B0604020202020204" pitchFamily="34" charset="0"/>
              </a:rPr>
              <a:t>Lender Certification </a:t>
            </a:r>
            <a:r>
              <a:rPr lang="en-US" sz="2000" b="1" dirty="0">
                <a:highlight>
                  <a:srgbClr val="FFFF00"/>
                </a:highlight>
                <a:cs typeface="Arial" panose="020B0604020202020204" pitchFamily="34" charset="0"/>
              </a:rPr>
              <a:t>Encourage</a:t>
            </a:r>
            <a:r>
              <a:rPr lang="en-US" sz="2000" dirty="0">
                <a:cs typeface="Arial" panose="020B0604020202020204" pitchFamily="34" charset="0"/>
              </a:rPr>
              <a:t>:  </a:t>
            </a:r>
            <a:r>
              <a:rPr lang="en-US" sz="1900" dirty="0">
                <a:cs typeface="Arial" panose="020B0604020202020204" pitchFamily="34" charset="0"/>
              </a:rPr>
              <a:t>When issuing NOVs for existing or new construction properties, SARs are </a:t>
            </a:r>
            <a:r>
              <a:rPr lang="en-US" sz="1900" b="1" dirty="0">
                <a:cs typeface="Arial" panose="020B0604020202020204" pitchFamily="34" charset="0"/>
              </a:rPr>
              <a:t>encouraged </a:t>
            </a:r>
            <a:r>
              <a:rPr lang="en-US" sz="1900" dirty="0">
                <a:cs typeface="Arial" panose="020B0604020202020204" pitchFamily="34" charset="0"/>
              </a:rPr>
              <a:t>to condition the NOV for a lender certification of repairs, especially repairs performed by licensed personnel, instead of an appraiser certification.  Repair certifications which may involve lead-based paint must be completed by the fee appraiser. </a:t>
            </a:r>
            <a:endParaRPr lang="en-US" sz="1900" dirty="0">
              <a:solidFill>
                <a:schemeClr val="tx1"/>
              </a:solidFill>
              <a:cs typeface="Arial" panose="020B0604020202020204" pitchFamily="34" charset="0"/>
            </a:endParaRPr>
          </a:p>
          <a:p>
            <a:pPr marL="457200" lvl="1" indent="0">
              <a:buNone/>
            </a:pPr>
            <a:endParaRPr lang="en-US" sz="2000" dirty="0">
              <a:solidFill>
                <a:schemeClr val="tx1"/>
              </a:solidFill>
              <a:cs typeface="Arial" panose="020B0604020202020204" pitchFamily="34" charset="0"/>
            </a:endParaRPr>
          </a:p>
          <a:p>
            <a:pPr marL="0" indent="0">
              <a:buNone/>
            </a:pPr>
            <a:r>
              <a:rPr lang="en-US" sz="2400" dirty="0">
                <a:cs typeface="Arial" panose="020B0604020202020204" pitchFamily="34" charset="0"/>
              </a:rPr>
              <a:t>	</a:t>
            </a:r>
            <a:endParaRPr lang="en-US" sz="2400" dirty="0">
              <a:solidFill>
                <a:schemeClr val="tx1"/>
              </a:solidFill>
              <a:cs typeface="Arial" panose="020B0604020202020204" pitchFamily="34" charset="0"/>
            </a:endParaRP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112" charset="0"/>
                <a:ea typeface="ＭＳ Ｐゴシック" pitchFamily="-112"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112" charset="0"/>
                <a:ea typeface="ＭＳ Ｐゴシック" pitchFamily="-112"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112" charset="0"/>
                <a:ea typeface="ＭＳ Ｐゴシック" pitchFamily="-112"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112" charset="0"/>
                <a:ea typeface="ＭＳ Ｐゴシック" pitchFamily="-112"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112"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9pPr>
          </a:lstStyle>
          <a:p>
            <a:pPr eaLnBrk="1" hangingPunct="1">
              <a:spcBef>
                <a:spcPct val="0"/>
              </a:spcBef>
              <a:buFontTx/>
              <a:buNone/>
            </a:pPr>
            <a:fld id="{3A0D74C9-4C47-4A44-9924-E0942AF05BA2}" type="slidenum">
              <a:rPr lang="en-US" altLang="en-US" smtClean="0">
                <a:solidFill>
                  <a:srgbClr val="898989"/>
                </a:solidFill>
                <a:latin typeface="Georgia" pitchFamily="18" charset="0"/>
              </a:rPr>
              <a:pPr eaLnBrk="1" hangingPunct="1">
                <a:spcBef>
                  <a:spcPct val="0"/>
                </a:spcBef>
                <a:buFontTx/>
                <a:buNone/>
              </a:pPr>
              <a:t>2</a:t>
            </a:fld>
            <a:endParaRPr lang="en-US" altLang="en-US" dirty="0">
              <a:solidFill>
                <a:srgbClr val="898989"/>
              </a:solidFill>
              <a:latin typeface="Georgia" pitchFamily="18" charset="0"/>
            </a:endParaRPr>
          </a:p>
        </p:txBody>
      </p:sp>
      <p:sp>
        <p:nvSpPr>
          <p:cNvPr id="8" name="Title 3"/>
          <p:cNvSpPr txBox="1">
            <a:spLocks/>
          </p:cNvSpPr>
          <p:nvPr/>
        </p:nvSpPr>
        <p:spPr bwMode="auto">
          <a:xfrm>
            <a:off x="381000" y="0"/>
            <a:ext cx="8534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2400" kern="1200">
                <a:solidFill>
                  <a:schemeClr val="bg1"/>
                </a:solidFill>
                <a:latin typeface="Georgia"/>
                <a:ea typeface="ＭＳ Ｐゴシック" pitchFamily="34" charset="-128"/>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fontAlgn="base">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fontAlgn="base">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fontAlgn="base">
              <a:spcBef>
                <a:spcPct val="0"/>
              </a:spcBef>
              <a:spcAft>
                <a:spcPct val="0"/>
              </a:spcAft>
              <a:defRPr sz="2400">
                <a:solidFill>
                  <a:schemeClr val="bg1"/>
                </a:solidFill>
                <a:latin typeface="Georgia" pitchFamily="18" charset="0"/>
                <a:ea typeface="ＭＳ Ｐゴシック" pitchFamily="34" charset="-128"/>
              </a:defRPr>
            </a:lvl9pPr>
          </a:lstStyle>
          <a:p>
            <a:pPr algn="ctr" eaLnBrk="1" hangingPunct="1"/>
            <a:r>
              <a:rPr lang="en-US" sz="2800" dirty="0">
                <a:solidFill>
                  <a:prstClr val="white"/>
                </a:solidFill>
                <a:latin typeface="Arial" panose="020B0604020202020204" pitchFamily="34" charset="0"/>
                <a:cs typeface="Arial" panose="020B0604020202020204" pitchFamily="34" charset="0"/>
              </a:rPr>
              <a:t> </a:t>
            </a:r>
            <a:r>
              <a:rPr lang="en-US" sz="4000" b="1" dirty="0">
                <a:solidFill>
                  <a:prstClr val="white"/>
                </a:solidFill>
                <a:latin typeface="+mn-lt"/>
                <a:cs typeface="Arial" panose="020B0604020202020204" pitchFamily="34" charset="0"/>
              </a:rPr>
              <a:t>FAQ #1</a:t>
            </a:r>
          </a:p>
        </p:txBody>
      </p:sp>
    </p:spTree>
    <p:extLst>
      <p:ext uri="{BB962C8B-B14F-4D97-AF65-F5344CB8AC3E}">
        <p14:creationId xmlns:p14="http://schemas.microsoft.com/office/powerpoint/2010/main" val="220475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DA1A3-56CF-4099-BB7F-CA0359E07DF6}"/>
              </a:ext>
            </a:extLst>
          </p:cNvPr>
          <p:cNvSpPr>
            <a:spLocks noGrp="1"/>
          </p:cNvSpPr>
          <p:nvPr>
            <p:ph type="sldNum" sz="quarter" idx="10"/>
          </p:nvPr>
        </p:nvSpPr>
        <p:spPr/>
        <p:txBody>
          <a:bodyPr/>
          <a:lstStyle/>
          <a:p>
            <a:fld id="{8829B6C4-39F8-4822-AF44-3E1909BEC45D}" type="slidenum">
              <a:rPr lang="en-US" smtClean="0"/>
              <a:t>3</a:t>
            </a:fld>
            <a:endParaRPr lang="en-US" dirty="0"/>
          </a:p>
        </p:txBody>
      </p:sp>
      <p:sp>
        <p:nvSpPr>
          <p:cNvPr id="3" name="Title 2">
            <a:extLst>
              <a:ext uri="{FF2B5EF4-FFF2-40B4-BE49-F238E27FC236}">
                <a16:creationId xmlns:a16="http://schemas.microsoft.com/office/drawing/2014/main" id="{7D780B46-BEA6-428F-A45C-F230346A4B60}"/>
              </a:ext>
            </a:extLst>
          </p:cNvPr>
          <p:cNvSpPr>
            <a:spLocks noGrp="1"/>
          </p:cNvSpPr>
          <p:nvPr>
            <p:ph type="title"/>
          </p:nvPr>
        </p:nvSpPr>
        <p:spPr/>
        <p:txBody>
          <a:bodyPr>
            <a:normAutofit fontScale="90000"/>
          </a:bodyPr>
          <a:lstStyle/>
          <a:p>
            <a:r>
              <a:rPr lang="en-US" dirty="0"/>
              <a:t>FAQ #1 cont.</a:t>
            </a:r>
          </a:p>
        </p:txBody>
      </p:sp>
      <p:graphicFrame>
        <p:nvGraphicFramePr>
          <p:cNvPr id="4" name="Table 3">
            <a:extLst>
              <a:ext uri="{FF2B5EF4-FFF2-40B4-BE49-F238E27FC236}">
                <a16:creationId xmlns:a16="http://schemas.microsoft.com/office/drawing/2014/main" id="{AFC3DF5E-23A7-45FC-B47F-250DF379367B}"/>
              </a:ext>
            </a:extLst>
          </p:cNvPr>
          <p:cNvGraphicFramePr>
            <a:graphicFrameLocks noGrp="1"/>
          </p:cNvGraphicFramePr>
          <p:nvPr>
            <p:extLst>
              <p:ext uri="{D42A27DB-BD31-4B8C-83A1-F6EECF244321}">
                <p14:modId xmlns:p14="http://schemas.microsoft.com/office/powerpoint/2010/main" val="2597785254"/>
              </p:ext>
            </p:extLst>
          </p:nvPr>
        </p:nvGraphicFramePr>
        <p:xfrm>
          <a:off x="533400" y="1402080"/>
          <a:ext cx="7848600" cy="2179320"/>
        </p:xfrm>
        <a:graphic>
          <a:graphicData uri="http://schemas.openxmlformats.org/drawingml/2006/table">
            <a:tbl>
              <a:tblPr>
                <a:tableStyleId>{5C22544A-7EE6-4342-B048-85BDC9FD1C3A}</a:tableStyleId>
              </a:tblPr>
              <a:tblGrid>
                <a:gridCol w="2209800">
                  <a:extLst>
                    <a:ext uri="{9D8B030D-6E8A-4147-A177-3AD203B41FA5}">
                      <a16:colId xmlns:a16="http://schemas.microsoft.com/office/drawing/2014/main" val="1245358305"/>
                    </a:ext>
                  </a:extLst>
                </a:gridCol>
                <a:gridCol w="5638800">
                  <a:extLst>
                    <a:ext uri="{9D8B030D-6E8A-4147-A177-3AD203B41FA5}">
                      <a16:colId xmlns:a16="http://schemas.microsoft.com/office/drawing/2014/main" val="3195714388"/>
                    </a:ext>
                  </a:extLst>
                </a:gridCol>
              </a:tblGrid>
              <a:tr h="2179320">
                <a:tc>
                  <a:txBody>
                    <a:bodyPr/>
                    <a:lstStyle/>
                    <a:p>
                      <a:pPr marL="0" marR="0">
                        <a:spcBef>
                          <a:spcPts val="0"/>
                        </a:spcBef>
                        <a:spcAft>
                          <a:spcPts val="0"/>
                        </a:spcAft>
                      </a:pPr>
                      <a:r>
                        <a:rPr lang="en-US" sz="2000" dirty="0">
                          <a:effectLst/>
                        </a:rPr>
                        <a:t>c. </a:t>
                      </a:r>
                    </a:p>
                    <a:p>
                      <a:pPr marL="0" marR="0">
                        <a:spcBef>
                          <a:spcPts val="0"/>
                        </a:spcBef>
                        <a:spcAft>
                          <a:spcPts val="0"/>
                        </a:spcAft>
                      </a:pPr>
                      <a:r>
                        <a:rPr lang="en-US" sz="2000" b="1" dirty="0">
                          <a:effectLst/>
                          <a:latin typeface="+mn-lt"/>
                        </a:rPr>
                        <a:t>Notification</a:t>
                      </a:r>
                      <a:r>
                        <a:rPr lang="en-US" sz="2000" b="1" dirty="0">
                          <a:effectLst/>
                        </a:rPr>
                        <a:t> to an Appraiser</a:t>
                      </a:r>
                      <a:endParaRPr lang="en-US" sz="2000" b="1"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chemeClr val="bg1"/>
                    </a:solidFill>
                  </a:tcPr>
                </a:tc>
                <a:tc>
                  <a:txBody>
                    <a:bodyPr/>
                    <a:lstStyle/>
                    <a:p>
                      <a:pPr marL="0" marR="0">
                        <a:spcBef>
                          <a:spcPts val="0"/>
                        </a:spcBef>
                        <a:spcAft>
                          <a:spcPts val="0"/>
                        </a:spcAft>
                      </a:pPr>
                      <a:r>
                        <a:rPr lang="en-US" sz="2000" dirty="0">
                          <a:effectLst/>
                        </a:rPr>
                        <a:t>When repairs have been completed and are ready for inspection, lenders must notify the appraiser and provide a copy of the NOV as the requirements on the NOV may differ from the recommendations listed on the appraisal (see Chapter 13, Topic 3 of this Handbook).</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565807630"/>
                  </a:ext>
                </a:extLst>
              </a:tr>
            </a:tbl>
          </a:graphicData>
        </a:graphic>
      </p:graphicFrame>
      <p:graphicFrame>
        <p:nvGraphicFramePr>
          <p:cNvPr id="5" name="Table 4">
            <a:extLst>
              <a:ext uri="{FF2B5EF4-FFF2-40B4-BE49-F238E27FC236}">
                <a16:creationId xmlns:a16="http://schemas.microsoft.com/office/drawing/2014/main" id="{9AF7047E-5EBD-402B-9F9E-ADCDBBB8BDA7}"/>
              </a:ext>
            </a:extLst>
          </p:cNvPr>
          <p:cNvGraphicFramePr>
            <a:graphicFrameLocks noGrp="1"/>
          </p:cNvGraphicFramePr>
          <p:nvPr>
            <p:extLst>
              <p:ext uri="{D42A27DB-BD31-4B8C-83A1-F6EECF244321}">
                <p14:modId xmlns:p14="http://schemas.microsoft.com/office/powerpoint/2010/main" val="1152529030"/>
              </p:ext>
            </p:extLst>
          </p:nvPr>
        </p:nvGraphicFramePr>
        <p:xfrm>
          <a:off x="538162" y="3810000"/>
          <a:ext cx="7920038" cy="1752600"/>
        </p:xfrm>
        <a:graphic>
          <a:graphicData uri="http://schemas.openxmlformats.org/drawingml/2006/table">
            <a:tbl>
              <a:tblPr>
                <a:tableStyleId>{5C22544A-7EE6-4342-B048-85BDC9FD1C3A}</a:tableStyleId>
              </a:tblPr>
              <a:tblGrid>
                <a:gridCol w="2128838">
                  <a:extLst>
                    <a:ext uri="{9D8B030D-6E8A-4147-A177-3AD203B41FA5}">
                      <a16:colId xmlns:a16="http://schemas.microsoft.com/office/drawing/2014/main" val="2071940707"/>
                    </a:ext>
                  </a:extLst>
                </a:gridCol>
                <a:gridCol w="5791200">
                  <a:extLst>
                    <a:ext uri="{9D8B030D-6E8A-4147-A177-3AD203B41FA5}">
                      <a16:colId xmlns:a16="http://schemas.microsoft.com/office/drawing/2014/main" val="624219047"/>
                    </a:ext>
                  </a:extLst>
                </a:gridCol>
              </a:tblGrid>
              <a:tr h="1752600">
                <a:tc>
                  <a:txBody>
                    <a:bodyPr/>
                    <a:lstStyle/>
                    <a:p>
                      <a:pPr marL="0" marR="0">
                        <a:spcBef>
                          <a:spcPts val="0"/>
                        </a:spcBef>
                        <a:spcAft>
                          <a:spcPts val="0"/>
                        </a:spcAft>
                      </a:pPr>
                      <a:r>
                        <a:rPr lang="en-US" sz="2000" dirty="0">
                          <a:effectLst/>
                        </a:rPr>
                        <a:t>d.</a:t>
                      </a:r>
                      <a:r>
                        <a:rPr lang="en-US" sz="2000" b="1" dirty="0">
                          <a:effectLst/>
                        </a:rPr>
                        <a:t> </a:t>
                      </a:r>
                    </a:p>
                    <a:p>
                      <a:pPr marL="0" marR="0">
                        <a:spcBef>
                          <a:spcPts val="0"/>
                        </a:spcBef>
                        <a:spcAft>
                          <a:spcPts val="0"/>
                        </a:spcAft>
                      </a:pPr>
                      <a:r>
                        <a:rPr lang="en-US" sz="2000" b="1" dirty="0">
                          <a:effectLst/>
                        </a:rPr>
                        <a:t>Contact RLC for Another Appraiser if Needed</a:t>
                      </a:r>
                      <a:endParaRPr lang="en-US" sz="2000" b="1"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chemeClr val="bg1"/>
                    </a:solidFill>
                  </a:tcPr>
                </a:tc>
                <a:tc>
                  <a:txBody>
                    <a:bodyPr/>
                    <a:lstStyle/>
                    <a:p>
                      <a:pPr marL="0" marR="0">
                        <a:spcBef>
                          <a:spcPts val="0"/>
                        </a:spcBef>
                        <a:spcAft>
                          <a:spcPts val="0"/>
                        </a:spcAft>
                      </a:pPr>
                      <a:r>
                        <a:rPr lang="en-US" sz="2000" dirty="0">
                          <a:effectLst/>
                        </a:rPr>
                        <a:t>When a repair inspection is needed and the VA-assigned appraiser is not available, the lender should notify the RLC of </a:t>
                      </a:r>
                      <a:r>
                        <a:rPr lang="en-US" sz="2000" dirty="0">
                          <a:effectLst/>
                          <a:latin typeface="+mn-lt"/>
                        </a:rPr>
                        <a:t>jurisdiction</a:t>
                      </a:r>
                      <a:r>
                        <a:rPr lang="en-US" sz="2000" dirty="0">
                          <a:effectLst/>
                        </a:rPr>
                        <a:t> to have another appraiser assigned. </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49663055"/>
                  </a:ext>
                </a:extLst>
              </a:tr>
            </a:tbl>
          </a:graphicData>
        </a:graphic>
      </p:graphicFrame>
    </p:spTree>
    <p:extLst>
      <p:ext uri="{BB962C8B-B14F-4D97-AF65-F5344CB8AC3E}">
        <p14:creationId xmlns:p14="http://schemas.microsoft.com/office/powerpoint/2010/main" val="83188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C0D0B-F41D-4E3F-97E4-67671C616E80}"/>
              </a:ext>
            </a:extLst>
          </p:cNvPr>
          <p:cNvSpPr>
            <a:spLocks noGrp="1"/>
          </p:cNvSpPr>
          <p:nvPr>
            <p:ph idx="1"/>
          </p:nvPr>
        </p:nvSpPr>
        <p:spPr/>
        <p:txBody>
          <a:bodyPr/>
          <a:lstStyle/>
          <a:p>
            <a:pPr>
              <a:buFont typeface="Wingdings" panose="05000000000000000000" pitchFamily="2" charset="2"/>
              <a:buChar char="Ø"/>
            </a:pPr>
            <a:r>
              <a:rPr lang="en-US" b="1" u="sng" dirty="0"/>
              <a:t>QUESTION:</a:t>
            </a:r>
            <a:r>
              <a:rPr lang="en-US" dirty="0"/>
              <a:t> I am unable to log into VIP, can you help me?</a:t>
            </a:r>
          </a:p>
          <a:p>
            <a:pPr marL="0" indent="0">
              <a:buNone/>
            </a:pPr>
            <a:endParaRPr lang="en-US" dirty="0"/>
          </a:p>
          <a:p>
            <a:pPr>
              <a:buFont typeface="Wingdings" panose="05000000000000000000" pitchFamily="2" charset="2"/>
              <a:buChar char="Ø"/>
            </a:pPr>
            <a:r>
              <a:rPr lang="en-US" b="1" u="sng" dirty="0"/>
              <a:t>ANSWER:</a:t>
            </a:r>
            <a:r>
              <a:rPr lang="en-US" dirty="0"/>
              <a:t> Go to the main VIP portal page and click on the Help option and submit a ticket for assistance.  You may send an email to VIP Help Desk, but you must submit a ticket prior to sending the email. </a:t>
            </a:r>
          </a:p>
        </p:txBody>
      </p:sp>
      <p:sp>
        <p:nvSpPr>
          <p:cNvPr id="3" name="Slide Number Placeholder 2"/>
          <p:cNvSpPr>
            <a:spLocks noGrp="1"/>
          </p:cNvSpPr>
          <p:nvPr>
            <p:ph type="sldNum" sz="quarter" idx="12"/>
          </p:nvPr>
        </p:nvSpPr>
        <p:spPr/>
        <p:txBody>
          <a:bodyPr/>
          <a:lstStyle/>
          <a:p>
            <a:fld id="{D983F1FA-211D-3044-9E35-958DFBC26156}" type="slidenum">
              <a:rPr lang="en-US" sz="2000" smtClean="0">
                <a:solidFill>
                  <a:prstClr val="white"/>
                </a:solidFill>
              </a:rPr>
              <a:pPr/>
              <a:t>4</a:t>
            </a:fld>
            <a:endParaRPr lang="en-US" sz="2000" dirty="0">
              <a:solidFill>
                <a:prstClr val="white"/>
              </a:solidFill>
            </a:endParaRPr>
          </a:p>
        </p:txBody>
      </p:sp>
      <p:sp>
        <p:nvSpPr>
          <p:cNvPr id="4" name="Title 3"/>
          <p:cNvSpPr>
            <a:spLocks noGrp="1"/>
          </p:cNvSpPr>
          <p:nvPr>
            <p:ph type="title"/>
          </p:nvPr>
        </p:nvSpPr>
        <p:spPr/>
        <p:txBody>
          <a:bodyPr>
            <a:normAutofit fontScale="90000"/>
          </a:bodyPr>
          <a:lstStyle/>
          <a:p>
            <a:r>
              <a:rPr lang="en-US" dirty="0">
                <a:latin typeface="Calibri" panose="020F0502020204030204" pitchFamily="34" charset="0"/>
                <a:cs typeface="Arial" panose="020B0604020202020204" pitchFamily="34" charset="0"/>
              </a:rPr>
              <a:t>FAQ #2</a:t>
            </a:r>
          </a:p>
        </p:txBody>
      </p:sp>
    </p:spTree>
    <p:extLst>
      <p:ext uri="{BB962C8B-B14F-4D97-AF65-F5344CB8AC3E}">
        <p14:creationId xmlns:p14="http://schemas.microsoft.com/office/powerpoint/2010/main" val="3639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B3E8E3-544B-402E-96A1-D683BBF2945F}"/>
              </a:ext>
            </a:extLst>
          </p:cNvPr>
          <p:cNvSpPr>
            <a:spLocks noGrp="1"/>
          </p:cNvSpPr>
          <p:nvPr>
            <p:ph idx="1"/>
          </p:nvPr>
        </p:nvSpPr>
        <p:spPr/>
        <p:txBody>
          <a:bodyPr>
            <a:normAutofit fontScale="62500" lnSpcReduction="20000"/>
          </a:bodyPr>
          <a:lstStyle/>
          <a:p>
            <a:pPr>
              <a:buFont typeface="Wingdings" panose="05000000000000000000" pitchFamily="2" charset="2"/>
              <a:buChar char="Ø"/>
            </a:pPr>
            <a:r>
              <a:rPr lang="en-US" b="1" u="sng" dirty="0"/>
              <a:t>QUESTION:</a:t>
            </a:r>
            <a:r>
              <a:rPr lang="en-US" dirty="0"/>
              <a:t> I do not have access to issue the NOV and I cannot view the LSAM. Can you add the “Save/Issue NOV” to my VA Portal access?</a:t>
            </a:r>
          </a:p>
          <a:p>
            <a:pPr>
              <a:buFont typeface="Wingdings" panose="05000000000000000000" pitchFamily="2" charset="2"/>
              <a:buChar char="Ø"/>
            </a:pPr>
            <a:endParaRPr lang="en-US" dirty="0"/>
          </a:p>
          <a:p>
            <a:pPr>
              <a:buFont typeface="Wingdings" panose="05000000000000000000" pitchFamily="2" charset="2"/>
              <a:buChar char="Ø"/>
            </a:pPr>
            <a:r>
              <a:rPr lang="en-US" b="1" u="sng" dirty="0"/>
              <a:t>ANSWER: </a:t>
            </a:r>
            <a:r>
              <a:rPr lang="en-US" dirty="0"/>
              <a:t>If you do not have the “Issue/Save NOV” link in </a:t>
            </a:r>
            <a:r>
              <a:rPr lang="en-US" dirty="0" err="1"/>
              <a:t>WebLGY</a:t>
            </a:r>
            <a:r>
              <a:rPr lang="en-US" dirty="0"/>
              <a:t>, you will need to update your account profile to indicate that you are a SAR.  To do this you should:</a:t>
            </a:r>
          </a:p>
          <a:p>
            <a:pPr>
              <a:buFont typeface="Wingdings" panose="05000000000000000000" pitchFamily="2" charset="2"/>
              <a:buChar char="Ø"/>
            </a:pPr>
            <a:endParaRPr lang="en-US" dirty="0"/>
          </a:p>
          <a:p>
            <a:pPr lvl="1">
              <a:buFont typeface="Wingdings" panose="05000000000000000000" pitchFamily="2" charset="2"/>
              <a:buChar char="Ø"/>
            </a:pPr>
            <a:r>
              <a:rPr lang="en-US" dirty="0"/>
              <a:t>Log into VIP</a:t>
            </a:r>
          </a:p>
          <a:p>
            <a:pPr lvl="1">
              <a:buFont typeface="Wingdings" panose="05000000000000000000" pitchFamily="2" charset="2"/>
              <a:buChar char="Ø"/>
            </a:pPr>
            <a:r>
              <a:rPr lang="en-US" dirty="0"/>
              <a:t>Click on “My Profile”</a:t>
            </a:r>
          </a:p>
          <a:p>
            <a:pPr lvl="1">
              <a:buFont typeface="Wingdings" panose="05000000000000000000" pitchFamily="2" charset="2"/>
              <a:buChar char="Ø"/>
            </a:pPr>
            <a:r>
              <a:rPr lang="en-US" dirty="0"/>
              <a:t>Click on “Community Subscription”</a:t>
            </a:r>
          </a:p>
          <a:p>
            <a:pPr lvl="1">
              <a:buFont typeface="Wingdings" panose="05000000000000000000" pitchFamily="2" charset="2"/>
              <a:buChar char="Ø"/>
            </a:pPr>
            <a:r>
              <a:rPr lang="en-US" dirty="0"/>
              <a:t>Check the “LAPP SAR” box and enter her SAR ID and Lender ID      	   		(should end in 4 zeros) in the boxes.</a:t>
            </a:r>
          </a:p>
          <a:p>
            <a:pPr lvl="1">
              <a:buFont typeface="Wingdings" panose="05000000000000000000" pitchFamily="2" charset="2"/>
              <a:buChar char="Ø"/>
            </a:pPr>
            <a:r>
              <a:rPr lang="en-US" dirty="0"/>
              <a:t>Uncheck the “Lender” box (SARs have access to the default lender 		functionalities)</a:t>
            </a:r>
          </a:p>
          <a:p>
            <a:pPr lvl="1">
              <a:buFont typeface="Wingdings" panose="05000000000000000000" pitchFamily="2" charset="2"/>
              <a:buChar char="Ø"/>
            </a:pPr>
            <a:r>
              <a:rPr lang="en-US" dirty="0"/>
              <a:t>Click the “Save” button. </a:t>
            </a:r>
          </a:p>
        </p:txBody>
      </p:sp>
      <p:sp>
        <p:nvSpPr>
          <p:cNvPr id="3" name="Slide Number Placeholder 2">
            <a:extLst>
              <a:ext uri="{FF2B5EF4-FFF2-40B4-BE49-F238E27FC236}">
                <a16:creationId xmlns:a16="http://schemas.microsoft.com/office/drawing/2014/main" id="{E2078719-D514-4B5A-A43B-796280A24420}"/>
              </a:ext>
            </a:extLst>
          </p:cNvPr>
          <p:cNvSpPr>
            <a:spLocks noGrp="1"/>
          </p:cNvSpPr>
          <p:nvPr>
            <p:ph type="sldNum" sz="quarter" idx="12"/>
          </p:nvPr>
        </p:nvSpPr>
        <p:spPr/>
        <p:txBody>
          <a:bodyPr/>
          <a:lstStyle/>
          <a:p>
            <a:fld id="{8829B6C4-39F8-4822-AF44-3E1909BEC45D}" type="slidenum">
              <a:rPr lang="en-US" smtClean="0"/>
              <a:t>5</a:t>
            </a:fld>
            <a:endParaRPr lang="en-US" dirty="0"/>
          </a:p>
        </p:txBody>
      </p:sp>
      <p:sp>
        <p:nvSpPr>
          <p:cNvPr id="4" name="Title 3">
            <a:extLst>
              <a:ext uri="{FF2B5EF4-FFF2-40B4-BE49-F238E27FC236}">
                <a16:creationId xmlns:a16="http://schemas.microsoft.com/office/drawing/2014/main" id="{366319D7-5CAE-4172-9F29-CFBC5F2DE9B6}"/>
              </a:ext>
            </a:extLst>
          </p:cNvPr>
          <p:cNvSpPr>
            <a:spLocks noGrp="1"/>
          </p:cNvSpPr>
          <p:nvPr>
            <p:ph type="title"/>
          </p:nvPr>
        </p:nvSpPr>
        <p:spPr/>
        <p:txBody>
          <a:bodyPr>
            <a:normAutofit fontScale="90000"/>
          </a:bodyPr>
          <a:lstStyle/>
          <a:p>
            <a:r>
              <a:rPr lang="en-US" dirty="0"/>
              <a:t>FAQ #3</a:t>
            </a:r>
          </a:p>
        </p:txBody>
      </p:sp>
    </p:spTree>
    <p:extLst>
      <p:ext uri="{BB962C8B-B14F-4D97-AF65-F5344CB8AC3E}">
        <p14:creationId xmlns:p14="http://schemas.microsoft.com/office/powerpoint/2010/main" val="123317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AEAC4-8A95-4183-B569-240664FA5AB2}"/>
              </a:ext>
            </a:extLst>
          </p:cNvPr>
          <p:cNvSpPr>
            <a:spLocks noGrp="1"/>
          </p:cNvSpPr>
          <p:nvPr>
            <p:ph idx="1"/>
          </p:nvPr>
        </p:nvSpPr>
        <p:spPr/>
        <p:txBody>
          <a:bodyPr/>
          <a:lstStyle/>
          <a:p>
            <a:pPr>
              <a:buFont typeface="Wingdings" panose="05000000000000000000" pitchFamily="2" charset="2"/>
              <a:buChar char="Ø"/>
            </a:pPr>
            <a:r>
              <a:rPr lang="en-US" b="1" u="sng" dirty="0"/>
              <a:t>QUESTION: </a:t>
            </a:r>
            <a:r>
              <a:rPr lang="en-US" dirty="0"/>
              <a:t>My company submitted my SAR application to VA to transfer my SAR.  How do I find out the status? </a:t>
            </a:r>
          </a:p>
          <a:p>
            <a:pPr marL="0" indent="0">
              <a:buNone/>
            </a:pPr>
            <a:endParaRPr lang="en-US" dirty="0"/>
          </a:p>
          <a:p>
            <a:pPr>
              <a:buFont typeface="Wingdings" panose="05000000000000000000" pitchFamily="2" charset="2"/>
              <a:buChar char="Ø"/>
            </a:pPr>
            <a:r>
              <a:rPr lang="en-US" b="1" u="sng" dirty="0"/>
              <a:t>ANSWER: </a:t>
            </a:r>
            <a:r>
              <a:rPr lang="en-US" dirty="0"/>
              <a:t>To find out the status of a SAR application send an email to SAR Support:  SARSUPPORT.VBACO@va.gov.  </a:t>
            </a:r>
          </a:p>
          <a:p>
            <a:endParaRPr lang="en-US" dirty="0"/>
          </a:p>
          <a:p>
            <a:endParaRPr lang="en-US" dirty="0"/>
          </a:p>
        </p:txBody>
      </p:sp>
      <p:sp>
        <p:nvSpPr>
          <p:cNvPr id="3" name="Slide Number Placeholder 2">
            <a:extLst>
              <a:ext uri="{FF2B5EF4-FFF2-40B4-BE49-F238E27FC236}">
                <a16:creationId xmlns:a16="http://schemas.microsoft.com/office/drawing/2014/main" id="{F0B7F216-609C-4A60-9618-F90170B0DBC4}"/>
              </a:ext>
            </a:extLst>
          </p:cNvPr>
          <p:cNvSpPr>
            <a:spLocks noGrp="1"/>
          </p:cNvSpPr>
          <p:nvPr>
            <p:ph type="sldNum" sz="quarter" idx="12"/>
          </p:nvPr>
        </p:nvSpPr>
        <p:spPr/>
        <p:txBody>
          <a:bodyPr/>
          <a:lstStyle/>
          <a:p>
            <a:fld id="{8829B6C4-39F8-4822-AF44-3E1909BEC45D}" type="slidenum">
              <a:rPr lang="en-US" smtClean="0"/>
              <a:t>6</a:t>
            </a:fld>
            <a:endParaRPr lang="en-US" dirty="0"/>
          </a:p>
        </p:txBody>
      </p:sp>
      <p:sp>
        <p:nvSpPr>
          <p:cNvPr id="4" name="Title 3">
            <a:extLst>
              <a:ext uri="{FF2B5EF4-FFF2-40B4-BE49-F238E27FC236}">
                <a16:creationId xmlns:a16="http://schemas.microsoft.com/office/drawing/2014/main" id="{E4611879-315B-4CCF-B519-619DA26DA850}"/>
              </a:ext>
            </a:extLst>
          </p:cNvPr>
          <p:cNvSpPr>
            <a:spLocks noGrp="1"/>
          </p:cNvSpPr>
          <p:nvPr>
            <p:ph type="title"/>
          </p:nvPr>
        </p:nvSpPr>
        <p:spPr/>
        <p:txBody>
          <a:bodyPr>
            <a:normAutofit fontScale="90000"/>
          </a:bodyPr>
          <a:lstStyle/>
          <a:p>
            <a:r>
              <a:rPr lang="en-US" dirty="0"/>
              <a:t>FAQ #4</a:t>
            </a:r>
          </a:p>
        </p:txBody>
      </p:sp>
    </p:spTree>
    <p:extLst>
      <p:ext uri="{BB962C8B-B14F-4D97-AF65-F5344CB8AC3E}">
        <p14:creationId xmlns:p14="http://schemas.microsoft.com/office/powerpoint/2010/main" val="257119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25ABAF-8DD0-4120-BE8A-994492A63FB9}"/>
              </a:ext>
            </a:extLst>
          </p:cNvPr>
          <p:cNvSpPr>
            <a:spLocks noGrp="1"/>
          </p:cNvSpPr>
          <p:nvPr>
            <p:ph idx="1"/>
          </p:nvPr>
        </p:nvSpPr>
        <p:spPr/>
        <p:txBody>
          <a:bodyPr>
            <a:normAutofit fontScale="85000" lnSpcReduction="20000"/>
          </a:bodyPr>
          <a:lstStyle/>
          <a:p>
            <a:pPr>
              <a:buFont typeface="Wingdings" panose="05000000000000000000" pitchFamily="2" charset="2"/>
              <a:buChar char="Ø"/>
            </a:pPr>
            <a:r>
              <a:rPr lang="en-US" b="1" u="sng" dirty="0"/>
              <a:t>QUESTION: </a:t>
            </a:r>
            <a:r>
              <a:rPr lang="en-US" dirty="0"/>
              <a:t>I received my SAR transfer letter yesterday, but I have not heard back on my credit underwriting application.  Can you give me the status of my underwriting application?</a:t>
            </a:r>
          </a:p>
          <a:p>
            <a:pPr marL="0" indent="0">
              <a:buNone/>
            </a:pPr>
            <a:r>
              <a:rPr lang="en-US" dirty="0"/>
              <a:t> </a:t>
            </a:r>
          </a:p>
          <a:p>
            <a:pPr>
              <a:buFont typeface="Wingdings" panose="05000000000000000000" pitchFamily="2" charset="2"/>
              <a:buChar char="Ø"/>
            </a:pPr>
            <a:r>
              <a:rPr lang="en-US" b="1" u="sng" dirty="0"/>
              <a:t>ANSWER: </a:t>
            </a:r>
            <a:r>
              <a:rPr lang="en-US" dirty="0"/>
              <a:t>VA credit underwriting applications (VA Form 8736a) are processed by the Loan Production section at the Regional Loan Center (RLC) of jurisdiction.  You will need send your inquiry to the RLC of jurisdiction to find out the status of this application.  SAR Support only answers inquiries about the LAPP program and LAPP SARs. </a:t>
            </a:r>
          </a:p>
        </p:txBody>
      </p:sp>
      <p:sp>
        <p:nvSpPr>
          <p:cNvPr id="3" name="Slide Number Placeholder 2">
            <a:extLst>
              <a:ext uri="{FF2B5EF4-FFF2-40B4-BE49-F238E27FC236}">
                <a16:creationId xmlns:a16="http://schemas.microsoft.com/office/drawing/2014/main" id="{0A439D68-F310-4563-A813-08D6B17C1EC7}"/>
              </a:ext>
            </a:extLst>
          </p:cNvPr>
          <p:cNvSpPr>
            <a:spLocks noGrp="1"/>
          </p:cNvSpPr>
          <p:nvPr>
            <p:ph type="sldNum" sz="quarter" idx="12"/>
          </p:nvPr>
        </p:nvSpPr>
        <p:spPr/>
        <p:txBody>
          <a:bodyPr/>
          <a:lstStyle/>
          <a:p>
            <a:fld id="{8829B6C4-39F8-4822-AF44-3E1909BEC45D}" type="slidenum">
              <a:rPr lang="en-US" smtClean="0"/>
              <a:t>7</a:t>
            </a:fld>
            <a:endParaRPr lang="en-US" dirty="0"/>
          </a:p>
        </p:txBody>
      </p:sp>
      <p:sp>
        <p:nvSpPr>
          <p:cNvPr id="4" name="Title 3">
            <a:extLst>
              <a:ext uri="{FF2B5EF4-FFF2-40B4-BE49-F238E27FC236}">
                <a16:creationId xmlns:a16="http://schemas.microsoft.com/office/drawing/2014/main" id="{22F9AFD3-4699-4BAE-8ECE-53FCE96A838A}"/>
              </a:ext>
            </a:extLst>
          </p:cNvPr>
          <p:cNvSpPr>
            <a:spLocks noGrp="1"/>
          </p:cNvSpPr>
          <p:nvPr>
            <p:ph type="title"/>
          </p:nvPr>
        </p:nvSpPr>
        <p:spPr/>
        <p:txBody>
          <a:bodyPr>
            <a:normAutofit fontScale="90000"/>
          </a:bodyPr>
          <a:lstStyle/>
          <a:p>
            <a:r>
              <a:rPr lang="en-US" dirty="0"/>
              <a:t>FAQ #5</a:t>
            </a:r>
          </a:p>
        </p:txBody>
      </p:sp>
    </p:spTree>
    <p:extLst>
      <p:ext uri="{BB962C8B-B14F-4D97-AF65-F5344CB8AC3E}">
        <p14:creationId xmlns:p14="http://schemas.microsoft.com/office/powerpoint/2010/main" val="105017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a:spLocks noGrp="1"/>
          </p:cNvSpPr>
          <p:nvPr>
            <p:ph idx="1"/>
          </p:nvPr>
        </p:nvSpPr>
        <p:spPr>
          <a:xfrm>
            <a:off x="381000" y="913987"/>
            <a:ext cx="8381999" cy="5105400"/>
          </a:xfrm>
        </p:spPr>
        <p:txBody>
          <a:bodyPr>
            <a:normAutofit fontScale="92500" lnSpcReduction="10000"/>
          </a:bodyPr>
          <a:lstStyle/>
          <a:p>
            <a:pPr>
              <a:buFont typeface="Wingdings" panose="05000000000000000000" pitchFamily="2" charset="2"/>
              <a:buChar char="Ø"/>
            </a:pPr>
            <a:r>
              <a:rPr lang="en-US" sz="2000" b="1" u="sng" dirty="0">
                <a:latin typeface="Arial" panose="020B0604020202020204" pitchFamily="34" charset="0"/>
                <a:cs typeface="Arial" panose="020B0604020202020204" pitchFamily="34" charset="0"/>
              </a:rPr>
              <a:t>QUESTION: </a:t>
            </a:r>
            <a:r>
              <a:rPr lang="en-US" sz="2000" dirty="0">
                <a:latin typeface="Arial" panose="020B0604020202020204" pitchFamily="34" charset="0"/>
                <a:cs typeface="Arial" panose="020B0604020202020204" pitchFamily="34" charset="0"/>
              </a:rPr>
              <a:t>Tidewater Protocol: How long do I have to get comps to the appraiser?  If I get the comps to the appraiser just after 48 hours can he/she consider them if the appraisal is not </a:t>
            </a:r>
            <a:r>
              <a:rPr lang="en-US" sz="2000" dirty="0">
                <a:cs typeface="Arial" panose="020B0604020202020204" pitchFamily="34" charset="0"/>
              </a:rPr>
              <a:t>submitted</a:t>
            </a:r>
            <a:r>
              <a:rPr lang="en-US" sz="2000" dirty="0">
                <a:latin typeface="Arial" panose="020B0604020202020204" pitchFamily="34" charset="0"/>
                <a:cs typeface="Arial" panose="020B0604020202020204" pitchFamily="34" charset="0"/>
              </a:rPr>
              <a:t> yet, what if it is already submitted, can the appraiser consider them? Do they need to be in a Grid with Adjustments?</a:t>
            </a:r>
          </a:p>
          <a:p>
            <a:pP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b="1" u="sng" dirty="0">
                <a:latin typeface="Arial" panose="020B0604020202020204" pitchFamily="34" charset="0"/>
                <a:cs typeface="Arial" panose="020B0604020202020204" pitchFamily="34" charset="0"/>
              </a:rPr>
              <a:t>ANSWER: </a:t>
            </a:r>
            <a:r>
              <a:rPr lang="en-US" sz="2000" b="1" dirty="0">
                <a:latin typeface="Arial" panose="020B0604020202020204" pitchFamily="34" charset="0"/>
                <a:cs typeface="Arial" panose="020B0604020202020204" pitchFamily="34" charset="0"/>
              </a:rPr>
              <a:t>Chapter 10, Section 8</a:t>
            </a:r>
            <a:r>
              <a:rPr lang="en-US" sz="2000" dirty="0">
                <a:latin typeface="Arial" panose="020B0604020202020204" pitchFamily="34" charset="0"/>
                <a:cs typeface="Arial" panose="020B0604020202020204" pitchFamily="34" charset="0"/>
              </a:rPr>
              <a:t>. From the time Appraiser calls out the Tidewater, 2 Business days is the time to get data to the appraiser. For each potential comparable sale submitted, the following information </a:t>
            </a:r>
            <a:r>
              <a:rPr lang="en-US" sz="2000" b="1" u="sng" dirty="0">
                <a:latin typeface="Arial" panose="020B0604020202020204" pitchFamily="34" charset="0"/>
                <a:cs typeface="Arial" panose="020B0604020202020204" pitchFamily="34" charset="0"/>
              </a:rPr>
              <a:t>should</a:t>
            </a:r>
            <a:r>
              <a:rPr lang="en-US" sz="2000" dirty="0">
                <a:latin typeface="Arial" panose="020B0604020202020204" pitchFamily="34" charset="0"/>
                <a:cs typeface="Arial" panose="020B0604020202020204" pitchFamily="34" charset="0"/>
              </a:rPr>
              <a:t> be provided:</a:t>
            </a:r>
          </a:p>
          <a:p>
            <a:pP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street address,</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sales price,</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date of sale,</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gross living area,</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if the property was listed, a copy of the listing with details about the property, 	and</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any other information to assist the appraiser in determining whether the sale could be used as a comparable property. It is the responsibility of the requester to provide sufficient information for the appraiser to analyze. </a:t>
            </a:r>
          </a:p>
          <a:p>
            <a:pP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0" indent="0" eaLnBrk="1" hangingPunct="1">
              <a:buNone/>
            </a:pPr>
            <a:endParaRPr lang="en-US" sz="20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endParaRPr lang="en-US" sz="2000" dirty="0">
              <a:solidFill>
                <a:schemeClr val="tx1"/>
              </a:solidFill>
              <a:latin typeface="Arial" panose="020B0604020202020204" pitchFamily="34" charset="0"/>
              <a:cs typeface="Arial" panose="020B0604020202020204" pitchFamily="34" charset="0"/>
            </a:endParaRP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112" charset="0"/>
                <a:ea typeface="ＭＳ Ｐゴシック" pitchFamily="-112"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112" charset="0"/>
                <a:ea typeface="ＭＳ Ｐゴシック" pitchFamily="-112"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112" charset="0"/>
                <a:ea typeface="ＭＳ Ｐゴシック" pitchFamily="-112"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112" charset="0"/>
                <a:ea typeface="ＭＳ Ｐゴシック" pitchFamily="-112"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112"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112" charset="-128"/>
                <a:cs typeface="Georgia" pitchFamily="18" charset="0"/>
              </a:defRPr>
            </a:lvl9pPr>
          </a:lstStyle>
          <a:p>
            <a:pPr eaLnBrk="1" hangingPunct="1">
              <a:spcBef>
                <a:spcPct val="0"/>
              </a:spcBef>
              <a:buFontTx/>
              <a:buNone/>
            </a:pPr>
            <a:fld id="{3A0D74C9-4C47-4A44-9924-E0942AF05BA2}" type="slidenum">
              <a:rPr lang="en-US" altLang="en-US" smtClean="0">
                <a:solidFill>
                  <a:srgbClr val="898989"/>
                </a:solidFill>
                <a:latin typeface="Georgia" pitchFamily="18" charset="0"/>
              </a:rPr>
              <a:pPr eaLnBrk="1" hangingPunct="1">
                <a:spcBef>
                  <a:spcPct val="0"/>
                </a:spcBef>
                <a:buFontTx/>
                <a:buNone/>
              </a:pPr>
              <a:t>8</a:t>
            </a:fld>
            <a:endParaRPr lang="en-US" altLang="en-US" dirty="0">
              <a:solidFill>
                <a:srgbClr val="898989"/>
              </a:solidFill>
              <a:latin typeface="Georgia" pitchFamily="18" charset="0"/>
            </a:endParaRPr>
          </a:p>
        </p:txBody>
      </p:sp>
      <p:sp>
        <p:nvSpPr>
          <p:cNvPr id="8" name="Title 3"/>
          <p:cNvSpPr txBox="1">
            <a:spLocks/>
          </p:cNvSpPr>
          <p:nvPr/>
        </p:nvSpPr>
        <p:spPr bwMode="auto">
          <a:xfrm>
            <a:off x="69059" y="-228600"/>
            <a:ext cx="861774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2400" kern="1200">
                <a:solidFill>
                  <a:schemeClr val="bg1"/>
                </a:solidFill>
                <a:latin typeface="Georgia"/>
                <a:ea typeface="ＭＳ Ｐゴシック" pitchFamily="34" charset="-128"/>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fontAlgn="base">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fontAlgn="base">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fontAlgn="base">
              <a:spcBef>
                <a:spcPct val="0"/>
              </a:spcBef>
              <a:spcAft>
                <a:spcPct val="0"/>
              </a:spcAft>
              <a:defRPr sz="2400">
                <a:solidFill>
                  <a:schemeClr val="bg1"/>
                </a:solidFill>
                <a:latin typeface="Georgia" pitchFamily="18" charset="0"/>
                <a:ea typeface="ＭＳ Ｐゴシック" pitchFamily="34" charset="-128"/>
              </a:defRPr>
            </a:lvl9pPr>
          </a:lstStyle>
          <a:p>
            <a:pPr algn="ctr" eaLnBrk="1" hangingPunct="1"/>
            <a:r>
              <a:rPr lang="en-US" sz="4000" b="1" dirty="0">
                <a:solidFill>
                  <a:prstClr val="white"/>
                </a:solidFill>
                <a:latin typeface="+mn-lt"/>
                <a:cs typeface="Arial" panose="020B0604020202020204" pitchFamily="34" charset="0"/>
              </a:rPr>
              <a:t>FAQ #6</a:t>
            </a:r>
          </a:p>
        </p:txBody>
      </p:sp>
    </p:spTree>
    <p:extLst>
      <p:ext uri="{BB962C8B-B14F-4D97-AF65-F5344CB8AC3E}">
        <p14:creationId xmlns:p14="http://schemas.microsoft.com/office/powerpoint/2010/main" val="75522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0BA4F7-5FFC-43B4-AC32-02F781703993}"/>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t>Once the 2 day time frame has expired and the appraiser uploads the report. The appraiser has no obligation to revisit the data or report. </a:t>
            </a:r>
          </a:p>
          <a:p>
            <a:pPr>
              <a:buFont typeface="Wingdings" panose="05000000000000000000" pitchFamily="2" charset="2"/>
              <a:buChar char="Ø"/>
            </a:pPr>
            <a:r>
              <a:rPr lang="en-US" dirty="0"/>
              <a:t>The sales/data provided does NOT have to be adjusted for or in a grid format. </a:t>
            </a:r>
          </a:p>
          <a:p>
            <a:pPr>
              <a:buFont typeface="Wingdings" panose="05000000000000000000" pitchFamily="2" charset="2"/>
              <a:buChar char="Ø"/>
            </a:pPr>
            <a:r>
              <a:rPr lang="en-US" dirty="0"/>
              <a:t>If the sales/data arrive after the 2 business days and the report is not yet up loaded, it would be unreasonable for the appraiser NOT review and consider the sales/data.</a:t>
            </a:r>
          </a:p>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3" name="Slide Number Placeholder 2">
            <a:extLst>
              <a:ext uri="{FF2B5EF4-FFF2-40B4-BE49-F238E27FC236}">
                <a16:creationId xmlns:a16="http://schemas.microsoft.com/office/drawing/2014/main" id="{D60A4B3A-415D-4C09-8CAB-6D36F6B64E08}"/>
              </a:ext>
            </a:extLst>
          </p:cNvPr>
          <p:cNvSpPr>
            <a:spLocks noGrp="1"/>
          </p:cNvSpPr>
          <p:nvPr>
            <p:ph type="sldNum" sz="quarter" idx="12"/>
          </p:nvPr>
        </p:nvSpPr>
        <p:spPr/>
        <p:txBody>
          <a:bodyPr/>
          <a:lstStyle/>
          <a:p>
            <a:fld id="{8829B6C4-39F8-4822-AF44-3E1909BEC45D}" type="slidenum">
              <a:rPr lang="en-US" smtClean="0"/>
              <a:t>9</a:t>
            </a:fld>
            <a:endParaRPr lang="en-US" dirty="0"/>
          </a:p>
        </p:txBody>
      </p:sp>
      <p:sp>
        <p:nvSpPr>
          <p:cNvPr id="4" name="Title 3">
            <a:extLst>
              <a:ext uri="{FF2B5EF4-FFF2-40B4-BE49-F238E27FC236}">
                <a16:creationId xmlns:a16="http://schemas.microsoft.com/office/drawing/2014/main" id="{706AA5E0-C7A2-4B50-B5D5-8494044ABD6C}"/>
              </a:ext>
            </a:extLst>
          </p:cNvPr>
          <p:cNvSpPr>
            <a:spLocks noGrp="1"/>
          </p:cNvSpPr>
          <p:nvPr>
            <p:ph type="title"/>
          </p:nvPr>
        </p:nvSpPr>
        <p:spPr/>
        <p:txBody>
          <a:bodyPr>
            <a:normAutofit fontScale="90000"/>
          </a:bodyPr>
          <a:lstStyle/>
          <a:p>
            <a:r>
              <a:rPr lang="en-US" dirty="0"/>
              <a:t>FAQ #6 cont. </a:t>
            </a:r>
          </a:p>
        </p:txBody>
      </p:sp>
    </p:spTree>
    <p:extLst>
      <p:ext uri="{BB962C8B-B14F-4D97-AF65-F5344CB8AC3E}">
        <p14:creationId xmlns:p14="http://schemas.microsoft.com/office/powerpoint/2010/main" val="883726918"/>
      </p:ext>
    </p:extLst>
  </p:cSld>
  <p:clrMapOvr>
    <a:masterClrMapping/>
  </p:clrMapOvr>
</p:sld>
</file>

<file path=ppt/theme/theme1.xml><?xml version="1.0" encoding="utf-8"?>
<a:theme xmlns:a="http://schemas.openxmlformats.org/drawingml/2006/main" name="Master - USB Slides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ster - USB Slides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284C8848-A922-4298-B2CD-8A402A39EC0B}" vid="{47E05427-AD2D-4A87-84B5-A826533E0D24}"/>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7548</TotalTime>
  <Words>986</Words>
  <Application>Microsoft Office PowerPoint</Application>
  <PresentationFormat>On-screen Show (4:3)</PresentationFormat>
  <Paragraphs>94</Paragraphs>
  <Slides>12</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MS PGothic</vt:lpstr>
      <vt:lpstr>MS PGothic</vt:lpstr>
      <vt:lpstr>Arial</vt:lpstr>
      <vt:lpstr>Calibri</vt:lpstr>
      <vt:lpstr>Georgia</vt:lpstr>
      <vt:lpstr>Myriad Pro</vt:lpstr>
      <vt:lpstr>Times New Roman</vt:lpstr>
      <vt:lpstr>Wingdings</vt:lpstr>
      <vt:lpstr>Master - USB Slides_Final</vt:lpstr>
      <vt:lpstr>1_Master - USB Slides_Final</vt:lpstr>
      <vt:lpstr>Theme1</vt:lpstr>
      <vt:lpstr>1_Custom Design</vt:lpstr>
      <vt:lpstr>Custom Design</vt:lpstr>
      <vt:lpstr>PowerPoint Presentation</vt:lpstr>
      <vt:lpstr>PowerPoint Presentation</vt:lpstr>
      <vt:lpstr>FAQ #1 cont.</vt:lpstr>
      <vt:lpstr>FAQ #2</vt:lpstr>
      <vt:lpstr>FAQ #3</vt:lpstr>
      <vt:lpstr>FAQ #4</vt:lpstr>
      <vt:lpstr>FAQ #5</vt:lpstr>
      <vt:lpstr>PowerPoint Presentation</vt:lpstr>
      <vt:lpstr>FAQ #6 cont. </vt:lpstr>
      <vt:lpstr>FAQ # 7</vt:lpstr>
      <vt:lpstr>FAQ # 8</vt:lpstr>
      <vt:lpstr>PowerPoint Presentation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Brandon, VBAVACO</dc:creator>
  <cp:lastModifiedBy>Heaslet, James, VBAVACO</cp:lastModifiedBy>
  <cp:revision>440</cp:revision>
  <cp:lastPrinted>2014-10-08T12:33:41Z</cp:lastPrinted>
  <dcterms:created xsi:type="dcterms:W3CDTF">2013-06-06T13:19:15Z</dcterms:created>
  <dcterms:modified xsi:type="dcterms:W3CDTF">2019-04-17T15:32:00Z</dcterms:modified>
</cp:coreProperties>
</file>