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717" r:id="rId3"/>
    <p:sldMasterId id="2147483729" r:id="rId4"/>
    <p:sldMasterId id="2147483741" r:id="rId5"/>
  </p:sldMasterIdLst>
  <p:notesMasterIdLst>
    <p:notesMasterId r:id="rId18"/>
  </p:notesMasterIdLst>
  <p:handoutMasterIdLst>
    <p:handoutMasterId r:id="rId19"/>
  </p:handoutMasterIdLst>
  <p:sldIdLst>
    <p:sldId id="269" r:id="rId6"/>
    <p:sldId id="256" r:id="rId7"/>
    <p:sldId id="257" r:id="rId8"/>
    <p:sldId id="258" r:id="rId9"/>
    <p:sldId id="259" r:id="rId10"/>
    <p:sldId id="260" r:id="rId11"/>
    <p:sldId id="261" r:id="rId12"/>
    <p:sldId id="262" r:id="rId13"/>
    <p:sldId id="263" r:id="rId14"/>
    <p:sldId id="264" r:id="rId15"/>
    <p:sldId id="265" r:id="rId16"/>
    <p:sldId id="398"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Brandon, VBAVACO" initials="SBV" lastIdx="3" clrIdx="0"/>
  <p:cmAuthor id="1" name="Koehler, Kent, VBASTPL" initials="KKV" lastIdx="2" clrIdx="1">
    <p:extLst>
      <p:ext uri="{19B8F6BF-5375-455C-9EA6-DF929625EA0E}">
        <p15:presenceInfo xmlns:p15="http://schemas.microsoft.com/office/powerpoint/2012/main" userId="S-1-5-21-1409082233-764733703-682003330-23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77167" autoAdjust="0"/>
  </p:normalViewPr>
  <p:slideViewPr>
    <p:cSldViewPr>
      <p:cViewPr varScale="1">
        <p:scale>
          <a:sx n="72" d="100"/>
          <a:sy n="72" d="100"/>
        </p:scale>
        <p:origin x="1392"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90" d="100"/>
          <a:sy n="90" d="100"/>
        </p:scale>
        <p:origin x="37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918" tIns="46460" rIns="92918" bIns="46460"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918" tIns="46460" rIns="92918" bIns="46460" rtlCol="0"/>
          <a:lstStyle>
            <a:lvl1pPr algn="r">
              <a:defRPr sz="1200"/>
            </a:lvl1pPr>
          </a:lstStyle>
          <a:p>
            <a:fld id="{D378DE80-9498-45F1-9FDD-F830B8366044}" type="datetimeFigureOut">
              <a:rPr lang="en-US" smtClean="0"/>
              <a:t>04/18/2019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918" tIns="46460" rIns="92918" bIns="464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918" tIns="46460" rIns="92918" bIns="46460" rtlCol="0" anchor="b"/>
          <a:lstStyle>
            <a:lvl1pPr algn="r">
              <a:defRPr sz="1200"/>
            </a:lvl1pPr>
          </a:lstStyle>
          <a:p>
            <a:fld id="{7E43ED2E-7FBD-4343-B911-CBC7664B7620}" type="slidenum">
              <a:rPr lang="en-US" smtClean="0"/>
              <a:t>‹#›</a:t>
            </a:fld>
            <a:endParaRPr lang="en-US" dirty="0"/>
          </a:p>
        </p:txBody>
      </p:sp>
    </p:spTree>
    <p:extLst>
      <p:ext uri="{BB962C8B-B14F-4D97-AF65-F5344CB8AC3E}">
        <p14:creationId xmlns:p14="http://schemas.microsoft.com/office/powerpoint/2010/main" val="311497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918" tIns="46460" rIns="92918" bIns="46460"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918" tIns="46460" rIns="92918" bIns="46460" rtlCol="0"/>
          <a:lstStyle>
            <a:lvl1pPr algn="r">
              <a:defRPr sz="1200"/>
            </a:lvl1pPr>
          </a:lstStyle>
          <a:p>
            <a:fld id="{BBD9FB31-0ED2-42CD-BFA8-0D8D30FCBDBE}" type="datetimeFigureOut">
              <a:rPr lang="en-US" smtClean="0"/>
              <a:t>04/18/2019</a:t>
            </a:fld>
            <a:endParaRPr lang="en-US" dirty="0"/>
          </a:p>
        </p:txBody>
      </p:sp>
      <p:sp>
        <p:nvSpPr>
          <p:cNvPr id="4" name="Slide Image Placeholder 3"/>
          <p:cNvSpPr>
            <a:spLocks noGrp="1" noRot="1" noChangeAspect="1"/>
          </p:cNvSpPr>
          <p:nvPr>
            <p:ph type="sldImg" idx="2"/>
          </p:nvPr>
        </p:nvSpPr>
        <p:spPr>
          <a:xfrm>
            <a:off x="1165225" y="690563"/>
            <a:ext cx="4619625" cy="3465512"/>
          </a:xfrm>
          <a:prstGeom prst="rect">
            <a:avLst/>
          </a:prstGeom>
          <a:noFill/>
          <a:ln w="12700">
            <a:solidFill>
              <a:prstClr val="black"/>
            </a:solidFill>
          </a:ln>
        </p:spPr>
        <p:txBody>
          <a:bodyPr vert="horz" lIns="92918" tIns="46460" rIns="92918" bIns="4646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918" tIns="46460" rIns="92918" bIns="464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918" tIns="46460" rIns="92918" bIns="464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918" tIns="46460" rIns="92918" bIns="46460" rtlCol="0" anchor="b"/>
          <a:lstStyle>
            <a:lvl1pPr algn="r">
              <a:defRPr sz="1200"/>
            </a:lvl1pPr>
          </a:lstStyle>
          <a:p>
            <a:fld id="{C0C607DC-E5A7-4CFE-8165-5B270512D7AD}" type="slidenum">
              <a:rPr lang="en-US" smtClean="0"/>
              <a:t>‹#›</a:t>
            </a:fld>
            <a:endParaRPr lang="en-US" dirty="0"/>
          </a:p>
        </p:txBody>
      </p:sp>
    </p:spTree>
    <p:extLst>
      <p:ext uri="{BB962C8B-B14F-4D97-AF65-F5344CB8AC3E}">
        <p14:creationId xmlns:p14="http://schemas.microsoft.com/office/powerpoint/2010/main" val="308690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Molly – and welcome everyone – I’m truly grateful for the opportunity to talk to you today about an exceptionally valuable benefit – the VA-guaranteed Home Loan benefit.</a:t>
            </a:r>
          </a:p>
          <a:p>
            <a:endParaRPr lang="en-US" dirty="0"/>
          </a:p>
          <a:p>
            <a:r>
              <a:rPr lang="en-US" dirty="0"/>
              <a:t>I think it’s always helpful for the audience to have some background on the presenter, so I’d like to briefly introduce myself.</a:t>
            </a:r>
          </a:p>
          <a:p>
            <a:endParaRPr lang="en-US" dirty="0"/>
          </a:p>
          <a:p>
            <a:r>
              <a:rPr lang="en-US" dirty="0"/>
              <a:t>I retired with just over 21 years from the Air Force – I spent half that time enlisted and half as a commissioned officer.  Following retirement, I went to work with the Small Business Administration – on their Disaster side, and was deployed to NY following 9/11 to process loans for businesses affected by the disaster. I then obtained my Certified Financial Planner – or CFP – designation and worked in the financial planning industry for a few years before taking a position with VA at our Houston Regional Loan Center.  For the past 8 years, I’ve worked our Central Office in Washington, DC – first on the Policy staff and now in my current role as Lender Liaison.</a:t>
            </a:r>
          </a:p>
        </p:txBody>
      </p:sp>
      <p:sp>
        <p:nvSpPr>
          <p:cNvPr id="4" name="Slide Number Placeholder 3"/>
          <p:cNvSpPr>
            <a:spLocks noGrp="1"/>
          </p:cNvSpPr>
          <p:nvPr>
            <p:ph type="sldNum" sz="quarter" idx="10"/>
          </p:nvPr>
        </p:nvSpPr>
        <p:spPr/>
        <p:txBody>
          <a:bodyPr/>
          <a:lstStyle/>
          <a:p>
            <a:fld id="{C0C607DC-E5A7-4CFE-8165-5B270512D7AD}" type="slidenum">
              <a:rPr lang="en-US" smtClean="0"/>
              <a:t>1</a:t>
            </a:fld>
            <a:endParaRPr lang="en-US" dirty="0"/>
          </a:p>
        </p:txBody>
      </p:sp>
    </p:spTree>
    <p:extLst>
      <p:ext uri="{BB962C8B-B14F-4D97-AF65-F5344CB8AC3E}">
        <p14:creationId xmlns:p14="http://schemas.microsoft.com/office/powerpoint/2010/main" val="100781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07DC-E5A7-4CFE-8165-5B270512D7AD}" type="slidenum">
              <a:rPr lang="en-US" smtClean="0"/>
              <a:t>12</a:t>
            </a:fld>
            <a:endParaRPr lang="en-US" dirty="0"/>
          </a:p>
        </p:txBody>
      </p:sp>
    </p:spTree>
    <p:extLst>
      <p:ext uri="{BB962C8B-B14F-4D97-AF65-F5344CB8AC3E}">
        <p14:creationId xmlns:p14="http://schemas.microsoft.com/office/powerpoint/2010/main" val="1419657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16565"/>
            <a:ext cx="9144000" cy="174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a:solidFill>
                  <a:srgbClr val="7F7F7F"/>
                </a:solidFill>
                <a:cs typeface="+mn-cs"/>
              </a:rPr>
              <a:t>This document contains U.S. Department of Veterans Affairs proprietary business information and may not be reproduced without permission.</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pic>
        <p:nvPicPr>
          <p:cNvPr id="11" name="Picture 10"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12" name="Rectangle 11"/>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1"/>
          <p:cNvSpPr>
            <a:spLocks noGrp="1"/>
          </p:cNvSpPr>
          <p:nvPr>
            <p:ph type="ctrTitle"/>
          </p:nvPr>
        </p:nvSpPr>
        <p:spPr>
          <a:xfrm>
            <a:off x="708660" y="2439035"/>
            <a:ext cx="7772400" cy="1470025"/>
          </a:xfrm>
        </p:spPr>
        <p:txBody>
          <a:bodyPr/>
          <a:lstStyle/>
          <a:p>
            <a:r>
              <a:rPr lang="en-US">
                <a:solidFill>
                  <a:srgbClr val="0083BE"/>
                </a:solidFill>
              </a:rPr>
              <a:t>Click to edit Master title style</a:t>
            </a:r>
            <a:endParaRPr lang="en-US" dirty="0"/>
          </a:p>
        </p:txBody>
      </p:sp>
      <p:pic>
        <p:nvPicPr>
          <p:cNvPr id="15" name="Picture 14"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16" name="TextBox 15"/>
          <p:cNvSpPr txBox="1"/>
          <p:nvPr userDrawn="1"/>
        </p:nvSpPr>
        <p:spPr>
          <a:xfrm>
            <a:off x="140044" y="5935844"/>
            <a:ext cx="4431956" cy="400110"/>
          </a:xfrm>
          <a:prstGeom prst="rect">
            <a:avLst/>
          </a:prstGeom>
          <a:noFill/>
        </p:spPr>
        <p:txBody>
          <a:bodyPr wrap="square" rtlCol="0">
            <a:spAutoFit/>
          </a:bodyPr>
          <a:lstStyle/>
          <a:p>
            <a:r>
              <a:rPr lang="en-US" sz="2000" b="1" dirty="0">
                <a:solidFill>
                  <a:schemeClr val="bg1"/>
                </a:solidFill>
                <a:latin typeface="Myriad Pro"/>
              </a:rPr>
              <a:t>Veterans Benefits Administration</a:t>
            </a:r>
          </a:p>
        </p:txBody>
      </p:sp>
    </p:spTree>
    <p:extLst>
      <p:ext uri="{BB962C8B-B14F-4D97-AF65-F5344CB8AC3E}">
        <p14:creationId xmlns:p14="http://schemas.microsoft.com/office/powerpoint/2010/main" val="191554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79570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ea typeface="MS PGothic" pitchFamily="34" charset="-128"/>
                <a:cs typeface="+mn-cs"/>
              </a:defRPr>
            </a:lvl1pPr>
          </a:lstStyle>
          <a:p>
            <a:fld id="{47184EE2-098F-47FD-A3F0-C886E0E3775D}" type="datetime1">
              <a:rPr lang="en-US" smtClean="0"/>
              <a:t>04/18/2019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97440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a:solidFill>
                  <a:prstClr val="white">
                    <a:lumMod val="65000"/>
                  </a:prstClr>
                </a:solidFill>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5F5863CD-9B6D-4C21-8573-2345ED3C490B}" type="datetimeFigureOut">
              <a:rPr lang="en-US" smtClean="0"/>
              <a:t>04/18/2019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6AC356-B650-49AE-978E-E4BA21000A02}" type="slidenum">
              <a:rPr lang="en-US" smtClean="0"/>
              <a:t>‹#›</a:t>
            </a:fld>
            <a:endParaRPr lang="en-US" dirty="0"/>
          </a:p>
        </p:txBody>
      </p:sp>
    </p:spTree>
    <p:extLst>
      <p:ext uri="{BB962C8B-B14F-4D97-AF65-F5344CB8AC3E}">
        <p14:creationId xmlns:p14="http://schemas.microsoft.com/office/powerpoint/2010/main" val="213133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16565"/>
            <a:ext cx="9144000" cy="174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a:solidFill>
                  <a:srgbClr val="7F7F7F"/>
                </a:solidFill>
              </a:rPr>
              <a:t>This document contains U.S. Department of Veterans Affairs proprietary business information and may not be reproduced without permission.</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pic>
        <p:nvPicPr>
          <p:cNvPr id="11" name="Picture 10"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12" name="Rectangle 11"/>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1"/>
          <p:cNvSpPr>
            <a:spLocks noGrp="1"/>
          </p:cNvSpPr>
          <p:nvPr>
            <p:ph type="ctrTitle"/>
          </p:nvPr>
        </p:nvSpPr>
        <p:spPr>
          <a:xfrm>
            <a:off x="708660" y="2439035"/>
            <a:ext cx="7772400" cy="1470025"/>
          </a:xfrm>
        </p:spPr>
        <p:txBody>
          <a:bodyPr/>
          <a:lstStyle/>
          <a:p>
            <a:r>
              <a:rPr lang="en-US">
                <a:solidFill>
                  <a:srgbClr val="0083BE"/>
                </a:solidFill>
              </a:rPr>
              <a:t>Click to edit Master title style</a:t>
            </a:r>
            <a:endParaRPr lang="en-US" dirty="0"/>
          </a:p>
        </p:txBody>
      </p:sp>
      <p:pic>
        <p:nvPicPr>
          <p:cNvPr id="15" name="Picture 14"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16" name="TextBox 15"/>
          <p:cNvSpPr txBox="1"/>
          <p:nvPr userDrawn="1"/>
        </p:nvSpPr>
        <p:spPr>
          <a:xfrm>
            <a:off x="140044" y="5935844"/>
            <a:ext cx="4431956" cy="400110"/>
          </a:xfrm>
          <a:prstGeom prst="rect">
            <a:avLst/>
          </a:prstGeom>
          <a:noFill/>
        </p:spPr>
        <p:txBody>
          <a:bodyPr wrap="square" rtlCol="0">
            <a:spAutoFit/>
          </a:bodyPr>
          <a:lstStyle/>
          <a:p>
            <a:r>
              <a:rPr lang="en-US" sz="2000" b="1" dirty="0">
                <a:solidFill>
                  <a:prstClr val="white"/>
                </a:solidFill>
                <a:latin typeface="Myriad Pro"/>
              </a:rPr>
              <a:t>Veterans Benefits Administration</a:t>
            </a:r>
          </a:p>
        </p:txBody>
      </p:sp>
    </p:spTree>
    <p:extLst>
      <p:ext uri="{BB962C8B-B14F-4D97-AF65-F5344CB8AC3E}">
        <p14:creationId xmlns:p14="http://schemas.microsoft.com/office/powerpoint/2010/main" val="412286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7B1BA7F1-9F92-4799-AF36-CD8BE07E4088}" type="datetime1">
              <a:rPr lang="en-US" smtClean="0">
                <a:solidFill>
                  <a:prstClr val="black"/>
                </a:solidFill>
              </a:rPr>
              <a:pPr/>
              <a:t>04/18/2019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63962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CD38BB02-19DD-44A7-8E9D-B6DC28DD4C3F}" type="datetime1">
              <a:rPr lang="en-US" smtClean="0">
                <a:solidFill>
                  <a:prstClr val="black"/>
                </a:solidFill>
              </a:rPr>
              <a:pPr/>
              <a:t>04/18/2019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99504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A14036B6-9E06-4FBC-B9BB-87160A972427}" type="datetime1">
              <a:rPr lang="en-US" smtClean="0">
                <a:solidFill>
                  <a:prstClr val="black"/>
                </a:solidFill>
              </a:rPr>
              <a:pPr/>
              <a:t>04/18/2019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44257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7B1BA7F1-9F92-4799-AF36-CD8BE07E4088}" type="datetime1">
              <a:rPr lang="en-US" smtClean="0"/>
              <a:t>04/18/2019</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209234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03026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8"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99268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0903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414918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59544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766155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ea typeface="MS PGothic" pitchFamily="34" charset="-128"/>
                <a:cs typeface="+mn-cs"/>
              </a:defRPr>
            </a:lvl1pPr>
          </a:lstStyle>
          <a:p>
            <a:fld id="{47184EE2-098F-47FD-A3F0-C886E0E3775D}" type="datetime1">
              <a:rPr lang="en-US" smtClean="0">
                <a:solidFill>
                  <a:prstClr val="black"/>
                </a:solidFill>
              </a:rPr>
              <a:pPr/>
              <a:t>04/18/2019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51820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a:solidFill>
                  <a:prstClr val="white">
                    <a:lumMod val="65000"/>
                  </a:prstClr>
                </a:solidFill>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3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4219094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155405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CD38BB02-19DD-44A7-8E9D-B6DC28DD4C3F}" type="datetime1">
              <a:rPr lang="en-US" smtClean="0"/>
              <a:t>04/18/2019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690965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005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76269951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30802502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2332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29B6C4-39F8-4822-AF44-3E1909BEC45D}" type="slidenum">
              <a:rPr lang="en-US" smtClean="0"/>
              <a:t>‹#›</a:t>
            </a:fld>
            <a:endParaRPr lang="en-US" dirty="0"/>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503849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29B6C4-39F8-4822-AF44-3E1909BEC45D}" type="slidenum">
              <a:rPr lang="en-US" smtClean="0"/>
              <a:t>‹#›</a:t>
            </a:fld>
            <a:endParaRPr lang="en-US" dirty="0"/>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endParaRPr lang="en-US" b="1" dirty="0">
              <a:solidFill>
                <a:srgbClr val="C00000"/>
              </a:solidFill>
            </a:endParaRPr>
          </a:p>
        </p:txBody>
      </p:sp>
    </p:spTree>
    <p:extLst>
      <p:ext uri="{BB962C8B-B14F-4D97-AF65-F5344CB8AC3E}">
        <p14:creationId xmlns:p14="http://schemas.microsoft.com/office/powerpoint/2010/main" val="209062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29B6C4-39F8-4822-AF44-3E1909BEC45D}" type="slidenum">
              <a:rPr lang="en-US" smtClean="0"/>
              <a:t>‹#›</a:t>
            </a:fld>
            <a:endParaRPr lang="en-US" dirty="0"/>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22477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829B6C4-39F8-4822-AF44-3E1909BEC45D}" type="slidenum">
              <a:rPr lang="en-US" smtClean="0"/>
              <a:t>‹#›</a:t>
            </a:fld>
            <a:endParaRPr lang="en-US" dirty="0"/>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62628018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29B6C4-39F8-4822-AF44-3E1909BEC45D}" type="slidenum">
              <a:rPr lang="en-US" smtClean="0"/>
              <a:t>‹#›</a:t>
            </a:fld>
            <a:endParaRPr lang="en-US" dirty="0"/>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185276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Tree>
    <p:extLst>
      <p:ext uri="{BB962C8B-B14F-4D97-AF65-F5344CB8AC3E}">
        <p14:creationId xmlns:p14="http://schemas.microsoft.com/office/powerpoint/2010/main" val="1871991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A14036B6-9E06-4FBC-B9BB-87160A972427}" type="datetime1">
              <a:rPr lang="en-US" smtClean="0"/>
              <a:t>04/18/2019</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2353799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5F5863CD-9B6D-4C21-8573-2345ED3C490B}" type="datetimeFigureOut">
              <a:rPr lang="en-US" smtClean="0"/>
              <a:t>04/18/2019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6AC356-B650-49AE-978E-E4BA21000A02}" type="slidenum">
              <a:rPr lang="en-US" smtClean="0"/>
              <a:t>‹#›</a:t>
            </a:fld>
            <a:endParaRPr lang="en-US" dirty="0"/>
          </a:p>
        </p:txBody>
      </p:sp>
    </p:spTree>
    <p:extLst>
      <p:ext uri="{BB962C8B-B14F-4D97-AF65-F5344CB8AC3E}">
        <p14:creationId xmlns:p14="http://schemas.microsoft.com/office/powerpoint/2010/main" val="3757969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0E13-DE5A-4A24-99D8-542B22B390F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10FBCEF-EAD4-4EC0-8877-0370FF838A5B}"/>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1A6E-48DA-4832-8998-8ED6E7061C5D}"/>
              </a:ext>
            </a:extLst>
          </p:cNvPr>
          <p:cNvSpPr>
            <a:spLocks noGrp="1"/>
          </p:cNvSpPr>
          <p:nvPr>
            <p:ph type="dt" sz="half" idx="10"/>
          </p:nvPr>
        </p:nvSpPr>
        <p:spPr/>
        <p:txBody>
          <a:bodyPr/>
          <a:lstStyle/>
          <a:p>
            <a:fld id="{C39C812A-86A0-4FE9-BE21-911E1A6562A0}" type="datetimeFigureOut">
              <a:rPr lang="en-US" smtClean="0"/>
              <a:t>04/18/2019</a:t>
            </a:fld>
            <a:endParaRPr lang="en-US" dirty="0"/>
          </a:p>
        </p:txBody>
      </p:sp>
      <p:sp>
        <p:nvSpPr>
          <p:cNvPr id="5" name="Footer Placeholder 4">
            <a:extLst>
              <a:ext uri="{FF2B5EF4-FFF2-40B4-BE49-F238E27FC236}">
                <a16:creationId xmlns:a16="http://schemas.microsoft.com/office/drawing/2014/main" id="{96BB60B6-35C2-48CA-B8F3-FE2E64AC55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948B49-58F1-4B37-AD4A-8C2A2B98F5AD}"/>
              </a:ext>
            </a:extLst>
          </p:cNvPr>
          <p:cNvSpPr>
            <a:spLocks noGrp="1"/>
          </p:cNvSpPr>
          <p:nvPr>
            <p:ph type="sldNum" sz="quarter" idx="12"/>
          </p:nvPr>
        </p:nvSpPr>
        <p:spPr/>
        <p:txBody>
          <a:bodyPr/>
          <a:lstStyle/>
          <a:p>
            <a:fld id="{70AB1FC1-8B43-4698-9FA5-EC47D91277E3}" type="slidenum">
              <a:rPr lang="en-US" smtClean="0"/>
              <a:t>‹#›</a:t>
            </a:fld>
            <a:endParaRPr lang="en-US" dirty="0"/>
          </a:p>
        </p:txBody>
      </p:sp>
    </p:spTree>
    <p:extLst>
      <p:ext uri="{BB962C8B-B14F-4D97-AF65-F5344CB8AC3E}">
        <p14:creationId xmlns:p14="http://schemas.microsoft.com/office/powerpoint/2010/main" val="3757117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890497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103562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6188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611750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784580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726493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37017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5093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4216132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465374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42145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876661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13085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64677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852878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953155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4216120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510181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37969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568986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730856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35132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972888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5504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31986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78753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372318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0.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fld id="{8829B6C4-39F8-4822-AF44-3E1909BEC45D}" type="slidenum">
              <a:rPr lang="en-US" smtClean="0"/>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a:solidFill>
                  <a:srgbClr val="7F7F7F"/>
                </a:solidFill>
                <a:cs typeface="+mn-cs"/>
              </a:rPr>
              <a:t>VA Benefits Briefing</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myVa.White.Vector.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2014" y="6386543"/>
            <a:ext cx="816015" cy="415925"/>
          </a:xfrm>
          <a:prstGeom prst="rect">
            <a:avLst/>
          </a:prstGeom>
        </p:spPr>
      </p:pic>
      <p:pic>
        <p:nvPicPr>
          <p:cNvPr id="10" name="Picture 9" descr="3. VA-PRIMARY-HORIZONTAL-WHITE-VECTOR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11" name="Rectangle 10"/>
          <p:cNvSpPr/>
          <p:nvPr userDrawn="1"/>
        </p:nvSpPr>
        <p:spPr>
          <a:xfrm>
            <a:off x="0" y="0"/>
            <a:ext cx="9144000"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 id="2147483699" r:id="rId13"/>
    <p:sldLayoutId id="2147483700" r:id="rId14"/>
    <p:sldLayoutId id="2147483701" r:id="rId15"/>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fld id="{8829B6C4-39F8-4822-AF44-3E1909BEC45D}" type="slidenum">
              <a:rPr lang="en-US" smtClean="0"/>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a:solidFill>
                  <a:srgbClr val="7F7F7F"/>
                </a:solidFill>
              </a:rPr>
              <a:t>VA Benefits Briefing</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myVa.White.Vector.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2014" y="6386543"/>
            <a:ext cx="816015" cy="415925"/>
          </a:xfrm>
          <a:prstGeom prst="rect">
            <a:avLst/>
          </a:prstGeom>
        </p:spPr>
      </p:pic>
      <p:pic>
        <p:nvPicPr>
          <p:cNvPr id="10" name="Picture 9" descr="3. VA-PRIMARY-HORIZONTAL-WHITE-VECTOR2.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11" name="Rectangle 10"/>
          <p:cNvSpPr/>
          <p:nvPr userDrawn="1"/>
        </p:nvSpPr>
        <p:spPr>
          <a:xfrm>
            <a:off x="0" y="0"/>
            <a:ext cx="9144000"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38644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fld id="{8829B6C4-39F8-4822-AF44-3E1909BEC45D}" type="slidenum">
              <a:rPr lang="en-US" smtClean="0"/>
              <a:t>‹#›</a:t>
            </a:fld>
            <a:endParaRPr lang="en-US" dirty="0"/>
          </a:p>
        </p:txBody>
      </p:sp>
      <p:pic>
        <p:nvPicPr>
          <p:cNvPr id="2050" name="Picture 2" descr="C:\Users\vacoGrovem\AppData\Local\Microsoft\Windows\Temporary Internet Files\Content.Outlook\83QVOJUE\CHOOSE-VA-rev.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3359247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5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04/18/2019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36187772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04/18/2019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5844795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F745B-5502-43EF-93C6-17E6AB85860B}"/>
              </a:ext>
            </a:extLst>
          </p:cNvPr>
          <p:cNvPicPr>
            <a:picLocks noChangeAspect="1"/>
          </p:cNvPicPr>
          <p:nvPr/>
        </p:nvPicPr>
        <p:blipFill>
          <a:blip r:embed="rId3"/>
          <a:stretch>
            <a:fillRect/>
          </a:stretch>
        </p:blipFill>
        <p:spPr>
          <a:xfrm>
            <a:off x="152400" y="76200"/>
            <a:ext cx="3886200" cy="3847619"/>
          </a:xfrm>
          <a:prstGeom prst="rect">
            <a:avLst/>
          </a:prstGeom>
        </p:spPr>
      </p:pic>
      <p:sp>
        <p:nvSpPr>
          <p:cNvPr id="4" name="Title 3">
            <a:extLst>
              <a:ext uri="{FF2B5EF4-FFF2-40B4-BE49-F238E27FC236}">
                <a16:creationId xmlns:a16="http://schemas.microsoft.com/office/drawing/2014/main" id="{3B6E7858-30F9-4424-B5CE-A19D09EA2E2D}"/>
              </a:ext>
            </a:extLst>
          </p:cNvPr>
          <p:cNvSpPr>
            <a:spLocks noGrp="1"/>
          </p:cNvSpPr>
          <p:nvPr>
            <p:ph type="ctrTitle"/>
          </p:nvPr>
        </p:nvSpPr>
        <p:spPr>
          <a:xfrm>
            <a:off x="762000" y="4267200"/>
            <a:ext cx="7772400" cy="1470025"/>
          </a:xfrm>
        </p:spPr>
        <p:txBody>
          <a:bodyPr/>
          <a:lstStyle/>
          <a:p>
            <a:r>
              <a:rPr lang="en-US" b="1" dirty="0">
                <a:solidFill>
                  <a:srgbClr val="FF0000"/>
                </a:solidFill>
              </a:rPr>
              <a:t>Construction to Permanent Home Loan</a:t>
            </a:r>
          </a:p>
        </p:txBody>
      </p:sp>
      <p:pic>
        <p:nvPicPr>
          <p:cNvPr id="6" name="Picture 5">
            <a:extLst>
              <a:ext uri="{FF2B5EF4-FFF2-40B4-BE49-F238E27FC236}">
                <a16:creationId xmlns:a16="http://schemas.microsoft.com/office/drawing/2014/main" id="{10013C48-B3C0-4614-A47C-6B26EA753534}"/>
              </a:ext>
            </a:extLst>
          </p:cNvPr>
          <p:cNvPicPr>
            <a:picLocks noChangeAspect="1"/>
          </p:cNvPicPr>
          <p:nvPr/>
        </p:nvPicPr>
        <p:blipFill>
          <a:blip r:embed="rId4"/>
          <a:stretch>
            <a:fillRect/>
          </a:stretch>
        </p:blipFill>
        <p:spPr>
          <a:xfrm>
            <a:off x="4191000" y="381000"/>
            <a:ext cx="4791284" cy="3188382"/>
          </a:xfrm>
          <a:prstGeom prst="rect">
            <a:avLst/>
          </a:prstGeom>
          <a:ln>
            <a:noFill/>
          </a:ln>
          <a:effectLst>
            <a:softEdge rad="112500"/>
          </a:effectLst>
        </p:spPr>
      </p:pic>
    </p:spTree>
    <p:extLst>
      <p:ext uri="{BB962C8B-B14F-4D97-AF65-F5344CB8AC3E}">
        <p14:creationId xmlns:p14="http://schemas.microsoft.com/office/powerpoint/2010/main" val="36904603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B415-C2A1-46FB-A568-F5234257B4CD}"/>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Change Orders</a:t>
            </a:r>
          </a:p>
        </p:txBody>
      </p:sp>
      <p:sp>
        <p:nvSpPr>
          <p:cNvPr id="3" name="Text Placeholder 2">
            <a:extLst>
              <a:ext uri="{FF2B5EF4-FFF2-40B4-BE49-F238E27FC236}">
                <a16:creationId xmlns:a16="http://schemas.microsoft.com/office/drawing/2014/main" id="{030AB93E-6B83-4DDF-BBAD-A04D206AF09E}"/>
              </a:ext>
            </a:extLst>
          </p:cNvPr>
          <p:cNvSpPr>
            <a:spLocks noGrp="1"/>
          </p:cNvSpPr>
          <p:nvPr>
            <p:ph type="body" idx="4294967295"/>
          </p:nvPr>
        </p:nvSpPr>
        <p:spPr>
          <a:xfrm>
            <a:off x="685800" y="838200"/>
            <a:ext cx="8001000" cy="5287963"/>
          </a:xfrm>
        </p:spPr>
        <p:txBody>
          <a:bodyPr>
            <a:normAutofit/>
          </a:bodyPr>
          <a:lstStyle/>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Change orders/upgrades made after the appraisal cannot be mortgaged into the new loan.</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Change orders must be approved, in advance, by the appraiser, to ensure no loss (change) in value.</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The Veteran is allowed to pay for an additional appraisal if change orders are to be mortgaged into the new loan.</a:t>
            </a:r>
          </a:p>
        </p:txBody>
      </p:sp>
    </p:spTree>
    <p:extLst>
      <p:ext uri="{BB962C8B-B14F-4D97-AF65-F5344CB8AC3E}">
        <p14:creationId xmlns:p14="http://schemas.microsoft.com/office/powerpoint/2010/main" val="263160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E27E-341F-46D3-B330-0BF5EB5AC742}"/>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Project management</a:t>
            </a:r>
          </a:p>
        </p:txBody>
      </p:sp>
      <p:sp>
        <p:nvSpPr>
          <p:cNvPr id="3" name="Text Placeholder 2">
            <a:extLst>
              <a:ext uri="{FF2B5EF4-FFF2-40B4-BE49-F238E27FC236}">
                <a16:creationId xmlns:a16="http://schemas.microsoft.com/office/drawing/2014/main" id="{4E0E3477-E972-46D6-880D-76F14CFA3117}"/>
              </a:ext>
            </a:extLst>
          </p:cNvPr>
          <p:cNvSpPr>
            <a:spLocks noGrp="1"/>
          </p:cNvSpPr>
          <p:nvPr>
            <p:ph type="body" idx="4294967295"/>
          </p:nvPr>
        </p:nvSpPr>
        <p:spPr>
          <a:xfrm>
            <a:off x="457200" y="914400"/>
            <a:ext cx="8305800" cy="5211763"/>
          </a:xfrm>
        </p:spPr>
        <p:txBody>
          <a:bodyPr>
            <a:normAutofit fontScale="85000" lnSpcReduction="10000"/>
          </a:bodyPr>
          <a:lstStyle/>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The lender is responsible for all aspects of establishing the account containing the construction funds.</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The lender must ensure that funds are accounted for, and disbursed according to the progress completed.</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Any remaining funds in the LIP account upon completion should be disbursed according to the contract. If the remaining funds are the borrowers, re-imbursement is acceptable up to the verified amount that has been paid in advance; otherwise the funds must be applied to the loan balance.</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In addition, the lender has the responsibility to evaluate, monitor, and manage the project.</a:t>
            </a:r>
          </a:p>
        </p:txBody>
      </p:sp>
    </p:spTree>
    <p:extLst>
      <p:ext uri="{BB962C8B-B14F-4D97-AF65-F5344CB8AC3E}">
        <p14:creationId xmlns:p14="http://schemas.microsoft.com/office/powerpoint/2010/main" val="80843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egis.state.wi.us/senate/sen11/news/images/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82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BF7F-FBF1-409E-8EFE-2F4C67BC5DA9}"/>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Circular 26-18-7 Policy</a:t>
            </a:r>
          </a:p>
        </p:txBody>
      </p:sp>
      <p:sp>
        <p:nvSpPr>
          <p:cNvPr id="3" name="Text Placeholder 2">
            <a:extLst>
              <a:ext uri="{FF2B5EF4-FFF2-40B4-BE49-F238E27FC236}">
                <a16:creationId xmlns:a16="http://schemas.microsoft.com/office/drawing/2014/main" id="{225AE570-E418-482A-A520-9F8930AA7B34}"/>
              </a:ext>
            </a:extLst>
          </p:cNvPr>
          <p:cNvSpPr>
            <a:spLocks noGrp="1"/>
          </p:cNvSpPr>
          <p:nvPr>
            <p:ph type="body" idx="4294967295"/>
          </p:nvPr>
        </p:nvSpPr>
        <p:spPr>
          <a:xfrm>
            <a:off x="381000" y="914400"/>
            <a:ext cx="8077200" cy="5211763"/>
          </a:xfrm>
        </p:spPr>
        <p:txBody>
          <a:bodyPr>
            <a:noAutofit/>
          </a:bodyPr>
          <a:lstStyle/>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Title 38 USC § 3710 (a)(1)(3) provides VA the authority to guaranty loans for the construction of a home to be owned and occupied by a Veteran.</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The loan is closed prior to the start of construction with proceeds disbursed to cover the cost to build, cost of the land, or balance owed on the land, with the remaining balance in escrow.</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The remaining balance to be disbursed during construction may also be referred to as a Loan in Process (LIP) account, or a Draw account.</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The lender must obtain written approval from the borrower before each disbursement, or draw payment is provided to the builder.</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This is a construction loan where the home is being built by using funds secured by the Veteran</a:t>
            </a:r>
          </a:p>
        </p:txBody>
      </p:sp>
    </p:spTree>
    <p:extLst>
      <p:ext uri="{BB962C8B-B14F-4D97-AF65-F5344CB8AC3E}">
        <p14:creationId xmlns:p14="http://schemas.microsoft.com/office/powerpoint/2010/main" val="345349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7D9E-CF4A-4BFD-84E8-24723BEF9A13}"/>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Appraising Based on Construction Loans</a:t>
            </a:r>
          </a:p>
        </p:txBody>
      </p:sp>
      <p:sp>
        <p:nvSpPr>
          <p:cNvPr id="3" name="Text Placeholder 2">
            <a:extLst>
              <a:ext uri="{FF2B5EF4-FFF2-40B4-BE49-F238E27FC236}">
                <a16:creationId xmlns:a16="http://schemas.microsoft.com/office/drawing/2014/main" id="{CE36FBF0-604C-414E-A576-B8097F5C94D8}"/>
              </a:ext>
            </a:extLst>
          </p:cNvPr>
          <p:cNvSpPr>
            <a:spLocks noGrp="1"/>
          </p:cNvSpPr>
          <p:nvPr>
            <p:ph type="body" idx="4294967295"/>
          </p:nvPr>
        </p:nvSpPr>
        <p:spPr>
          <a:xfrm>
            <a:off x="533400" y="838201"/>
            <a:ext cx="8077200" cy="4953000"/>
          </a:xfrm>
        </p:spPr>
        <p:txBody>
          <a:bodyPr>
            <a:noAutofit/>
          </a:bodyPr>
          <a:lstStyle/>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Lenders need to consider; how will the Appraiser know this is a construction loan and not a typical Purchase Loan?</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Communicate with the appraiser to find out what is needed to provide to fulfill the appraisers scope of work.  </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All the documents should be made available ahead of time.</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Most construction loans obtain a value prior to foundation. </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When the property is complete, the lender will contact the original VA appraiser to complete the VA final inspection.</a:t>
            </a:r>
          </a:p>
          <a:p>
            <a:pPr>
              <a:buFont typeface="Wingdings" panose="05000000000000000000" pitchFamily="2" charset="2"/>
              <a:buChar char="ü"/>
            </a:pPr>
            <a:r>
              <a:rPr lang="en-US" sz="2200" b="0" i="0" u="none" strike="noStrike" baseline="0" dirty="0">
                <a:solidFill>
                  <a:srgbClr val="2F5496"/>
                </a:solidFill>
                <a:latin typeface="Times New Roman" panose="02020603050405020304" pitchFamily="18" charset="0"/>
              </a:rPr>
              <a:t>The VA final inspection is to certify all VA MPRs are met and the house was built to the original plans, specifications and approved change orders, and that the as-completed value from the appraisal was maintained.</a:t>
            </a:r>
          </a:p>
        </p:txBody>
      </p:sp>
    </p:spTree>
    <p:extLst>
      <p:ext uri="{BB962C8B-B14F-4D97-AF65-F5344CB8AC3E}">
        <p14:creationId xmlns:p14="http://schemas.microsoft.com/office/powerpoint/2010/main" val="357813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CDC1-6588-4A5C-AAC0-9359DEB7551F}"/>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Appraising NON-Construction loans</a:t>
            </a:r>
            <a:r>
              <a:rPr lang="en-US" b="0" i="0" u="none" strike="noStrike" baseline="0" dirty="0">
                <a:solidFill>
                  <a:srgbClr val="2F5496"/>
                </a:solidFill>
                <a:latin typeface="Times New Roman" panose="02020603050405020304" pitchFamily="18" charset="0"/>
              </a:rPr>
              <a:t>. </a:t>
            </a:r>
          </a:p>
        </p:txBody>
      </p:sp>
      <p:sp>
        <p:nvSpPr>
          <p:cNvPr id="3" name="Text Placeholder 2">
            <a:extLst>
              <a:ext uri="{FF2B5EF4-FFF2-40B4-BE49-F238E27FC236}">
                <a16:creationId xmlns:a16="http://schemas.microsoft.com/office/drawing/2014/main" id="{051A51F0-7F4B-4039-96BF-C498E55950A4}"/>
              </a:ext>
            </a:extLst>
          </p:cNvPr>
          <p:cNvSpPr>
            <a:spLocks noGrp="1"/>
          </p:cNvSpPr>
          <p:nvPr>
            <p:ph type="body" idx="4294967295"/>
          </p:nvPr>
        </p:nvSpPr>
        <p:spPr>
          <a:xfrm>
            <a:off x="762000" y="762000"/>
            <a:ext cx="8077200" cy="5364163"/>
          </a:xfrm>
        </p:spPr>
        <p:txBody>
          <a:bodyPr>
            <a:normAutofit/>
          </a:bodyPr>
          <a:lstStyle/>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This been causing </a:t>
            </a:r>
            <a:r>
              <a:rPr lang="en-US" dirty="0">
                <a:solidFill>
                  <a:srgbClr val="2F5496"/>
                </a:solidFill>
                <a:latin typeface="Times New Roman" panose="02020603050405020304" pitchFamily="18" charset="0"/>
              </a:rPr>
              <a:t>some </a:t>
            </a:r>
            <a:r>
              <a:rPr lang="en-US" b="0" i="0" u="none" strike="noStrike" baseline="0" dirty="0">
                <a:solidFill>
                  <a:srgbClr val="2F5496"/>
                </a:solidFill>
                <a:latin typeface="Times New Roman" panose="02020603050405020304" pitchFamily="18" charset="0"/>
              </a:rPr>
              <a:t>issues in purchase of new homes. </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Appraisals for purchase of new homes built by </a:t>
            </a:r>
            <a:r>
              <a:rPr lang="en-US" b="1" i="0" u="sng" strike="noStrike" baseline="0" dirty="0">
                <a:solidFill>
                  <a:srgbClr val="2F5496"/>
                </a:solidFill>
                <a:latin typeface="Times New Roman" panose="02020603050405020304" pitchFamily="18" charset="0"/>
              </a:rPr>
              <a:t>production builders where the builder using their own money </a:t>
            </a:r>
            <a:r>
              <a:rPr lang="en-US" b="1" u="sng" dirty="0">
                <a:solidFill>
                  <a:srgbClr val="2F5496"/>
                </a:solidFill>
                <a:latin typeface="Times New Roman" panose="02020603050405020304" pitchFamily="18" charset="0"/>
              </a:rPr>
              <a:t>has not changed. </a:t>
            </a:r>
            <a:r>
              <a:rPr lang="en-US" dirty="0">
                <a:solidFill>
                  <a:srgbClr val="2F5496"/>
                </a:solidFill>
                <a:latin typeface="Times New Roman" panose="02020603050405020304" pitchFamily="18" charset="0"/>
              </a:rPr>
              <a:t>(Funding by the builder)</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All VA guidance still applies for new builder homes that are not construction loans. </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Can be valued based on Model homes. See Chapter 10 section 13.</a:t>
            </a:r>
          </a:p>
        </p:txBody>
      </p:sp>
    </p:spTree>
    <p:extLst>
      <p:ext uri="{BB962C8B-B14F-4D97-AF65-F5344CB8AC3E}">
        <p14:creationId xmlns:p14="http://schemas.microsoft.com/office/powerpoint/2010/main" val="347645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759A-2FBC-4CFC-81B0-64FFAE996314}"/>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Eligible VA Loan Types</a:t>
            </a:r>
          </a:p>
        </p:txBody>
      </p:sp>
      <p:sp>
        <p:nvSpPr>
          <p:cNvPr id="3" name="Text Placeholder 2">
            <a:extLst>
              <a:ext uri="{FF2B5EF4-FFF2-40B4-BE49-F238E27FC236}">
                <a16:creationId xmlns:a16="http://schemas.microsoft.com/office/drawing/2014/main" id="{D5FD959B-8F40-480B-9E3D-229DA6FD8133}"/>
              </a:ext>
            </a:extLst>
          </p:cNvPr>
          <p:cNvSpPr>
            <a:spLocks noGrp="1"/>
          </p:cNvSpPr>
          <p:nvPr>
            <p:ph type="body" idx="4294967295"/>
          </p:nvPr>
        </p:nvSpPr>
        <p:spPr>
          <a:xfrm>
            <a:off x="533400" y="838201"/>
            <a:ext cx="8001000" cy="5105400"/>
          </a:xfrm>
        </p:spPr>
        <p:txBody>
          <a:bodyPr>
            <a:normAutofit fontScale="92500" lnSpcReduction="20000"/>
          </a:bodyPr>
          <a:lstStyle/>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One-time close (or single close) construction loans</a:t>
            </a:r>
          </a:p>
          <a:p>
            <a:pPr lvl="1">
              <a:buFont typeface="Wingdings" panose="05000000000000000000" pitchFamily="2" charset="2"/>
              <a:buChar char="ü"/>
            </a:pPr>
            <a:r>
              <a:rPr lang="en-US" b="0" i="0" u="none" strike="noStrike" baseline="0" dirty="0">
                <a:solidFill>
                  <a:srgbClr val="1F3763"/>
                </a:solidFill>
                <a:latin typeface="Times New Roman" panose="02020603050405020304" pitchFamily="18" charset="0"/>
              </a:rPr>
              <a:t>These types of loans are used to close both the construction loan and permanent financing at the same time.</a:t>
            </a:r>
          </a:p>
          <a:p>
            <a:pPr lvl="1">
              <a:buFont typeface="Wingdings" panose="05000000000000000000" pitchFamily="2" charset="2"/>
              <a:buChar char="ü"/>
            </a:pPr>
            <a:r>
              <a:rPr lang="en-US" b="0" i="0" u="none" strike="noStrike" baseline="0" dirty="0">
                <a:solidFill>
                  <a:srgbClr val="1F3763"/>
                </a:solidFill>
                <a:latin typeface="Times New Roman" panose="02020603050405020304" pitchFamily="18" charset="0"/>
              </a:rPr>
              <a:t>The permanent financing is established prior to construction, and the final terms are modified to the permanent terms at the conclusion of construction.</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Two-time close construction loans</a:t>
            </a:r>
          </a:p>
          <a:p>
            <a:pPr lvl="1">
              <a:buFont typeface="Wingdings" panose="05000000000000000000" pitchFamily="2" charset="2"/>
              <a:buChar char="ü"/>
            </a:pPr>
            <a:r>
              <a:rPr lang="en-US" b="0" i="0" u="none" strike="noStrike" baseline="0" dirty="0">
                <a:solidFill>
                  <a:srgbClr val="1F3763"/>
                </a:solidFill>
                <a:latin typeface="Times New Roman" panose="02020603050405020304" pitchFamily="18" charset="0"/>
              </a:rPr>
              <a:t>Two-time close loans generally involve an initial loan closing prior to the commencement of construction, and a second closing where permanent financing is used to take out, or replace the initial loan.</a:t>
            </a:r>
          </a:p>
        </p:txBody>
      </p:sp>
    </p:spTree>
    <p:extLst>
      <p:ext uri="{BB962C8B-B14F-4D97-AF65-F5344CB8AC3E}">
        <p14:creationId xmlns:p14="http://schemas.microsoft.com/office/powerpoint/2010/main" val="11473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68CD-3E96-4E47-984D-D170DE058C61}"/>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Transaction types </a:t>
            </a:r>
          </a:p>
        </p:txBody>
      </p:sp>
      <p:sp>
        <p:nvSpPr>
          <p:cNvPr id="3" name="Text Placeholder 2">
            <a:extLst>
              <a:ext uri="{FF2B5EF4-FFF2-40B4-BE49-F238E27FC236}">
                <a16:creationId xmlns:a16="http://schemas.microsoft.com/office/drawing/2014/main" id="{6A2F2572-58DA-4FB5-9183-D6771B2AD8B1}"/>
              </a:ext>
            </a:extLst>
          </p:cNvPr>
          <p:cNvSpPr>
            <a:spLocks noGrp="1"/>
          </p:cNvSpPr>
          <p:nvPr>
            <p:ph type="body" idx="4294967295"/>
          </p:nvPr>
        </p:nvSpPr>
        <p:spPr>
          <a:xfrm>
            <a:off x="609600" y="914400"/>
            <a:ext cx="7924800" cy="5211763"/>
          </a:xfrm>
        </p:spPr>
        <p:txBody>
          <a:bodyPr>
            <a:normAutofit lnSpcReduction="10000"/>
          </a:bodyPr>
          <a:lstStyle/>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Transactions in which a </a:t>
            </a:r>
            <a:r>
              <a:rPr lang="en-US" b="1" i="0" u="sng" strike="noStrike" baseline="0" dirty="0">
                <a:solidFill>
                  <a:srgbClr val="2F5496"/>
                </a:solidFill>
                <a:latin typeface="Times New Roman" panose="02020603050405020304" pitchFamily="18" charset="0"/>
              </a:rPr>
              <a:t>Veteran has signed a contract to build</a:t>
            </a:r>
            <a:r>
              <a:rPr lang="en-US" b="0" i="0" u="none" strike="noStrike" baseline="0" dirty="0">
                <a:solidFill>
                  <a:srgbClr val="2F5496"/>
                </a:solidFill>
                <a:latin typeface="Times New Roman" panose="02020603050405020304" pitchFamily="18" charset="0"/>
              </a:rPr>
              <a:t> will be considered a purchase, regardless of the category shown on the closing disclosure, unless otherwise stated below.</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The lender must order the case as “new construction and purchase”</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Transactions in which a </a:t>
            </a:r>
            <a:r>
              <a:rPr lang="en-US" b="1" i="0" u="sng" strike="noStrike" baseline="0" dirty="0">
                <a:solidFill>
                  <a:srgbClr val="2F5496"/>
                </a:solidFill>
                <a:latin typeface="Times New Roman" panose="02020603050405020304" pitchFamily="18" charset="0"/>
              </a:rPr>
              <a:t>Veteran acted as their own contractor</a:t>
            </a:r>
            <a:r>
              <a:rPr lang="en-US" b="0" i="0" u="none" strike="noStrike" baseline="0" dirty="0">
                <a:solidFill>
                  <a:srgbClr val="2F5496"/>
                </a:solidFill>
                <a:latin typeface="Times New Roman" panose="02020603050405020304" pitchFamily="18" charset="0"/>
              </a:rPr>
              <a:t>, and/or hired subcontractors may be considered a purchase.</a:t>
            </a:r>
          </a:p>
        </p:txBody>
      </p:sp>
    </p:spTree>
    <p:extLst>
      <p:ext uri="{BB962C8B-B14F-4D97-AF65-F5344CB8AC3E}">
        <p14:creationId xmlns:p14="http://schemas.microsoft.com/office/powerpoint/2010/main" val="103601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644B-61B0-451C-A22E-EADB9406EFEF}"/>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The Process: One time close</a:t>
            </a:r>
          </a:p>
        </p:txBody>
      </p:sp>
      <p:sp>
        <p:nvSpPr>
          <p:cNvPr id="3" name="Text Placeholder 2">
            <a:extLst>
              <a:ext uri="{FF2B5EF4-FFF2-40B4-BE49-F238E27FC236}">
                <a16:creationId xmlns:a16="http://schemas.microsoft.com/office/drawing/2014/main" id="{0EA37571-3FB7-4D2F-9C1B-110006FE127D}"/>
              </a:ext>
            </a:extLst>
          </p:cNvPr>
          <p:cNvSpPr>
            <a:spLocks noGrp="1"/>
          </p:cNvSpPr>
          <p:nvPr>
            <p:ph type="body" idx="4294967295"/>
          </p:nvPr>
        </p:nvSpPr>
        <p:spPr>
          <a:xfrm>
            <a:off x="533400" y="838200"/>
            <a:ext cx="8077200" cy="5287963"/>
          </a:xfrm>
        </p:spPr>
        <p:txBody>
          <a:bodyPr>
            <a:normAutofit fontScale="92500" lnSpcReduction="20000"/>
          </a:bodyPr>
          <a:lstStyle/>
          <a:p>
            <a:pPr marL="514350" indent="-514350">
              <a:buFont typeface="+mj-lt"/>
              <a:buAutoNum type="arabicPeriod"/>
            </a:pPr>
            <a:r>
              <a:rPr lang="en-US" b="0" i="0" u="none" strike="noStrike" baseline="0" dirty="0">
                <a:solidFill>
                  <a:srgbClr val="2F5496"/>
                </a:solidFill>
                <a:latin typeface="Times New Roman" panose="02020603050405020304" pitchFamily="18" charset="0"/>
              </a:rPr>
              <a:t>COE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Qualify the Borrower(s)</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Order Appraisal (communication is essential)</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Issues NOV</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Pay the funding fee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Close the Loan (in the same manner you ordered it)</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Construction takes place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Final Inspection/CO </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Modify the loan</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Guaranty the loan as a purchase.  </a:t>
            </a:r>
          </a:p>
        </p:txBody>
      </p:sp>
    </p:spTree>
    <p:extLst>
      <p:ext uri="{BB962C8B-B14F-4D97-AF65-F5344CB8AC3E}">
        <p14:creationId xmlns:p14="http://schemas.microsoft.com/office/powerpoint/2010/main" val="218360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227F-587B-49E4-A0FE-FD8DC5F57A2B}"/>
              </a:ext>
            </a:extLst>
          </p:cNvPr>
          <p:cNvSpPr>
            <a:spLocks noGrp="1"/>
          </p:cNvSpPr>
          <p:nvPr>
            <p:ph type="title"/>
          </p:nvPr>
        </p:nvSpPr>
        <p:spPr/>
        <p:txBody>
          <a:bodyPr>
            <a:normAutofit fontScale="90000"/>
          </a:bodyPr>
          <a:lstStyle/>
          <a:p>
            <a:r>
              <a:rPr lang="en-US" b="0" dirty="0">
                <a:latin typeface="Times New Roman" panose="02020603050405020304" pitchFamily="18" charset="0"/>
              </a:rPr>
              <a:t>The Process: Two time close</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2C8E147D-0EAA-47D1-A4E6-4DD1ACC7CBC7}"/>
              </a:ext>
            </a:extLst>
          </p:cNvPr>
          <p:cNvSpPr>
            <a:spLocks noGrp="1"/>
          </p:cNvSpPr>
          <p:nvPr>
            <p:ph type="body" idx="4294967295"/>
          </p:nvPr>
        </p:nvSpPr>
        <p:spPr>
          <a:xfrm>
            <a:off x="762000" y="914400"/>
            <a:ext cx="7772400" cy="5211763"/>
          </a:xfrm>
        </p:spPr>
        <p:txBody>
          <a:bodyPr>
            <a:normAutofit fontScale="85000" lnSpcReduction="20000"/>
          </a:bodyPr>
          <a:lstStyle/>
          <a:p>
            <a:pPr marL="514350" indent="-514350">
              <a:buFont typeface="+mj-lt"/>
              <a:buAutoNum type="arabicPeriod"/>
            </a:pPr>
            <a:r>
              <a:rPr lang="en-US" b="0" i="0" u="none" strike="noStrike" baseline="0" dirty="0">
                <a:solidFill>
                  <a:srgbClr val="2F5496"/>
                </a:solidFill>
                <a:latin typeface="Times New Roman" panose="02020603050405020304" pitchFamily="18" charset="0"/>
              </a:rPr>
              <a:t>COE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Qualify the borrower(s)</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Order the appraisal (communication is essential)</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Issue NOV</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Close the initial Loan with NON-VA financing</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Complete construction</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Qual the borrower(s) again</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Order the appraisal if appropriate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Issue NOV if appropriate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Close the loan</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Pay the funding fee</a:t>
            </a:r>
          </a:p>
          <a:p>
            <a:pPr marL="514350" indent="-514350">
              <a:buFont typeface="+mj-lt"/>
              <a:buAutoNum type="arabicPeriod"/>
            </a:pPr>
            <a:r>
              <a:rPr lang="en-US" b="0" i="0" u="none" strike="noStrike" baseline="0" dirty="0">
                <a:solidFill>
                  <a:srgbClr val="2F5496"/>
                </a:solidFill>
                <a:latin typeface="Times New Roman" panose="02020603050405020304" pitchFamily="18" charset="0"/>
              </a:rPr>
              <a:t>Guaranty the loan as a purchase. </a:t>
            </a:r>
          </a:p>
        </p:txBody>
      </p:sp>
    </p:spTree>
    <p:extLst>
      <p:ext uri="{BB962C8B-B14F-4D97-AF65-F5344CB8AC3E}">
        <p14:creationId xmlns:p14="http://schemas.microsoft.com/office/powerpoint/2010/main" val="339276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3CE8-B508-4358-980C-8C5B5DA98B9F}"/>
              </a:ext>
            </a:extLst>
          </p:cNvPr>
          <p:cNvSpPr>
            <a:spLocks noGrp="1"/>
          </p:cNvSpPr>
          <p:nvPr>
            <p:ph type="title"/>
          </p:nvPr>
        </p:nvSpPr>
        <p:spPr/>
        <p:txBody>
          <a:bodyPr>
            <a:normAutofit fontScale="90000"/>
          </a:bodyPr>
          <a:lstStyle/>
          <a:p>
            <a:r>
              <a:rPr lang="en-US" b="0" i="0" u="none" strike="noStrike" baseline="0" dirty="0">
                <a:latin typeface="Times New Roman" panose="02020603050405020304" pitchFamily="18" charset="0"/>
              </a:rPr>
              <a:t>Allowable Builders</a:t>
            </a:r>
          </a:p>
        </p:txBody>
      </p:sp>
      <p:sp>
        <p:nvSpPr>
          <p:cNvPr id="3" name="Text Placeholder 2">
            <a:extLst>
              <a:ext uri="{FF2B5EF4-FFF2-40B4-BE49-F238E27FC236}">
                <a16:creationId xmlns:a16="http://schemas.microsoft.com/office/drawing/2014/main" id="{3DA6D0CB-8209-4996-8112-C2BF01A63433}"/>
              </a:ext>
            </a:extLst>
          </p:cNvPr>
          <p:cNvSpPr>
            <a:spLocks noGrp="1"/>
          </p:cNvSpPr>
          <p:nvPr>
            <p:ph type="body" idx="4294967295"/>
          </p:nvPr>
        </p:nvSpPr>
        <p:spPr>
          <a:xfrm>
            <a:off x="533400" y="914400"/>
            <a:ext cx="8153400" cy="5211763"/>
          </a:xfrm>
        </p:spPr>
        <p:txBody>
          <a:bodyPr>
            <a:normAutofit fontScale="92500" lnSpcReduction="20000"/>
          </a:bodyPr>
          <a:lstStyle/>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The general contractor must be a registered VA builder.</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For any property appraised for proposed construction, the builder or contractor must have a valid builder identification number prior to a VA NOV being issued.</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Borrowers are free to choose their builder or contractor, subject to any additional requirements the lender may require.</a:t>
            </a:r>
          </a:p>
          <a:p>
            <a:pPr>
              <a:buFont typeface="Wingdings" panose="05000000000000000000" pitchFamily="2" charset="2"/>
              <a:buChar char="ü"/>
            </a:pPr>
            <a:r>
              <a:rPr lang="en-US" b="0" i="0" u="none" strike="noStrike" baseline="0" dirty="0">
                <a:solidFill>
                  <a:srgbClr val="2F5496"/>
                </a:solidFill>
                <a:latin typeface="Times New Roman" panose="02020603050405020304" pitchFamily="18" charset="0"/>
              </a:rPr>
              <a:t>It is the </a:t>
            </a:r>
            <a:r>
              <a:rPr lang="en-US" b="1" i="0" u="sng" strike="noStrike" baseline="0" dirty="0">
                <a:solidFill>
                  <a:srgbClr val="2F5496"/>
                </a:solidFill>
                <a:latin typeface="Times New Roman" panose="02020603050405020304" pitchFamily="18" charset="0"/>
              </a:rPr>
              <a:t>lender’s responsibility</a:t>
            </a:r>
            <a:r>
              <a:rPr lang="en-US" b="0" i="0" u="none" strike="noStrike" baseline="0" dirty="0">
                <a:solidFill>
                  <a:srgbClr val="2F5496"/>
                </a:solidFill>
                <a:latin typeface="Times New Roman" panose="02020603050405020304" pitchFamily="18" charset="0"/>
              </a:rPr>
              <a:t> to ensure that the builder or contractor is licensed, bonded, and insured according to all state and local requirements.</a:t>
            </a:r>
          </a:p>
        </p:txBody>
      </p:sp>
    </p:spTree>
    <p:extLst>
      <p:ext uri="{BB962C8B-B14F-4D97-AF65-F5344CB8AC3E}">
        <p14:creationId xmlns:p14="http://schemas.microsoft.com/office/powerpoint/2010/main" val="487152713"/>
      </p:ext>
    </p:extLst>
  </p:cSld>
  <p:clrMapOvr>
    <a:masterClrMapping/>
  </p:clrMapOvr>
</p:sld>
</file>

<file path=ppt/theme/theme1.xml><?xml version="1.0" encoding="utf-8"?>
<a:theme xmlns:a="http://schemas.openxmlformats.org/drawingml/2006/main" name="Master - USB Slid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ster - USB Slid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284C8848-A922-4298-B2CD-8A402A39EC0B}" vid="{47E05427-AD2D-4A87-84B5-A826533E0D24}"/>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7038</TotalTime>
  <Words>1070</Words>
  <Application>Microsoft Office PowerPoint</Application>
  <PresentationFormat>On-screen Show (4:3)</PresentationFormat>
  <Paragraphs>74</Paragraphs>
  <Slides>12</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vt:i4>
      </vt:variant>
    </vt:vector>
  </HeadingPairs>
  <TitlesOfParts>
    <vt:vector size="24" baseType="lpstr">
      <vt:lpstr>MS PGothic</vt:lpstr>
      <vt:lpstr>Arial</vt:lpstr>
      <vt:lpstr>Calibri</vt:lpstr>
      <vt:lpstr>Georgia</vt:lpstr>
      <vt:lpstr>Myriad Pro</vt:lpstr>
      <vt:lpstr>Times New Roman</vt:lpstr>
      <vt:lpstr>Wingdings</vt:lpstr>
      <vt:lpstr>Master - USB Slides_Final</vt:lpstr>
      <vt:lpstr>1_Master - USB Slides_Final</vt:lpstr>
      <vt:lpstr>Theme1</vt:lpstr>
      <vt:lpstr>1_Custom Design</vt:lpstr>
      <vt:lpstr>Custom Design</vt:lpstr>
      <vt:lpstr>Construction to Permanent Home Loan</vt:lpstr>
      <vt:lpstr>Circular 26-18-7 Policy</vt:lpstr>
      <vt:lpstr>Appraising Based on Construction Loans</vt:lpstr>
      <vt:lpstr>Appraising NON-Construction loans. </vt:lpstr>
      <vt:lpstr>Eligible VA Loan Types</vt:lpstr>
      <vt:lpstr>Transaction types </vt:lpstr>
      <vt:lpstr>The Process: One time close</vt:lpstr>
      <vt:lpstr>The Process: Two time close</vt:lpstr>
      <vt:lpstr>Allowable Builders</vt:lpstr>
      <vt:lpstr>Change Orders</vt:lpstr>
      <vt:lpstr>Project management</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Brandon, VBAVACO</dc:creator>
  <cp:lastModifiedBy>Sniegon, Paul, VBAVACO</cp:lastModifiedBy>
  <cp:revision>422</cp:revision>
  <cp:lastPrinted>2014-10-08T12:33:41Z</cp:lastPrinted>
  <dcterms:created xsi:type="dcterms:W3CDTF">2013-06-06T13:19:15Z</dcterms:created>
  <dcterms:modified xsi:type="dcterms:W3CDTF">2019-04-18T19:43:19Z</dcterms:modified>
</cp:coreProperties>
</file>