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23"/>
  </p:notesMasterIdLst>
  <p:handoutMasterIdLst>
    <p:handoutMasterId r:id="rId24"/>
  </p:handoutMasterIdLst>
  <p:sldIdLst>
    <p:sldId id="531" r:id="rId2"/>
    <p:sldId id="902" r:id="rId3"/>
    <p:sldId id="978" r:id="rId4"/>
    <p:sldId id="934" r:id="rId5"/>
    <p:sldId id="933" r:id="rId6"/>
    <p:sldId id="957" r:id="rId7"/>
    <p:sldId id="958" r:id="rId8"/>
    <p:sldId id="959" r:id="rId9"/>
    <p:sldId id="969" r:id="rId10"/>
    <p:sldId id="960" r:id="rId11"/>
    <p:sldId id="961" r:id="rId12"/>
    <p:sldId id="962" r:id="rId13"/>
    <p:sldId id="963" r:id="rId14"/>
    <p:sldId id="972" r:id="rId15"/>
    <p:sldId id="974" r:id="rId16"/>
    <p:sldId id="968" r:id="rId17"/>
    <p:sldId id="977" r:id="rId18"/>
    <p:sldId id="982" r:id="rId19"/>
    <p:sldId id="980" r:id="rId20"/>
    <p:sldId id="967" r:id="rId21"/>
    <p:sldId id="924" r:id="rId22"/>
  </p:sldIdLst>
  <p:sldSz cx="9144000" cy="6858000" type="screen4x3"/>
  <p:notesSz cx="6858000" cy="9037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47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clrMode="bw" frameSlides="1"/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854"/>
    <p:restoredTop sz="92683"/>
  </p:normalViewPr>
  <p:slideViewPr>
    <p:cSldViewPr>
      <p:cViewPr varScale="1">
        <p:scale>
          <a:sx n="67" d="100"/>
          <a:sy n="67" d="100"/>
        </p:scale>
        <p:origin x="1854" y="72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-362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>
      <p:cViewPr varScale="1">
        <p:scale>
          <a:sx n="43" d="100"/>
          <a:sy n="43" d="100"/>
        </p:scale>
        <p:origin x="-1212" y="-102"/>
      </p:cViewPr>
      <p:guideLst>
        <p:guide orient="horz" pos="2847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oleObject" Target="file:///C:\Users\Jonathan\Dropbox%20(Personal)\Current%20Data\Moodys\Births%20By%20Year.xlsx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dirty="0"/>
              <a:t>US Live Births by Year and Generation</a:t>
            </a:r>
          </a:p>
        </c:rich>
      </c:tx>
      <c:layout>
        <c:manualLayout>
          <c:xMode val="edge"/>
          <c:yMode val="edge"/>
          <c:x val="0.39958810012561702"/>
          <c:y val="1.0824106563755299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8.2341402471913197E-2"/>
          <c:y val="8.4784378420564202E-2"/>
          <c:w val="0.89366324446677803"/>
          <c:h val="0.81282180771270696"/>
        </c:manualLayout>
      </c:layout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Sheet1!$A$6:$A$109</c:f>
              <c:strCache>
                <c:ptCount val="104"/>
                <c:pt idx="0">
                  <c:v>1909</c:v>
                </c:pt>
                <c:pt idx="1">
                  <c:v>1910</c:v>
                </c:pt>
                <c:pt idx="2">
                  <c:v>1911</c:v>
                </c:pt>
                <c:pt idx="3">
                  <c:v>1912</c:v>
                </c:pt>
                <c:pt idx="4">
                  <c:v>1913</c:v>
                </c:pt>
                <c:pt idx="5">
                  <c:v>1914</c:v>
                </c:pt>
                <c:pt idx="6">
                  <c:v>1915</c:v>
                </c:pt>
                <c:pt idx="7">
                  <c:v>1916</c:v>
                </c:pt>
                <c:pt idx="8">
                  <c:v>1917</c:v>
                </c:pt>
                <c:pt idx="9">
                  <c:v>1918</c:v>
                </c:pt>
                <c:pt idx="10">
                  <c:v>1919</c:v>
                </c:pt>
                <c:pt idx="11">
                  <c:v>1920</c:v>
                </c:pt>
                <c:pt idx="12">
                  <c:v>1921</c:v>
                </c:pt>
                <c:pt idx="13">
                  <c:v>1922</c:v>
                </c:pt>
                <c:pt idx="14">
                  <c:v>1923</c:v>
                </c:pt>
                <c:pt idx="15">
                  <c:v>1924</c:v>
                </c:pt>
                <c:pt idx="16">
                  <c:v>1925</c:v>
                </c:pt>
                <c:pt idx="17">
                  <c:v>1926</c:v>
                </c:pt>
                <c:pt idx="18">
                  <c:v>1927</c:v>
                </c:pt>
                <c:pt idx="19">
                  <c:v>1928</c:v>
                </c:pt>
                <c:pt idx="20">
                  <c:v>1929</c:v>
                </c:pt>
                <c:pt idx="21">
                  <c:v>1930</c:v>
                </c:pt>
                <c:pt idx="22">
                  <c:v>1931</c:v>
                </c:pt>
                <c:pt idx="23">
                  <c:v>1932</c:v>
                </c:pt>
                <c:pt idx="24">
                  <c:v>1933</c:v>
                </c:pt>
                <c:pt idx="25">
                  <c:v>1934</c:v>
                </c:pt>
                <c:pt idx="26">
                  <c:v>1935</c:v>
                </c:pt>
                <c:pt idx="27">
                  <c:v>1936</c:v>
                </c:pt>
                <c:pt idx="28">
                  <c:v>1937</c:v>
                </c:pt>
                <c:pt idx="29">
                  <c:v>1938</c:v>
                </c:pt>
                <c:pt idx="30">
                  <c:v>1939</c:v>
                </c:pt>
                <c:pt idx="31">
                  <c:v>1940</c:v>
                </c:pt>
                <c:pt idx="32">
                  <c:v>1941</c:v>
                </c:pt>
                <c:pt idx="33">
                  <c:v>1942</c:v>
                </c:pt>
                <c:pt idx="34">
                  <c:v>1943</c:v>
                </c:pt>
                <c:pt idx="35">
                  <c:v>1944</c:v>
                </c:pt>
                <c:pt idx="36">
                  <c:v>1945</c:v>
                </c:pt>
                <c:pt idx="37">
                  <c:v>1946</c:v>
                </c:pt>
                <c:pt idx="38">
                  <c:v>1947</c:v>
                </c:pt>
                <c:pt idx="39">
                  <c:v>1948</c:v>
                </c:pt>
                <c:pt idx="40">
                  <c:v>1949</c:v>
                </c:pt>
                <c:pt idx="41">
                  <c:v>1950</c:v>
                </c:pt>
                <c:pt idx="42">
                  <c:v>1951</c:v>
                </c:pt>
                <c:pt idx="43">
                  <c:v>1952</c:v>
                </c:pt>
                <c:pt idx="44">
                  <c:v>1953</c:v>
                </c:pt>
                <c:pt idx="45">
                  <c:v>1954</c:v>
                </c:pt>
                <c:pt idx="46">
                  <c:v>1955</c:v>
                </c:pt>
                <c:pt idx="47">
                  <c:v>1956</c:v>
                </c:pt>
                <c:pt idx="48">
                  <c:v>1957</c:v>
                </c:pt>
                <c:pt idx="49">
                  <c:v>1958</c:v>
                </c:pt>
                <c:pt idx="50">
                  <c:v>1959</c:v>
                </c:pt>
                <c:pt idx="51">
                  <c:v>1960</c:v>
                </c:pt>
                <c:pt idx="52">
                  <c:v>1961</c:v>
                </c:pt>
                <c:pt idx="53">
                  <c:v>1962</c:v>
                </c:pt>
                <c:pt idx="54">
                  <c:v>1963</c:v>
                </c:pt>
                <c:pt idx="55">
                  <c:v>1964</c:v>
                </c:pt>
                <c:pt idx="56">
                  <c:v>1965</c:v>
                </c:pt>
                <c:pt idx="57">
                  <c:v>1966</c:v>
                </c:pt>
                <c:pt idx="58">
                  <c:v>1967</c:v>
                </c:pt>
                <c:pt idx="59">
                  <c:v>1968</c:v>
                </c:pt>
                <c:pt idx="60">
                  <c:v>1969</c:v>
                </c:pt>
                <c:pt idx="61">
                  <c:v>1970</c:v>
                </c:pt>
                <c:pt idx="62">
                  <c:v>1971</c:v>
                </c:pt>
                <c:pt idx="63">
                  <c:v>1972</c:v>
                </c:pt>
                <c:pt idx="64">
                  <c:v>1973</c:v>
                </c:pt>
                <c:pt idx="65">
                  <c:v>1974</c:v>
                </c:pt>
                <c:pt idx="66">
                  <c:v>1975</c:v>
                </c:pt>
                <c:pt idx="67">
                  <c:v>1976</c:v>
                </c:pt>
                <c:pt idx="68">
                  <c:v>1977</c:v>
                </c:pt>
                <c:pt idx="69">
                  <c:v>1978</c:v>
                </c:pt>
                <c:pt idx="70">
                  <c:v>1979</c:v>
                </c:pt>
                <c:pt idx="71">
                  <c:v>1980</c:v>
                </c:pt>
                <c:pt idx="72">
                  <c:v>1981</c:v>
                </c:pt>
                <c:pt idx="73">
                  <c:v>1982</c:v>
                </c:pt>
                <c:pt idx="74">
                  <c:v>1983</c:v>
                </c:pt>
                <c:pt idx="75">
                  <c:v>1984</c:v>
                </c:pt>
                <c:pt idx="76">
                  <c:v>1985</c:v>
                </c:pt>
                <c:pt idx="77">
                  <c:v>1986</c:v>
                </c:pt>
                <c:pt idx="78">
                  <c:v>1987</c:v>
                </c:pt>
                <c:pt idx="79">
                  <c:v>1988</c:v>
                </c:pt>
                <c:pt idx="80">
                  <c:v>1989</c:v>
                </c:pt>
                <c:pt idx="81">
                  <c:v>1990</c:v>
                </c:pt>
                <c:pt idx="82">
                  <c:v>1991</c:v>
                </c:pt>
                <c:pt idx="83">
                  <c:v>1992</c:v>
                </c:pt>
                <c:pt idx="84">
                  <c:v>1993</c:v>
                </c:pt>
                <c:pt idx="85">
                  <c:v>1994</c:v>
                </c:pt>
                <c:pt idx="86">
                  <c:v>1995</c:v>
                </c:pt>
                <c:pt idx="87">
                  <c:v>1996</c:v>
                </c:pt>
                <c:pt idx="88">
                  <c:v>1997</c:v>
                </c:pt>
                <c:pt idx="89">
                  <c:v>1998</c:v>
                </c:pt>
                <c:pt idx="90">
                  <c:v>1999</c:v>
                </c:pt>
                <c:pt idx="91">
                  <c:v>2000</c:v>
                </c:pt>
                <c:pt idx="92">
                  <c:v>2001</c:v>
                </c:pt>
                <c:pt idx="93">
                  <c:v>2002</c:v>
                </c:pt>
                <c:pt idx="94">
                  <c:v>2003</c:v>
                </c:pt>
                <c:pt idx="95">
                  <c:v>2004</c:v>
                </c:pt>
                <c:pt idx="96">
                  <c:v>2005</c:v>
                </c:pt>
                <c:pt idx="97">
                  <c:v>2006</c:v>
                </c:pt>
                <c:pt idx="98">
                  <c:v>2007</c:v>
                </c:pt>
                <c:pt idx="99">
                  <c:v>2008</c:v>
                </c:pt>
                <c:pt idx="100">
                  <c:v>2009</c:v>
                </c:pt>
                <c:pt idx="101">
                  <c:v>2010</c:v>
                </c:pt>
                <c:pt idx="102">
                  <c:v>2011</c:v>
                </c:pt>
                <c:pt idx="103">
                  <c:v>2012</c:v>
                </c:pt>
              </c:strCache>
            </c:strRef>
          </c:cat>
          <c:val>
            <c:numRef>
              <c:f>Sheet1!$C$6:$C$109</c:f>
              <c:numCache>
                <c:formatCode>#,##0</c:formatCode>
                <c:ptCount val="104"/>
                <c:pt idx="0">
                  <c:v>2718000</c:v>
                </c:pt>
                <c:pt idx="1">
                  <c:v>2777000</c:v>
                </c:pt>
                <c:pt idx="2">
                  <c:v>2809000</c:v>
                </c:pt>
                <c:pt idx="3">
                  <c:v>2840000</c:v>
                </c:pt>
                <c:pt idx="4">
                  <c:v>2869000</c:v>
                </c:pt>
                <c:pt idx="5">
                  <c:v>2966000</c:v>
                </c:pt>
                <c:pt idx="6">
                  <c:v>2965000</c:v>
                </c:pt>
                <c:pt idx="7">
                  <c:v>2964000</c:v>
                </c:pt>
                <c:pt idx="8">
                  <c:v>2944000</c:v>
                </c:pt>
                <c:pt idx="9">
                  <c:v>2948000</c:v>
                </c:pt>
                <c:pt idx="10">
                  <c:v>2740000</c:v>
                </c:pt>
                <c:pt idx="11">
                  <c:v>2950000</c:v>
                </c:pt>
                <c:pt idx="12">
                  <c:v>3055000</c:v>
                </c:pt>
                <c:pt idx="13">
                  <c:v>2882000</c:v>
                </c:pt>
                <c:pt idx="14">
                  <c:v>2910000</c:v>
                </c:pt>
                <c:pt idx="15">
                  <c:v>2979000</c:v>
                </c:pt>
                <c:pt idx="16">
                  <c:v>2909000</c:v>
                </c:pt>
                <c:pt idx="17">
                  <c:v>2839000</c:v>
                </c:pt>
                <c:pt idx="18">
                  <c:v>2802000</c:v>
                </c:pt>
                <c:pt idx="19">
                  <c:v>2674000</c:v>
                </c:pt>
                <c:pt idx="20">
                  <c:v>2582000</c:v>
                </c:pt>
                <c:pt idx="21">
                  <c:v>2618000</c:v>
                </c:pt>
                <c:pt idx="22">
                  <c:v>2506000</c:v>
                </c:pt>
                <c:pt idx="23">
                  <c:v>2440000</c:v>
                </c:pt>
                <c:pt idx="24">
                  <c:v>2307000</c:v>
                </c:pt>
                <c:pt idx="25">
                  <c:v>2396000</c:v>
                </c:pt>
                <c:pt idx="26">
                  <c:v>2377000</c:v>
                </c:pt>
                <c:pt idx="27">
                  <c:v>2355000</c:v>
                </c:pt>
                <c:pt idx="28">
                  <c:v>2413000</c:v>
                </c:pt>
                <c:pt idx="29">
                  <c:v>2496000</c:v>
                </c:pt>
                <c:pt idx="30">
                  <c:v>2466000</c:v>
                </c:pt>
                <c:pt idx="31">
                  <c:v>2559000</c:v>
                </c:pt>
                <c:pt idx="32">
                  <c:v>2703000</c:v>
                </c:pt>
                <c:pt idx="33">
                  <c:v>2989000</c:v>
                </c:pt>
                <c:pt idx="34">
                  <c:v>3104000</c:v>
                </c:pt>
                <c:pt idx="35">
                  <c:v>2939000</c:v>
                </c:pt>
                <c:pt idx="36">
                  <c:v>2858000</c:v>
                </c:pt>
                <c:pt idx="37">
                  <c:v>3411000</c:v>
                </c:pt>
                <c:pt idx="38">
                  <c:v>3817000</c:v>
                </c:pt>
                <c:pt idx="39">
                  <c:v>3637000</c:v>
                </c:pt>
                <c:pt idx="40">
                  <c:v>3649000</c:v>
                </c:pt>
                <c:pt idx="41">
                  <c:v>3632000</c:v>
                </c:pt>
                <c:pt idx="42">
                  <c:v>3820000</c:v>
                </c:pt>
                <c:pt idx="43">
                  <c:v>3909000</c:v>
                </c:pt>
                <c:pt idx="44">
                  <c:v>3959000</c:v>
                </c:pt>
                <c:pt idx="45">
                  <c:v>4071000</c:v>
                </c:pt>
                <c:pt idx="46">
                  <c:v>4097000</c:v>
                </c:pt>
                <c:pt idx="47">
                  <c:v>4210000</c:v>
                </c:pt>
                <c:pt idx="48">
                  <c:v>4300000</c:v>
                </c:pt>
                <c:pt idx="49">
                  <c:v>4246000</c:v>
                </c:pt>
                <c:pt idx="50">
                  <c:v>4286000</c:v>
                </c:pt>
                <c:pt idx="51">
                  <c:v>4257850.0999999996</c:v>
                </c:pt>
                <c:pt idx="52">
                  <c:v>4268326.2</c:v>
                </c:pt>
                <c:pt idx="53">
                  <c:v>4167361.8</c:v>
                </c:pt>
                <c:pt idx="54">
                  <c:v>4098020</c:v>
                </c:pt>
                <c:pt idx="55">
                  <c:v>4027490</c:v>
                </c:pt>
                <c:pt idx="56">
                  <c:v>3760357.9</c:v>
                </c:pt>
                <c:pt idx="57">
                  <c:v>3606273.9</c:v>
                </c:pt>
                <c:pt idx="58">
                  <c:v>3520959</c:v>
                </c:pt>
                <c:pt idx="59">
                  <c:v>3501564</c:v>
                </c:pt>
                <c:pt idx="60">
                  <c:v>3600206.1</c:v>
                </c:pt>
                <c:pt idx="61">
                  <c:v>3731386</c:v>
                </c:pt>
                <c:pt idx="62">
                  <c:v>3555970</c:v>
                </c:pt>
                <c:pt idx="63">
                  <c:v>3258410.9</c:v>
                </c:pt>
                <c:pt idx="64">
                  <c:v>3136965.1</c:v>
                </c:pt>
                <c:pt idx="65">
                  <c:v>3159958</c:v>
                </c:pt>
                <c:pt idx="66">
                  <c:v>3144198</c:v>
                </c:pt>
                <c:pt idx="67">
                  <c:v>3167788.1</c:v>
                </c:pt>
                <c:pt idx="68">
                  <c:v>3326632.1</c:v>
                </c:pt>
                <c:pt idx="69">
                  <c:v>3333279.1</c:v>
                </c:pt>
                <c:pt idx="70">
                  <c:v>3494397.9</c:v>
                </c:pt>
                <c:pt idx="71">
                  <c:v>3612258.1</c:v>
                </c:pt>
                <c:pt idx="72">
                  <c:v>3629238</c:v>
                </c:pt>
                <c:pt idx="73">
                  <c:v>3680537.1</c:v>
                </c:pt>
                <c:pt idx="74">
                  <c:v>3638933.1</c:v>
                </c:pt>
                <c:pt idx="75">
                  <c:v>3669141.1</c:v>
                </c:pt>
                <c:pt idx="76">
                  <c:v>3760561</c:v>
                </c:pt>
                <c:pt idx="77">
                  <c:v>3756547.1</c:v>
                </c:pt>
                <c:pt idx="78">
                  <c:v>3809394</c:v>
                </c:pt>
                <c:pt idx="79">
                  <c:v>3909510</c:v>
                </c:pt>
                <c:pt idx="80">
                  <c:v>4040958</c:v>
                </c:pt>
                <c:pt idx="81">
                  <c:v>4158211.9</c:v>
                </c:pt>
                <c:pt idx="82">
                  <c:v>4110907.2</c:v>
                </c:pt>
                <c:pt idx="83">
                  <c:v>4065013.9</c:v>
                </c:pt>
                <c:pt idx="84">
                  <c:v>4000240</c:v>
                </c:pt>
                <c:pt idx="85">
                  <c:v>3952767.1</c:v>
                </c:pt>
                <c:pt idx="86">
                  <c:v>3899589.1</c:v>
                </c:pt>
                <c:pt idx="87">
                  <c:v>3891493.9</c:v>
                </c:pt>
                <c:pt idx="88">
                  <c:v>3880894</c:v>
                </c:pt>
                <c:pt idx="89">
                  <c:v>3941553</c:v>
                </c:pt>
                <c:pt idx="90">
                  <c:v>3959417</c:v>
                </c:pt>
                <c:pt idx="91">
                  <c:v>4058814</c:v>
                </c:pt>
                <c:pt idx="92">
                  <c:v>4025933.1</c:v>
                </c:pt>
                <c:pt idx="93">
                  <c:v>4021726.1</c:v>
                </c:pt>
                <c:pt idx="94">
                  <c:v>4089950</c:v>
                </c:pt>
                <c:pt idx="95">
                  <c:v>4112051.8</c:v>
                </c:pt>
                <c:pt idx="96">
                  <c:v>4138349.1</c:v>
                </c:pt>
                <c:pt idx="97">
                  <c:v>4265555.2</c:v>
                </c:pt>
                <c:pt idx="98">
                  <c:v>4316232.9000000004</c:v>
                </c:pt>
                <c:pt idx="99">
                  <c:v>4247693.8</c:v>
                </c:pt>
                <c:pt idx="100">
                  <c:v>4130665</c:v>
                </c:pt>
                <c:pt idx="101">
                  <c:v>3999386</c:v>
                </c:pt>
                <c:pt idx="102">
                  <c:v>3953590.1</c:v>
                </c:pt>
                <c:pt idx="103">
                  <c:v>3952841.1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8DA-49F4-A910-047E823487E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084457456"/>
        <c:axId val="-2107309296"/>
      </c:barChart>
      <c:catAx>
        <c:axId val="-208445745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-2107309296"/>
        <c:crosses val="autoZero"/>
        <c:auto val="1"/>
        <c:lblAlgn val="ctr"/>
        <c:lblOffset val="100"/>
        <c:noMultiLvlLbl val="0"/>
      </c:catAx>
      <c:valAx>
        <c:axId val="-2107309296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crossAx val="-2084457456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  <c:userShapes r:id="rId3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0.39966</cdr:x>
      <cdr:y>0.08264</cdr:y>
    </cdr:from>
    <cdr:to>
      <cdr:x>0.57691</cdr:x>
      <cdr:y>0.89728</cdr:y>
    </cdr:to>
    <cdr:sp macro="" textlink="">
      <cdr:nvSpPr>
        <cdr:cNvPr id="3" name="Rectangle 2"/>
        <cdr:cNvSpPr/>
      </cdr:nvSpPr>
      <cdr:spPr>
        <a:xfrm xmlns:a="http://schemas.openxmlformats.org/drawingml/2006/main">
          <a:off x="3261126" y="387848"/>
          <a:ext cx="1446341" cy="3823292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1">
            <a:alpha val="7000"/>
          </a:schemeClr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0.57588</cdr:x>
      <cdr:y>0.08264</cdr:y>
    </cdr:from>
    <cdr:to>
      <cdr:x>0.71284</cdr:x>
      <cdr:y>0.89728</cdr:y>
    </cdr:to>
    <cdr:sp macro="" textlink="">
      <cdr:nvSpPr>
        <cdr:cNvPr id="4" name="Rectangle 3"/>
        <cdr:cNvSpPr/>
      </cdr:nvSpPr>
      <cdr:spPr>
        <a:xfrm xmlns:a="http://schemas.openxmlformats.org/drawingml/2006/main">
          <a:off x="4699000" y="387848"/>
          <a:ext cx="1117596" cy="3823292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1">
            <a:alpha val="7000"/>
          </a:schemeClr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0.71314</cdr:x>
      <cdr:y>0.08244</cdr:y>
    </cdr:from>
    <cdr:to>
      <cdr:x>0.88552</cdr:x>
      <cdr:y>0.89728</cdr:y>
    </cdr:to>
    <cdr:sp macro="" textlink="">
      <cdr:nvSpPr>
        <cdr:cNvPr id="5" name="Rectangle 4"/>
        <cdr:cNvSpPr/>
      </cdr:nvSpPr>
      <cdr:spPr>
        <a:xfrm xmlns:a="http://schemas.openxmlformats.org/drawingml/2006/main">
          <a:off x="5819055" y="386910"/>
          <a:ext cx="1406578" cy="3824230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1">
            <a:alpha val="7000"/>
          </a:schemeClr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0.88552</cdr:x>
      <cdr:y>0.08244</cdr:y>
    </cdr:from>
    <cdr:to>
      <cdr:x>0.99</cdr:x>
      <cdr:y>0.89728</cdr:y>
    </cdr:to>
    <cdr:sp macro="" textlink="">
      <cdr:nvSpPr>
        <cdr:cNvPr id="6" name="Rectangle 5"/>
        <cdr:cNvSpPr/>
      </cdr:nvSpPr>
      <cdr:spPr>
        <a:xfrm xmlns:a="http://schemas.openxmlformats.org/drawingml/2006/main">
          <a:off x="7225633" y="386910"/>
          <a:ext cx="852531" cy="3824230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1">
            <a:alpha val="7000"/>
          </a:schemeClr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0.57204</cdr:x>
      <cdr:y>0.09612</cdr:y>
    </cdr:from>
    <cdr:to>
      <cdr:x>0.70154</cdr:x>
      <cdr:y>0.15751</cdr:y>
    </cdr:to>
    <cdr:sp macro="" textlink="">
      <cdr:nvSpPr>
        <cdr:cNvPr id="8" name="TextBox 1"/>
        <cdr:cNvSpPr txBox="1"/>
      </cdr:nvSpPr>
      <cdr:spPr>
        <a:xfrm xmlns:a="http://schemas.openxmlformats.org/drawingml/2006/main">
          <a:off x="4963417" y="605829"/>
          <a:ext cx="1123653" cy="38695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2400" b="1" dirty="0"/>
            <a:t>X</a:t>
          </a:r>
        </a:p>
      </cdr:txBody>
    </cdr:sp>
  </cdr:relSizeAnchor>
  <cdr:relSizeAnchor xmlns:cdr="http://schemas.openxmlformats.org/drawingml/2006/chartDrawing">
    <cdr:from>
      <cdr:x>0.7014</cdr:x>
      <cdr:y>0.09612</cdr:y>
    </cdr:from>
    <cdr:to>
      <cdr:x>0.87378</cdr:x>
      <cdr:y>0.15751</cdr:y>
    </cdr:to>
    <cdr:sp macro="" textlink="">
      <cdr:nvSpPr>
        <cdr:cNvPr id="9" name="TextBox 1"/>
        <cdr:cNvSpPr txBox="1"/>
      </cdr:nvSpPr>
      <cdr:spPr>
        <a:xfrm xmlns:a="http://schemas.openxmlformats.org/drawingml/2006/main">
          <a:off x="6085780" y="605829"/>
          <a:ext cx="1495722" cy="38695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2400" b="1" dirty="0"/>
            <a:t>Y</a:t>
          </a:r>
        </a:p>
      </cdr:txBody>
    </cdr:sp>
  </cdr:relSizeAnchor>
  <cdr:relSizeAnchor xmlns:cdr="http://schemas.openxmlformats.org/drawingml/2006/chartDrawing">
    <cdr:from>
      <cdr:x>0.8856</cdr:x>
      <cdr:y>0.09612</cdr:y>
    </cdr:from>
    <cdr:to>
      <cdr:x>0.98988</cdr:x>
      <cdr:y>0.15751</cdr:y>
    </cdr:to>
    <cdr:sp macro="" textlink="">
      <cdr:nvSpPr>
        <cdr:cNvPr id="10" name="TextBox 1"/>
        <cdr:cNvSpPr txBox="1"/>
      </cdr:nvSpPr>
      <cdr:spPr>
        <a:xfrm xmlns:a="http://schemas.openxmlformats.org/drawingml/2006/main">
          <a:off x="7226300" y="451113"/>
          <a:ext cx="850900" cy="28811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2400" b="1" dirty="0"/>
            <a:t>Z</a:t>
          </a:r>
        </a:p>
      </cdr:txBody>
    </cdr:sp>
  </cdr:relSizeAnchor>
  <cdr:relSizeAnchor xmlns:cdr="http://schemas.openxmlformats.org/drawingml/2006/chartDrawing">
    <cdr:from>
      <cdr:x>0.40051</cdr:x>
      <cdr:y>0.09612</cdr:y>
    </cdr:from>
    <cdr:to>
      <cdr:x>0.5729</cdr:x>
      <cdr:y>0.19889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3268061" y="451113"/>
          <a:ext cx="1406660" cy="48233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US" sz="2400" b="1" dirty="0"/>
            <a:t>Boom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75000"/>
              <a:buFontTx/>
              <a:buChar char="–"/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75000"/>
              <a:buFontTx/>
              <a:buChar char="–"/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585200"/>
            <a:ext cx="2971800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75000"/>
              <a:buFontTx/>
              <a:buChar char="–"/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585200"/>
            <a:ext cx="2971800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75000"/>
              <a:buFontTx/>
              <a:buChar char="–"/>
              <a:defRPr sz="1200"/>
            </a:lvl1pPr>
          </a:lstStyle>
          <a:p>
            <a:fld id="{515EB3AA-6875-0A4B-9CD0-CF5A7C6CE9A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385481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2688" y="677863"/>
            <a:ext cx="4521200" cy="33893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292600"/>
            <a:ext cx="5029200" cy="406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585200"/>
            <a:ext cx="2971800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0" hangingPunct="0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585200"/>
            <a:ext cx="2971800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20000"/>
              </a:spcBef>
              <a:defRPr sz="1200">
                <a:latin typeface="Times New Roman" charset="0"/>
              </a:defRPr>
            </a:lvl1pPr>
          </a:lstStyle>
          <a:p>
            <a:fld id="{D39DC2C7-6464-5B43-A3EA-F2342D2B649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4190736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84275" y="677863"/>
            <a:ext cx="4518025" cy="3389312"/>
          </a:xfrm>
          <a:ln/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Times New Roman" charset="0"/>
              <a:ea typeface="ＭＳ Ｐゴシック" charset="-128"/>
            </a:endParaRPr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003B255D-D18E-8148-AD2A-E099E2BBD015}" type="slidenum">
              <a:rPr lang="en-US" altLang="en-US" sz="1200">
                <a:latin typeface="Times New Roman" charset="0"/>
              </a:rPr>
              <a:pPr/>
              <a:t>1</a:t>
            </a:fld>
            <a:endParaRPr lang="en-US" altLang="en-US" sz="1200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02017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4275" y="677863"/>
            <a:ext cx="4518025" cy="338931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9DC2C7-6464-5B43-A3EA-F2342D2B649F}" type="slidenum">
              <a:rPr lang="en-US" altLang="en-US" smtClean="0"/>
              <a:pPr/>
              <a:t>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023638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4275" y="677863"/>
            <a:ext cx="4518025" cy="338931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9DC2C7-6464-5B43-A3EA-F2342D2B649F}" type="slidenum">
              <a:rPr lang="en-US" altLang="en-US" smtClean="0"/>
              <a:pPr/>
              <a:t>14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767837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4275" y="677863"/>
            <a:ext cx="4518025" cy="338931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9DC2C7-6464-5B43-A3EA-F2342D2B649F}" type="slidenum">
              <a:rPr lang="en-US" altLang="en-US" smtClean="0"/>
              <a:pPr/>
              <a:t>15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328487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4275" y="677863"/>
            <a:ext cx="4518025" cy="338931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9DC2C7-6464-5B43-A3EA-F2342D2B649F}" type="slidenum">
              <a:rPr lang="en-US" altLang="en-US" smtClean="0"/>
              <a:pPr/>
              <a:t>16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0427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4275" y="677863"/>
            <a:ext cx="4518025" cy="338931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9DC2C7-6464-5B43-A3EA-F2342D2B649F}" type="slidenum">
              <a:rPr lang="en-US" altLang="en-US" smtClean="0"/>
              <a:pPr/>
              <a:t>17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666634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457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/>
            <a:endParaRPr kumimoji="1" lang="en-US" altLang="en-US">
              <a:latin typeface="Times New Roman" charset="0"/>
            </a:endParaRPr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auto">
          <a:xfrm>
            <a:off x="685800" y="990600"/>
            <a:ext cx="5181600" cy="190500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/>
            <a:endParaRPr kumimoji="1" lang="en-US" altLang="en-US">
              <a:latin typeface="Times New Roman" charset="0"/>
            </a:endParaRPr>
          </a:p>
        </p:txBody>
      </p:sp>
      <p:grpSp>
        <p:nvGrpSpPr>
          <p:cNvPr id="6" name="Group 12"/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7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>
                <a:lnSpc>
                  <a:spcPct val="90000"/>
                </a:lnSpc>
                <a:spcBef>
                  <a:spcPct val="20000"/>
                </a:spcBef>
                <a:buClr>
                  <a:schemeClr val="tx1"/>
                </a:buClr>
                <a:buSzPct val="75000"/>
                <a:buFontTx/>
                <a:buChar char="–"/>
              </a:pPr>
              <a:endParaRPr lang="en-US" altLang="en-US"/>
            </a:p>
          </p:txBody>
        </p:sp>
        <p:sp>
          <p:nvSpPr>
            <p:cNvPr id="8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>
                <a:lnSpc>
                  <a:spcPct val="90000"/>
                </a:lnSpc>
                <a:spcBef>
                  <a:spcPct val="20000"/>
                </a:spcBef>
                <a:buClr>
                  <a:schemeClr val="tx1"/>
                </a:buClr>
                <a:buSzPct val="75000"/>
                <a:buFontTx/>
                <a:buChar char="–"/>
              </a:pPr>
              <a:endParaRPr lang="en-US" altLang="en-US"/>
            </a:p>
          </p:txBody>
        </p:sp>
      </p:grpSp>
      <p:sp>
        <p:nvSpPr>
          <p:cNvPr id="3686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3657600" cy="182245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6875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938213" y="1425575"/>
            <a:ext cx="7772400" cy="1143000"/>
          </a:xfr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" name="Rectangle 8"/>
          <p:cNvSpPr>
            <a:spLocks noGrp="1" noChangeArrowheads="1"/>
          </p:cNvSpPr>
          <p:nvPr>
            <p:ph type="dt" sz="quarter" idx="10"/>
          </p:nvPr>
        </p:nvSpPr>
        <p:spPr>
          <a:xfrm>
            <a:off x="2667000" y="6553200"/>
            <a:ext cx="1905000" cy="3048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Rectangle 9"/>
          <p:cNvSpPr>
            <a:spLocks noGrp="1" noChangeArrowheads="1"/>
          </p:cNvSpPr>
          <p:nvPr>
            <p:ph type="ftr" sz="quarter" idx="11"/>
          </p:nvPr>
        </p:nvSpPr>
        <p:spPr>
          <a:xfrm>
            <a:off x="5195888" y="6553200"/>
            <a:ext cx="3279775" cy="304800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Rectangle 10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11113" y="5962650"/>
            <a:ext cx="585787" cy="885825"/>
          </a:xfrm>
        </p:spPr>
        <p:txBody>
          <a:bodyPr anchorCtr="0"/>
          <a:lstStyle>
            <a:lvl1pPr>
              <a:defRPr/>
            </a:lvl1pPr>
          </a:lstStyle>
          <a:p>
            <a:fld id="{FA545762-0DC2-CC49-8CB1-A3C1326EA90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03637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D194D9-9629-4645-BC7D-15843C46B55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375562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5150" y="762000"/>
            <a:ext cx="2000250" cy="5334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762000"/>
            <a:ext cx="5848350" cy="5334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A2FBE78-7B19-0543-95BC-DB41BFFE543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211152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xt Box_Chart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Placeholder 14"/>
          <p:cNvSpPr>
            <a:spLocks noGrp="1"/>
          </p:cNvSpPr>
          <p:nvPr>
            <p:ph type="body" sz="quarter" idx="11"/>
          </p:nvPr>
        </p:nvSpPr>
        <p:spPr>
          <a:xfrm>
            <a:off x="4800600" y="2209800"/>
            <a:ext cx="3733800" cy="457200"/>
          </a:xfrm>
          <a:prstGeom prst="rect">
            <a:avLst/>
          </a:prstGeom>
        </p:spPr>
        <p:txBody>
          <a:bodyPr/>
          <a:lstStyle>
            <a:lvl1pPr marL="0" indent="0" algn="l">
              <a:buFontTx/>
              <a:buNone/>
              <a:defRPr sz="2000">
                <a:solidFill>
                  <a:srgbClr val="EB9331"/>
                </a:solidFill>
              </a:defRPr>
            </a:lvl1pPr>
            <a:lvl2pPr marL="0" indent="0" algn="l">
              <a:buFontTx/>
              <a:buNone/>
              <a:defRPr sz="1100">
                <a:solidFill>
                  <a:schemeClr val="bg1">
                    <a:lumMod val="85000"/>
                  </a:schemeClr>
                </a:solidFill>
              </a:defRPr>
            </a:lvl2pPr>
            <a:lvl3pPr marL="0" indent="0" algn="l">
              <a:buFontTx/>
              <a:buNone/>
              <a:defRPr sz="1200">
                <a:solidFill>
                  <a:schemeClr val="bg1">
                    <a:lumMod val="85000"/>
                  </a:schemeClr>
                </a:solidFill>
              </a:defRPr>
            </a:lvl3pPr>
            <a:lvl4pPr marL="0" indent="0" algn="l">
              <a:buFontTx/>
              <a:buNone/>
              <a:defRPr sz="1200">
                <a:solidFill>
                  <a:schemeClr val="bg1">
                    <a:lumMod val="85000"/>
                  </a:schemeClr>
                </a:solidFill>
              </a:defRPr>
            </a:lvl4pPr>
            <a:lvl5pPr marL="0" indent="0" algn="l">
              <a:buFontTx/>
              <a:buNone/>
              <a:defRPr sz="1200">
                <a:solidFill>
                  <a:schemeClr val="bg1">
                    <a:lumMod val="8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Subtitle 2"/>
          <p:cNvSpPr>
            <a:spLocks noGrp="1"/>
          </p:cNvSpPr>
          <p:nvPr>
            <p:ph type="subTitle" idx="1"/>
          </p:nvPr>
        </p:nvSpPr>
        <p:spPr>
          <a:xfrm>
            <a:off x="304800" y="990600"/>
            <a:ext cx="8534400" cy="369332"/>
          </a:xfrm>
          <a:prstGeom prst="rect">
            <a:avLst/>
          </a:prstGeom>
        </p:spPr>
        <p:txBody>
          <a:bodyPr>
            <a:spAutoFit/>
          </a:bodyPr>
          <a:lstStyle>
            <a:lvl1pPr marL="57150" indent="0" algn="l">
              <a:buNone/>
              <a:defRPr sz="1800">
                <a:solidFill>
                  <a:srgbClr val="22717A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3" name="Title 1"/>
          <p:cNvSpPr>
            <a:spLocks noGrp="1"/>
          </p:cNvSpPr>
          <p:nvPr>
            <p:ph type="ctrTitle"/>
          </p:nvPr>
        </p:nvSpPr>
        <p:spPr>
          <a:xfrm>
            <a:off x="304800" y="279400"/>
            <a:ext cx="8534400" cy="707886"/>
          </a:xfrm>
          <a:prstGeom prst="rect">
            <a:avLst/>
          </a:prstGeom>
        </p:spPr>
        <p:txBody>
          <a:bodyPr>
            <a:spAutoFit/>
          </a:bodyPr>
          <a:lstStyle>
            <a:lvl1pPr algn="l">
              <a:defRPr sz="4000" cap="all" spc="0">
                <a:solidFill>
                  <a:srgbClr val="EB933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3"/>
          </p:nvPr>
        </p:nvSpPr>
        <p:spPr>
          <a:xfrm>
            <a:off x="4800600" y="2667000"/>
            <a:ext cx="3733800" cy="3098801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ts val="2000"/>
              </a:lnSpc>
              <a:buFontTx/>
              <a:buNone/>
              <a:defRPr sz="1600">
                <a:solidFill>
                  <a:srgbClr val="595959"/>
                </a:solidFill>
              </a:defRPr>
            </a:lvl1pPr>
            <a:lvl2pPr marL="0" indent="0" algn="l">
              <a:buFontTx/>
              <a:buNone/>
              <a:defRPr sz="1100">
                <a:solidFill>
                  <a:srgbClr val="ABC7CA"/>
                </a:solidFill>
              </a:defRPr>
            </a:lvl2pPr>
            <a:lvl3pPr marL="0" indent="0" algn="l">
              <a:buFontTx/>
              <a:buNone/>
              <a:defRPr sz="1100">
                <a:solidFill>
                  <a:srgbClr val="ABC7CA"/>
                </a:solidFill>
              </a:defRPr>
            </a:lvl3pPr>
            <a:lvl4pPr marL="0" indent="0" algn="l">
              <a:buFontTx/>
              <a:buNone/>
              <a:defRPr sz="1100">
                <a:solidFill>
                  <a:srgbClr val="ABC7CA"/>
                </a:solidFill>
              </a:defRPr>
            </a:lvl4pPr>
            <a:lvl5pPr marL="0" indent="0" algn="l">
              <a:buFontTx/>
              <a:buNone/>
              <a:defRPr sz="1100">
                <a:solidFill>
                  <a:srgbClr val="ABC7CA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Chart Placeholder 17"/>
          <p:cNvSpPr>
            <a:spLocks noGrp="1"/>
          </p:cNvSpPr>
          <p:nvPr>
            <p:ph type="chart" sz="quarter" idx="10"/>
          </p:nvPr>
        </p:nvSpPr>
        <p:spPr>
          <a:xfrm>
            <a:off x="609600" y="2209800"/>
            <a:ext cx="4038600" cy="3556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i="1" cap="all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en-US" noProof="0"/>
              <a:t>Click icon to add chart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9912035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0C80236-B531-9447-B8C2-483ECFDD26A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367588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2D22EB-53EA-2D4D-8364-C6F8849957C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70303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2362200"/>
            <a:ext cx="3924300" cy="3733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91100" y="2362200"/>
            <a:ext cx="3924300" cy="3733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ED3E09-97DB-AE40-A1B0-8A1118E41B0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67412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EAD4491-D6A4-0245-9745-B3A2025D6C7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08154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ED99464-3174-5145-AF5E-20EEAE826D5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920576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4955AFA-FA05-DB4E-A0ED-55D8A72B9B9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207164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A88C30-3187-AF4A-A555-28410484FC0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9914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3500AD-4C78-6146-B83B-7960C1C39FD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92493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3200400" cy="6858000"/>
            <a:chOff x="0" y="0"/>
            <a:chExt cx="2016" cy="4320"/>
          </a:xfrm>
        </p:grpSpPr>
        <p:sp>
          <p:nvSpPr>
            <p:cNvPr id="1033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480" cy="43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>
                <a:lnSpc>
                  <a:spcPct val="90000"/>
                </a:lnSpc>
                <a:spcBef>
                  <a:spcPct val="20000"/>
                </a:spcBef>
                <a:buClr>
                  <a:schemeClr val="tx1"/>
                </a:buClr>
                <a:buSzPct val="75000"/>
                <a:buFontTx/>
                <a:buChar char="–"/>
              </a:pPr>
              <a:endParaRPr lang="en-US" altLang="en-US"/>
            </a:p>
          </p:txBody>
        </p:sp>
        <p:sp>
          <p:nvSpPr>
            <p:cNvPr id="1034" name="Rectangle 4"/>
            <p:cNvSpPr>
              <a:spLocks noChangeArrowheads="1"/>
            </p:cNvSpPr>
            <p:nvPr/>
          </p:nvSpPr>
          <p:spPr bwMode="auto">
            <a:xfrm>
              <a:off x="432" y="0"/>
              <a:ext cx="1584" cy="6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>
                <a:lnSpc>
                  <a:spcPct val="90000"/>
                </a:lnSpc>
                <a:spcBef>
                  <a:spcPct val="20000"/>
                </a:spcBef>
                <a:buClr>
                  <a:schemeClr val="tx1"/>
                </a:buClr>
                <a:buSzPct val="75000"/>
                <a:buFontTx/>
                <a:buChar char="–"/>
              </a:pPr>
              <a:endParaRPr lang="en-US" altLang="en-US"/>
            </a:p>
          </p:txBody>
        </p:sp>
      </p:grpSp>
      <p:sp>
        <p:nvSpPr>
          <p:cNvPr id="1027" name="AutoShape 5"/>
          <p:cNvSpPr>
            <a:spLocks noChangeArrowheads="1"/>
          </p:cNvSpPr>
          <p:nvPr/>
        </p:nvSpPr>
        <p:spPr bwMode="auto">
          <a:xfrm>
            <a:off x="762000" y="762000"/>
            <a:ext cx="5105400" cy="60960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/>
            <a:endParaRPr kumimoji="1" lang="en-US" altLang="en-US">
              <a:latin typeface="Times New Roman" charset="0"/>
            </a:endParaRPr>
          </a:p>
        </p:txBody>
      </p:sp>
      <p:sp>
        <p:nvSpPr>
          <p:cNvPr id="1028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762000"/>
            <a:ext cx="8001000" cy="11430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9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2362200"/>
            <a:ext cx="8001000" cy="37338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35848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010400" y="65532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>
            <a:lvl1pPr algn="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4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849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938463" y="6529388"/>
            <a:ext cx="2895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>
            <a:lvl1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4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850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3436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  <a:spAutoFit/>
          </a:bodyPr>
          <a:lstStyle>
            <a:lvl1pPr>
              <a:defRPr sz="2600" b="1">
                <a:solidFill>
                  <a:schemeClr val="bg1"/>
                </a:solidFill>
              </a:defRPr>
            </a:lvl1pPr>
          </a:lstStyle>
          <a:p>
            <a:fld id="{4A50CF95-C290-054D-BA74-2823C6E8191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8410" r:id="rId1"/>
    <p:sldLayoutId id="2147488400" r:id="rId2"/>
    <p:sldLayoutId id="2147488401" r:id="rId3"/>
    <p:sldLayoutId id="2147488402" r:id="rId4"/>
    <p:sldLayoutId id="2147488403" r:id="rId5"/>
    <p:sldLayoutId id="2147488404" r:id="rId6"/>
    <p:sldLayoutId id="2147488405" r:id="rId7"/>
    <p:sldLayoutId id="2147488406" r:id="rId8"/>
    <p:sldLayoutId id="2147488407" r:id="rId9"/>
    <p:sldLayoutId id="2147488408" r:id="rId10"/>
    <p:sldLayoutId id="2147488409" r:id="rId11"/>
    <p:sldLayoutId id="2147488411" r:id="rId12"/>
  </p:sldLayoutIdLst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charset="2"/>
        <a:buChar char="l"/>
        <a:defRPr sz="28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charset="2"/>
        <a:buChar char="l"/>
        <a:defRPr sz="20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charset="2"/>
        <a:buChar char="l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po.gov/fdsys/pkg/CFR-2009-title38-vol2/pdf/CFR-2009-title38-vol2-sec36-4312.pdf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ubtitle 2"/>
          <p:cNvSpPr>
            <a:spLocks noGrp="1"/>
          </p:cNvSpPr>
          <p:nvPr>
            <p:ph type="subTitle" idx="1"/>
          </p:nvPr>
        </p:nvSpPr>
        <p:spPr>
          <a:xfrm>
            <a:off x="4673600" y="3657600"/>
            <a:ext cx="3657600" cy="3048000"/>
          </a:xfrm>
        </p:spPr>
        <p:txBody>
          <a:bodyPr/>
          <a:lstStyle/>
          <a:p>
            <a:pPr>
              <a:buFont typeface="Wingdings" charset="2"/>
              <a:buNone/>
            </a:pPr>
            <a:endParaRPr lang="en-US" altLang="en-US" dirty="0">
              <a:ea typeface="ＭＳ Ｐゴシック" charset="-128"/>
            </a:endParaRPr>
          </a:p>
          <a:p>
            <a:pPr>
              <a:buFont typeface="Wingdings" charset="2"/>
              <a:buNone/>
            </a:pPr>
            <a:endParaRPr lang="en-US" altLang="en-US" dirty="0">
              <a:ea typeface="ＭＳ Ｐゴシック" charset="-128"/>
            </a:endParaRPr>
          </a:p>
          <a:p>
            <a:pPr>
              <a:buFont typeface="Wingdings" charset="2"/>
              <a:buNone/>
            </a:pPr>
            <a:endParaRPr lang="en-US" altLang="en-US" dirty="0">
              <a:ea typeface="ＭＳ Ｐゴシック" charset="-128"/>
            </a:endParaRPr>
          </a:p>
          <a:p>
            <a:pPr>
              <a:buFont typeface="Wingdings" charset="2"/>
              <a:buNone/>
            </a:pPr>
            <a:endParaRPr lang="en-US" altLang="en-US" dirty="0">
              <a:ea typeface="ＭＳ Ｐゴシック" charset="-128"/>
            </a:endParaRPr>
          </a:p>
          <a:p>
            <a:pPr>
              <a:buFont typeface="Wingdings" charset="2"/>
              <a:buNone/>
            </a:pPr>
            <a:endParaRPr lang="en-US" altLang="en-US" dirty="0">
              <a:ea typeface="ＭＳ Ｐゴシック" charset="-128"/>
            </a:endParaRPr>
          </a:p>
          <a:p>
            <a:pPr>
              <a:buFont typeface="Wingdings" charset="2"/>
              <a:buNone/>
            </a:pPr>
            <a:r>
              <a:rPr lang="en-US" altLang="en-US" dirty="0">
                <a:ea typeface="ＭＳ Ｐゴシック" charset="-128"/>
              </a:rPr>
              <a:t>Brian Chappelle</a:t>
            </a:r>
          </a:p>
          <a:p>
            <a:pPr>
              <a:buFont typeface="Wingdings" charset="2"/>
              <a:buNone/>
            </a:pPr>
            <a:r>
              <a:rPr lang="en-US" altLang="en-US" dirty="0">
                <a:ea typeface="ＭＳ Ｐゴシック" charset="-128"/>
              </a:rPr>
              <a:t>Potomac Partners</a:t>
            </a:r>
          </a:p>
          <a:p>
            <a:pPr>
              <a:buFont typeface="Wingdings" charset="2"/>
              <a:buNone/>
            </a:pPr>
            <a:r>
              <a:rPr lang="en-US" altLang="en-US" dirty="0">
                <a:ea typeface="ＭＳ Ｐゴシック" charset="-128"/>
              </a:rPr>
              <a:t>April 24th, 2019</a:t>
            </a:r>
          </a:p>
        </p:txBody>
      </p:sp>
      <p:sp>
        <p:nvSpPr>
          <p:cNvPr id="15362" name="Title 2"/>
          <p:cNvSpPr>
            <a:spLocks noGrp="1"/>
          </p:cNvSpPr>
          <p:nvPr>
            <p:ph type="ctrTitle" sz="quarter"/>
          </p:nvPr>
        </p:nvSpPr>
        <p:spPr>
          <a:xfrm>
            <a:off x="838200" y="2438400"/>
            <a:ext cx="8305800" cy="914400"/>
          </a:xfrm>
        </p:spPr>
        <p:txBody>
          <a:bodyPr/>
          <a:lstStyle/>
          <a:p>
            <a:r>
              <a:rPr lang="en-US" altLang="en-US" sz="3400" dirty="0">
                <a:ea typeface="ＭＳ Ｐゴシック" charset="-128"/>
              </a:rPr>
              <a:t>VA 2019 Lenders Conference  </a:t>
            </a:r>
            <a:br>
              <a:rPr lang="en-US" altLang="en-US" sz="3400" dirty="0">
                <a:ea typeface="ＭＳ Ｐゴシック" charset="-128"/>
              </a:rPr>
            </a:br>
            <a:r>
              <a:rPr lang="en-US" altLang="en-US" sz="3400" dirty="0">
                <a:ea typeface="ＭＳ Ｐゴシック" charset="-128"/>
              </a:rPr>
              <a:t>Federal Lending Update</a:t>
            </a:r>
            <a:br>
              <a:rPr lang="en-US" altLang="en-US" sz="3400" dirty="0">
                <a:ea typeface="ＭＳ Ｐゴシック" charset="-128"/>
              </a:rPr>
            </a:br>
            <a:br>
              <a:rPr lang="en-US" altLang="en-US" sz="3400" dirty="0">
                <a:ea typeface="ＭＳ Ｐゴシック" charset="-128"/>
              </a:rPr>
            </a:br>
            <a:br>
              <a:rPr lang="en-US" altLang="en-US" dirty="0">
                <a:ea typeface="ＭＳ Ｐゴシック" charset="-128"/>
              </a:rPr>
            </a:br>
            <a:br>
              <a:rPr lang="en-US" altLang="en-US" dirty="0">
                <a:ea typeface="ＭＳ Ｐゴシック" charset="-128"/>
              </a:rPr>
            </a:br>
            <a:endParaRPr lang="en-US" altLang="en-US" dirty="0">
              <a:ea typeface="ＭＳ Ｐゴシック" charset="-128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762000"/>
            <a:ext cx="8001000" cy="838200"/>
          </a:xfrm>
        </p:spPr>
        <p:txBody>
          <a:bodyPr/>
          <a:lstStyle/>
          <a:p>
            <a:r>
              <a:rPr lang="en-US" dirty="0"/>
              <a:t>HUD’s Goals:  FHA &amp; </a:t>
            </a:r>
            <a:r>
              <a:rPr lang="en-US" dirty="0" err="1"/>
              <a:t>Ginnie</a:t>
            </a:r>
            <a:r>
              <a:rPr lang="en-US" dirty="0"/>
              <a:t> Mae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52600"/>
            <a:ext cx="8001000" cy="4343400"/>
          </a:xfrm>
        </p:spPr>
        <p:txBody>
          <a:bodyPr/>
          <a:lstStyle/>
          <a:p>
            <a:r>
              <a:rPr lang="en-US" dirty="0"/>
              <a:t>Attempt to ensure that the FHA and GNMA assume primary responsibility for:</a:t>
            </a:r>
          </a:p>
          <a:p>
            <a:pPr lvl="1"/>
            <a:r>
              <a:rPr lang="en-US" dirty="0"/>
              <a:t>Lending to low- and moderate-income families that cannot be fulfilled through traditional underwriting</a:t>
            </a:r>
          </a:p>
          <a:p>
            <a:r>
              <a:rPr lang="en-US" dirty="0"/>
              <a:t>Reduce taxpayer exposure</a:t>
            </a:r>
          </a:p>
          <a:p>
            <a:pPr lvl="1"/>
            <a:r>
              <a:rPr lang="en-US" dirty="0"/>
              <a:t>Improved risk management</a:t>
            </a:r>
          </a:p>
          <a:p>
            <a:pPr lvl="1"/>
            <a:r>
              <a:rPr lang="en-US" dirty="0"/>
              <a:t>Program and product design</a:t>
            </a:r>
          </a:p>
          <a:p>
            <a:r>
              <a:rPr lang="en-US" dirty="0"/>
              <a:t>Modernize the operations and technology of the FHA and GNMA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56413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HUD’s Proposals Should Achieve The Following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057400"/>
            <a:ext cx="8001000" cy="4038600"/>
          </a:xfrm>
        </p:spPr>
        <p:txBody>
          <a:bodyPr/>
          <a:lstStyle/>
          <a:p>
            <a:r>
              <a:rPr lang="en-US" dirty="0"/>
              <a:t>FHA</a:t>
            </a:r>
          </a:p>
          <a:p>
            <a:pPr lvl="1"/>
            <a:r>
              <a:rPr lang="en-US" dirty="0"/>
              <a:t>Address financial viability of HECM program</a:t>
            </a:r>
          </a:p>
          <a:p>
            <a:pPr lvl="1"/>
            <a:r>
              <a:rPr lang="en-US" dirty="0"/>
              <a:t>Assess the risks and benefits associated with providing assistance to first-time homebuyers, including down-payment assistance</a:t>
            </a:r>
          </a:p>
          <a:p>
            <a:pPr lvl="1"/>
            <a:r>
              <a:rPr lang="en-US" dirty="0"/>
              <a:t>Increase bank participation</a:t>
            </a:r>
          </a:p>
          <a:p>
            <a:r>
              <a:rPr lang="en-US" dirty="0" err="1"/>
              <a:t>Ginnie</a:t>
            </a:r>
            <a:r>
              <a:rPr lang="en-US" dirty="0"/>
              <a:t> Mae</a:t>
            </a:r>
          </a:p>
          <a:p>
            <a:pPr lvl="1"/>
            <a:r>
              <a:rPr lang="en-US" dirty="0"/>
              <a:t>Enhance issuer oversight to ensure its safety and soundness and protect borrower/investor interests</a:t>
            </a:r>
          </a:p>
          <a:p>
            <a:pPr lvl="1"/>
            <a:r>
              <a:rPr lang="en-US" dirty="0"/>
              <a:t>Reduce abusive and unsound loan origination or servicing practices  in the GNMA program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67642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762000"/>
            <a:ext cx="8001000" cy="533400"/>
          </a:xfrm>
        </p:spPr>
        <p:txBody>
          <a:bodyPr/>
          <a:lstStyle/>
          <a:p>
            <a:r>
              <a:rPr lang="en-US" dirty="0"/>
              <a:t>What Will Housing Reform Mean?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295400"/>
            <a:ext cx="8001000" cy="4800600"/>
          </a:xfrm>
        </p:spPr>
        <p:txBody>
          <a:bodyPr/>
          <a:lstStyle/>
          <a:p>
            <a:r>
              <a:rPr lang="en-US" dirty="0"/>
              <a:t>Memo “tone”: reduce government role &amp; risk</a:t>
            </a:r>
          </a:p>
          <a:p>
            <a:pPr lvl="1"/>
            <a:r>
              <a:rPr lang="en-US" dirty="0"/>
              <a:t>Any changes will take time</a:t>
            </a:r>
          </a:p>
          <a:p>
            <a:r>
              <a:rPr lang="en-US" dirty="0"/>
              <a:t>Since legislation is unlikely, administrative reforms (i.e. do not need legislation) are more likely alternatives</a:t>
            </a:r>
          </a:p>
          <a:p>
            <a:pPr lvl="1"/>
            <a:r>
              <a:rPr lang="en-US" dirty="0"/>
              <a:t>Loan Limits</a:t>
            </a:r>
          </a:p>
          <a:p>
            <a:pPr lvl="1"/>
            <a:r>
              <a:rPr lang="en-US" dirty="0"/>
              <a:t>Fees</a:t>
            </a:r>
          </a:p>
          <a:p>
            <a:pPr lvl="1"/>
            <a:r>
              <a:rPr lang="en-US" dirty="0"/>
              <a:t>Products</a:t>
            </a:r>
          </a:p>
          <a:p>
            <a:r>
              <a:rPr lang="en-US" dirty="0"/>
              <a:t>Debate about role in government in housing</a:t>
            </a:r>
          </a:p>
          <a:p>
            <a:pPr lvl="1"/>
            <a:r>
              <a:rPr lang="en-US" dirty="0"/>
              <a:t>Government “footprint” vs. costs</a:t>
            </a:r>
          </a:p>
          <a:p>
            <a:r>
              <a:rPr lang="en-US" dirty="0"/>
              <a:t>VA Home Loan Program should not be directly affected</a:t>
            </a:r>
          </a:p>
          <a:p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7158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762000"/>
            <a:ext cx="8001000" cy="533400"/>
          </a:xfrm>
        </p:spPr>
        <p:txBody>
          <a:bodyPr/>
          <a:lstStyle/>
          <a:p>
            <a:r>
              <a:rPr lang="en-US" dirty="0"/>
              <a:t>FHA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00200"/>
            <a:ext cx="8001000" cy="4495800"/>
          </a:xfrm>
        </p:spPr>
        <p:txBody>
          <a:bodyPr/>
          <a:lstStyle/>
          <a:p>
            <a:r>
              <a:rPr lang="en-US" dirty="0"/>
              <a:t>President’s memo “explains” why FHA premium has not been lowered</a:t>
            </a:r>
          </a:p>
          <a:p>
            <a:pPr lvl="1"/>
            <a:r>
              <a:rPr lang="en-US" dirty="0"/>
              <a:t>Concerned about potential risks to taxpayer</a:t>
            </a:r>
          </a:p>
          <a:p>
            <a:r>
              <a:rPr lang="en-US" dirty="0"/>
              <a:t>FHA finances keep getting stronger</a:t>
            </a:r>
          </a:p>
          <a:p>
            <a:pPr lvl="1"/>
            <a:r>
              <a:rPr lang="en-US" dirty="0"/>
              <a:t>“Earned” $7 billion in 2017 - $8 billion in 2018</a:t>
            </a:r>
          </a:p>
          <a:p>
            <a:r>
              <a:rPr lang="en-US" dirty="0"/>
              <a:t>Focus on origination risks</a:t>
            </a:r>
          </a:p>
          <a:p>
            <a:pPr lvl="1"/>
            <a:r>
              <a:rPr lang="en-US" dirty="0"/>
              <a:t>Recent TOTAL Scorecard change</a:t>
            </a:r>
          </a:p>
          <a:p>
            <a:pPr lvl="2"/>
            <a:r>
              <a:rPr lang="en-US" dirty="0"/>
              <a:t>Credit scores &lt; 620 &amp;  DTIs &gt; 43%  = manual u/w</a:t>
            </a:r>
          </a:p>
          <a:p>
            <a:r>
              <a:rPr lang="en-US" dirty="0"/>
              <a:t>What changes are possible/likely? </a:t>
            </a:r>
          </a:p>
        </p:txBody>
      </p:sp>
    </p:spTree>
    <p:extLst>
      <p:ext uri="{BB962C8B-B14F-4D97-AF65-F5344CB8AC3E}">
        <p14:creationId xmlns:p14="http://schemas.microsoft.com/office/powerpoint/2010/main" val="6564482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762000"/>
            <a:ext cx="8001000" cy="609600"/>
          </a:xfrm>
        </p:spPr>
        <p:txBody>
          <a:bodyPr/>
          <a:lstStyle/>
          <a:p>
            <a:r>
              <a:rPr lang="en-US" dirty="0"/>
              <a:t>HUD Statements on Risk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371600"/>
            <a:ext cx="8001000" cy="4724400"/>
          </a:xfrm>
        </p:spPr>
        <p:txBody>
          <a:bodyPr/>
          <a:lstStyle/>
          <a:p>
            <a:r>
              <a:rPr lang="en-US" dirty="0"/>
              <a:t>Last October, Advance Notice of Proposed Rulemaking (ANPR) was announced:</a:t>
            </a:r>
          </a:p>
          <a:p>
            <a:pPr lvl="1"/>
            <a:r>
              <a:rPr lang="en-US" dirty="0"/>
              <a:t>Amount and source of borrower’s cash investment</a:t>
            </a:r>
          </a:p>
          <a:p>
            <a:pPr lvl="2"/>
            <a:r>
              <a:rPr lang="en-US" dirty="0"/>
              <a:t>Gift source </a:t>
            </a:r>
            <a:r>
              <a:rPr lang="mr-IN" dirty="0"/>
              <a:t>–</a:t>
            </a:r>
            <a:r>
              <a:rPr lang="en-US" dirty="0"/>
              <a:t> other than family (gov. entities &amp; nonprofits)</a:t>
            </a:r>
          </a:p>
          <a:p>
            <a:pPr lvl="1"/>
            <a:r>
              <a:rPr lang="en-US" dirty="0"/>
              <a:t>Use of seller concessions/interested third-parties </a:t>
            </a:r>
          </a:p>
          <a:p>
            <a:pPr lvl="1"/>
            <a:r>
              <a:rPr lang="en-US" dirty="0"/>
              <a:t>LTV and total DTI ratios &amp; borrower “characteristics”</a:t>
            </a:r>
          </a:p>
          <a:p>
            <a:pPr lvl="1"/>
            <a:r>
              <a:rPr lang="en-US" dirty="0"/>
              <a:t>Use of cash-out refinancing</a:t>
            </a:r>
          </a:p>
          <a:p>
            <a:pPr lvl="1"/>
            <a:r>
              <a:rPr lang="en-US" dirty="0"/>
              <a:t>Still waiting for ANPR </a:t>
            </a:r>
          </a:p>
          <a:p>
            <a:r>
              <a:rPr lang="en-US" dirty="0"/>
              <a:t>FY 2018 Annual Report to Congress </a:t>
            </a:r>
          </a:p>
          <a:p>
            <a:pPr lvl="1"/>
            <a:r>
              <a:rPr lang="en-US" dirty="0"/>
              <a:t>Reiterated the above concerns</a:t>
            </a:r>
          </a:p>
          <a:p>
            <a:pPr lvl="1"/>
            <a:r>
              <a:rPr lang="en-US" dirty="0"/>
              <a:t>Decline in bank participation</a:t>
            </a:r>
          </a:p>
          <a:p>
            <a:pPr lvl="1"/>
            <a:r>
              <a:rPr lang="en-US" dirty="0"/>
              <a:t>Mentioned appraisal concerns in press briefings  </a:t>
            </a:r>
          </a:p>
        </p:txBody>
      </p:sp>
    </p:spTree>
    <p:extLst>
      <p:ext uri="{BB962C8B-B14F-4D97-AF65-F5344CB8AC3E}">
        <p14:creationId xmlns:p14="http://schemas.microsoft.com/office/powerpoint/2010/main" val="5047740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762000"/>
            <a:ext cx="8001000" cy="685800"/>
          </a:xfrm>
        </p:spPr>
        <p:txBody>
          <a:bodyPr/>
          <a:lstStyle/>
          <a:p>
            <a:r>
              <a:rPr lang="en-US" dirty="0"/>
              <a:t>FHA:  Possible/Likely Changes?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00200"/>
            <a:ext cx="8001000" cy="4495800"/>
          </a:xfrm>
        </p:spPr>
        <p:txBody>
          <a:bodyPr/>
          <a:lstStyle/>
          <a:p>
            <a:r>
              <a:rPr lang="en-US" dirty="0"/>
              <a:t>Address concerns about bank participation</a:t>
            </a:r>
          </a:p>
          <a:p>
            <a:pPr lvl="1"/>
            <a:r>
              <a:rPr lang="en-US" dirty="0"/>
              <a:t>DOJ Memorandum of Understanding expected “soon”</a:t>
            </a:r>
          </a:p>
          <a:p>
            <a:pPr lvl="1"/>
            <a:r>
              <a:rPr lang="en-US" dirty="0"/>
              <a:t>“Revisiting” lender certification requirements</a:t>
            </a:r>
          </a:p>
          <a:p>
            <a:pPr lvl="2"/>
            <a:r>
              <a:rPr lang="en-US" dirty="0"/>
              <a:t>Will solicit industry input  </a:t>
            </a:r>
          </a:p>
          <a:p>
            <a:r>
              <a:rPr lang="en-US" dirty="0" err="1"/>
              <a:t>Downpayment</a:t>
            </a:r>
            <a:r>
              <a:rPr lang="en-US" dirty="0"/>
              <a:t> assistance</a:t>
            </a:r>
          </a:p>
          <a:p>
            <a:pPr lvl="1"/>
            <a:r>
              <a:rPr lang="en-US" dirty="0"/>
              <a:t>Expect rulemaking </a:t>
            </a:r>
            <a:r>
              <a:rPr lang="mr-IN" dirty="0"/>
              <a:t>–</a:t>
            </a:r>
            <a:r>
              <a:rPr lang="en-US" dirty="0"/>
              <a:t> “self-identified government entities”</a:t>
            </a:r>
          </a:p>
          <a:p>
            <a:r>
              <a:rPr lang="en-US" dirty="0"/>
              <a:t>Cash-out refinance changes</a:t>
            </a:r>
          </a:p>
          <a:p>
            <a:pPr lvl="1"/>
            <a:r>
              <a:rPr lang="en-US" dirty="0"/>
              <a:t>Policy vs. performance issue</a:t>
            </a:r>
          </a:p>
        </p:txBody>
      </p:sp>
    </p:spTree>
    <p:extLst>
      <p:ext uri="{BB962C8B-B14F-4D97-AF65-F5344CB8AC3E}">
        <p14:creationId xmlns:p14="http://schemas.microsoft.com/office/powerpoint/2010/main" val="9864020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762000"/>
            <a:ext cx="8001000" cy="685800"/>
          </a:xfrm>
        </p:spPr>
        <p:txBody>
          <a:bodyPr/>
          <a:lstStyle/>
          <a:p>
            <a:r>
              <a:rPr lang="en-US" dirty="0"/>
              <a:t>FHA Issues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8001000" cy="4572000"/>
          </a:xfrm>
        </p:spPr>
        <p:txBody>
          <a:bodyPr/>
          <a:lstStyle/>
          <a:p>
            <a:r>
              <a:rPr lang="en-US" dirty="0"/>
              <a:t>DACA</a:t>
            </a:r>
          </a:p>
          <a:p>
            <a:pPr lvl="1"/>
            <a:r>
              <a:rPr lang="en-US" dirty="0"/>
              <a:t>Recent press reports have created a lot of confusion</a:t>
            </a:r>
          </a:p>
          <a:p>
            <a:pPr lvl="2"/>
            <a:r>
              <a:rPr lang="en-US" dirty="0"/>
              <a:t>At a recent Congressional hearing, HUD Secretary Carson emphasized that FHA will follow the law.</a:t>
            </a:r>
          </a:p>
          <a:p>
            <a:pPr lvl="2"/>
            <a:r>
              <a:rPr lang="en-US" dirty="0"/>
              <a:t>HUD interprets the law as follows:</a:t>
            </a:r>
          </a:p>
          <a:p>
            <a:pPr lvl="3"/>
            <a:r>
              <a:rPr lang="en-US" dirty="0"/>
              <a:t>Borrowers w/ DACA status are not eligible for FHA insurance (unlike recent Fannie Mae change)</a:t>
            </a:r>
          </a:p>
          <a:p>
            <a:pPr lvl="3"/>
            <a:r>
              <a:rPr lang="en-US" dirty="0"/>
              <a:t>Handbook (p.134) states:</a:t>
            </a:r>
          </a:p>
          <a:p>
            <a:pPr lvl="4"/>
            <a:r>
              <a:rPr lang="en-US" dirty="0"/>
              <a:t>Non-U.S. citizens without lawful residency in the U.S. are not eligible for FHA-insured Mortgages. </a:t>
            </a:r>
          </a:p>
          <a:p>
            <a:pPr lvl="1"/>
            <a:r>
              <a:rPr lang="en-US" dirty="0"/>
              <a:t>FHA is requiring indemnifications in PETR reviews</a:t>
            </a:r>
          </a:p>
          <a:p>
            <a:r>
              <a:rPr lang="en-US" dirty="0"/>
              <a:t>Final condominium rule </a:t>
            </a:r>
          </a:p>
          <a:p>
            <a:pPr lvl="1"/>
            <a:r>
              <a:rPr lang="en-US" dirty="0"/>
              <a:t>Sent to OMB for review </a:t>
            </a:r>
            <a:r>
              <a:rPr lang="mr-IN" dirty="0"/>
              <a:t>–</a:t>
            </a:r>
            <a:r>
              <a:rPr lang="en-US" dirty="0"/>
              <a:t> final major step </a:t>
            </a:r>
          </a:p>
          <a:p>
            <a:pPr lvl="3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1677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762000"/>
            <a:ext cx="8001000" cy="685800"/>
          </a:xfrm>
        </p:spPr>
        <p:txBody>
          <a:bodyPr/>
          <a:lstStyle/>
          <a:p>
            <a:r>
              <a:rPr lang="en-US" dirty="0"/>
              <a:t>VA “Operational FAQs”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447800"/>
            <a:ext cx="8001000" cy="5105400"/>
          </a:xfrm>
        </p:spPr>
        <p:txBody>
          <a:bodyPr/>
          <a:lstStyle/>
          <a:p>
            <a:r>
              <a:rPr lang="en-US" dirty="0"/>
              <a:t>Escalation Protocols</a:t>
            </a:r>
          </a:p>
          <a:p>
            <a:pPr lvl="1"/>
            <a:r>
              <a:rPr lang="en-US" dirty="0"/>
              <a:t>Reminder:  RLC staff have same material that you have (law, regulations, handbook &amp; circulars)</a:t>
            </a:r>
          </a:p>
          <a:p>
            <a:pPr lvl="2"/>
            <a:r>
              <a:rPr lang="en-US" dirty="0"/>
              <a:t>Ask your loan specialist to escalate issue to LPO/ALPO</a:t>
            </a:r>
          </a:p>
          <a:p>
            <a:pPr lvl="3"/>
            <a:r>
              <a:rPr lang="en-US" dirty="0"/>
              <a:t>DO NOT ASK ANOTHER RLC</a:t>
            </a:r>
          </a:p>
          <a:p>
            <a:pPr lvl="2"/>
            <a:r>
              <a:rPr lang="en-US" dirty="0"/>
              <a:t>If you still have a question, elevate to Headquarters</a:t>
            </a:r>
          </a:p>
          <a:p>
            <a:r>
              <a:rPr lang="en-US" dirty="0"/>
              <a:t>Allowable charges and fees </a:t>
            </a:r>
          </a:p>
          <a:p>
            <a:pPr lvl="1"/>
            <a:r>
              <a:rPr lang="en-US" dirty="0"/>
              <a:t>Look at Regulation: Section 36.4312</a:t>
            </a:r>
          </a:p>
          <a:p>
            <a:pPr lvl="2"/>
            <a:r>
              <a:rPr lang="en-US" dirty="0"/>
              <a:t>Link:  </a:t>
            </a:r>
            <a:r>
              <a:rPr lang="en-US" dirty="0">
                <a:hlinkClick r:id="rId3"/>
              </a:rPr>
              <a:t>https://www.gpo.gov/fdsys/pkg/CFR-2009-title38-vol2/pdf/CFR-2009-title38-vol2-sec36-4312.pdf</a:t>
            </a:r>
            <a:endParaRPr lang="en-US" dirty="0"/>
          </a:p>
          <a:p>
            <a:pPr lvl="1"/>
            <a:r>
              <a:rPr lang="en-US" dirty="0"/>
              <a:t>Chapter 8 of Lender Handbook</a:t>
            </a:r>
          </a:p>
        </p:txBody>
      </p:sp>
    </p:spTree>
    <p:extLst>
      <p:ext uri="{BB962C8B-B14F-4D97-AF65-F5344CB8AC3E}">
        <p14:creationId xmlns:p14="http://schemas.microsoft.com/office/powerpoint/2010/main" val="136939661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1125"/>
          <a:stretch/>
        </p:blipFill>
        <p:spPr bwMode="auto">
          <a:xfrm>
            <a:off x="1066800" y="1564884"/>
            <a:ext cx="7021624" cy="385552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7962"/>
          <a:stretch/>
        </p:blipFill>
        <p:spPr bwMode="auto">
          <a:xfrm>
            <a:off x="914400" y="4544074"/>
            <a:ext cx="7021623" cy="215809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3906"/>
          <a:stretch/>
        </p:blipFill>
        <p:spPr bwMode="auto">
          <a:xfrm>
            <a:off x="896112" y="4607745"/>
            <a:ext cx="8142347" cy="221672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cxnSp>
        <p:nvCxnSpPr>
          <p:cNvPr id="6" name="Straight Arrow Connector 5"/>
          <p:cNvCxnSpPr/>
          <p:nvPr/>
        </p:nvCxnSpPr>
        <p:spPr>
          <a:xfrm flipH="1" flipV="1">
            <a:off x="5105400" y="5825836"/>
            <a:ext cx="1295400" cy="65116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990600" y="802141"/>
            <a:ext cx="723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VA Lender Handbook Changes</a:t>
            </a:r>
          </a:p>
        </p:txBody>
      </p:sp>
    </p:spTree>
    <p:extLst>
      <p:ext uri="{BB962C8B-B14F-4D97-AF65-F5344CB8AC3E}">
        <p14:creationId xmlns:p14="http://schemas.microsoft.com/office/powerpoint/2010/main" val="140439553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762000"/>
            <a:ext cx="8001000" cy="762000"/>
          </a:xfrm>
        </p:spPr>
        <p:txBody>
          <a:bodyPr/>
          <a:lstStyle/>
          <a:p>
            <a:r>
              <a:rPr lang="en-US" dirty="0"/>
              <a:t>VA “Operational FAQs”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00200"/>
            <a:ext cx="8001000" cy="4495800"/>
          </a:xfrm>
        </p:spPr>
        <p:txBody>
          <a:bodyPr/>
          <a:lstStyle/>
          <a:p>
            <a:r>
              <a:rPr lang="en-US" dirty="0"/>
              <a:t>VA Lenders Handbook: Change “Highlights”</a:t>
            </a:r>
          </a:p>
          <a:p>
            <a:pPr lvl="1"/>
            <a:r>
              <a:rPr lang="en-US" dirty="0"/>
              <a:t>Look at “Changes” at the bottom of the web page</a:t>
            </a:r>
          </a:p>
          <a:p>
            <a:pPr lvl="1"/>
            <a:r>
              <a:rPr lang="en-US" dirty="0"/>
              <a:t>2019 changes</a:t>
            </a:r>
          </a:p>
          <a:p>
            <a:pPr lvl="2"/>
            <a:r>
              <a:rPr lang="en-US" dirty="0"/>
              <a:t>Change 23: Chapter 1 </a:t>
            </a:r>
            <a:r>
              <a:rPr lang="mr-IN" dirty="0"/>
              <a:t>–</a:t>
            </a:r>
            <a:r>
              <a:rPr lang="en-US" dirty="0"/>
              <a:t> Effective date - February 1</a:t>
            </a:r>
            <a:r>
              <a:rPr lang="en-US" baseline="30000" dirty="0"/>
              <a:t>st</a:t>
            </a:r>
            <a:endParaRPr lang="en-US" dirty="0"/>
          </a:p>
          <a:p>
            <a:pPr lvl="2"/>
            <a:r>
              <a:rPr lang="en-US" dirty="0"/>
              <a:t>Change 24: Chapter 11 </a:t>
            </a:r>
            <a:r>
              <a:rPr lang="mr-IN" dirty="0"/>
              <a:t>–</a:t>
            </a:r>
            <a:r>
              <a:rPr lang="en-US" dirty="0"/>
              <a:t> Change date </a:t>
            </a:r>
            <a:r>
              <a:rPr lang="mr-IN" dirty="0"/>
              <a:t>–</a:t>
            </a:r>
            <a:r>
              <a:rPr lang="en-US" dirty="0"/>
              <a:t> February 22</a:t>
            </a:r>
            <a:r>
              <a:rPr lang="en-US" baseline="30000" dirty="0"/>
              <a:t>nd</a:t>
            </a:r>
            <a:endParaRPr lang="en-US" dirty="0"/>
          </a:p>
          <a:p>
            <a:pPr lvl="2"/>
            <a:r>
              <a:rPr lang="en-US" dirty="0"/>
              <a:t>Change 25: Chapter 4 </a:t>
            </a:r>
            <a:r>
              <a:rPr lang="mr-IN" dirty="0"/>
              <a:t>–</a:t>
            </a:r>
            <a:r>
              <a:rPr lang="en-US" dirty="0"/>
              <a:t> Change date </a:t>
            </a:r>
            <a:r>
              <a:rPr lang="mr-IN" dirty="0"/>
              <a:t>–</a:t>
            </a:r>
            <a:r>
              <a:rPr lang="en-US" dirty="0"/>
              <a:t> February 22</a:t>
            </a:r>
            <a:r>
              <a:rPr lang="en-US" baseline="30000" dirty="0"/>
              <a:t>nd</a:t>
            </a:r>
            <a:endParaRPr lang="en-US" dirty="0"/>
          </a:p>
          <a:p>
            <a:pPr lvl="2"/>
            <a:r>
              <a:rPr lang="en-US" dirty="0"/>
              <a:t>Change 26: Chapter 10 </a:t>
            </a:r>
            <a:r>
              <a:rPr lang="mr-IN" dirty="0"/>
              <a:t>–</a:t>
            </a:r>
            <a:r>
              <a:rPr lang="en-US" dirty="0"/>
              <a:t> Change date </a:t>
            </a:r>
            <a:r>
              <a:rPr lang="mr-IN" dirty="0"/>
              <a:t>–</a:t>
            </a:r>
            <a:r>
              <a:rPr lang="en-US" dirty="0"/>
              <a:t> March 11th </a:t>
            </a:r>
          </a:p>
          <a:p>
            <a:pPr lvl="2"/>
            <a:r>
              <a:rPr lang="en-US" dirty="0"/>
              <a:t>Change 27: Chapter 7 </a:t>
            </a:r>
            <a:r>
              <a:rPr lang="mr-IN" dirty="0"/>
              <a:t>–</a:t>
            </a:r>
            <a:r>
              <a:rPr lang="en-US" dirty="0"/>
              <a:t> Change date </a:t>
            </a:r>
            <a:r>
              <a:rPr lang="mr-IN" dirty="0"/>
              <a:t>–</a:t>
            </a:r>
            <a:r>
              <a:rPr lang="en-US" dirty="0"/>
              <a:t> March 11th</a:t>
            </a:r>
          </a:p>
          <a:p>
            <a:pPr lvl="2"/>
            <a:r>
              <a:rPr lang="en-US" dirty="0"/>
              <a:t>Change 28: Chapter 2 </a:t>
            </a:r>
            <a:r>
              <a:rPr lang="mr-IN" dirty="0"/>
              <a:t>–</a:t>
            </a:r>
            <a:r>
              <a:rPr lang="en-US" dirty="0"/>
              <a:t> Change date - March 28</a:t>
            </a:r>
            <a:r>
              <a:rPr lang="en-US" baseline="30000" dirty="0"/>
              <a:t>th</a:t>
            </a:r>
            <a:endParaRPr lang="en-US" dirty="0"/>
          </a:p>
          <a:p>
            <a:pPr lvl="2"/>
            <a:r>
              <a:rPr lang="en-US" dirty="0"/>
              <a:t>Change 29: Chapter 12 </a:t>
            </a:r>
            <a:r>
              <a:rPr lang="mr-IN" dirty="0"/>
              <a:t>–</a:t>
            </a:r>
            <a:r>
              <a:rPr lang="en-US" dirty="0"/>
              <a:t> Change date </a:t>
            </a:r>
            <a:r>
              <a:rPr lang="mr-IN" dirty="0"/>
              <a:t>–</a:t>
            </a:r>
            <a:r>
              <a:rPr lang="en-US" dirty="0"/>
              <a:t> March 28</a:t>
            </a:r>
            <a:r>
              <a:rPr lang="en-US" baseline="30000" dirty="0"/>
              <a:t>th</a:t>
            </a:r>
            <a:endParaRPr lang="en-US" dirty="0"/>
          </a:p>
          <a:p>
            <a:pPr lvl="2"/>
            <a:r>
              <a:rPr lang="en-US" dirty="0"/>
              <a:t>Change 30: Chapter 5 </a:t>
            </a:r>
            <a:r>
              <a:rPr lang="mr-IN" dirty="0"/>
              <a:t>–</a:t>
            </a:r>
            <a:r>
              <a:rPr lang="en-US" dirty="0"/>
              <a:t> Change date </a:t>
            </a:r>
            <a:r>
              <a:rPr lang="mr-IN" dirty="0"/>
              <a:t>–</a:t>
            </a:r>
            <a:r>
              <a:rPr lang="en-US" dirty="0"/>
              <a:t> April 1</a:t>
            </a:r>
            <a:r>
              <a:rPr lang="en-US" baseline="30000" dirty="0"/>
              <a:t>st</a:t>
            </a:r>
            <a:endParaRPr lang="en-US" dirty="0"/>
          </a:p>
          <a:p>
            <a:pPr lvl="1"/>
            <a:r>
              <a:rPr lang="en-US" dirty="0"/>
              <a:t>Implementation -  90 days after “change date”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5090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>
          <a:xfrm>
            <a:off x="914400" y="762000"/>
            <a:ext cx="8001000" cy="685800"/>
          </a:xfrm>
        </p:spPr>
        <p:txBody>
          <a:bodyPr/>
          <a:lstStyle/>
          <a:p>
            <a:r>
              <a:rPr lang="en-US" altLang="en-US" dirty="0">
                <a:ea typeface="ＭＳ Ｐゴシック" charset="-128"/>
              </a:rPr>
              <a:t>Overview</a:t>
            </a:r>
          </a:p>
        </p:txBody>
      </p:sp>
      <p:sp>
        <p:nvSpPr>
          <p:cNvPr id="29698" name="Content Placeholder 2"/>
          <p:cNvSpPr>
            <a:spLocks noGrp="1"/>
          </p:cNvSpPr>
          <p:nvPr>
            <p:ph idx="1"/>
          </p:nvPr>
        </p:nvSpPr>
        <p:spPr>
          <a:xfrm>
            <a:off x="838200" y="1676400"/>
            <a:ext cx="8001000" cy="4343400"/>
          </a:xfrm>
        </p:spPr>
        <p:txBody>
          <a:bodyPr/>
          <a:lstStyle/>
          <a:p>
            <a:r>
              <a:rPr lang="en-US" altLang="en-US" dirty="0">
                <a:ea typeface="ＭＳ Ｐゴシック" charset="-128"/>
              </a:rPr>
              <a:t>Positive Economic Environment</a:t>
            </a:r>
          </a:p>
          <a:p>
            <a:endParaRPr lang="en-US" altLang="en-US" dirty="0">
              <a:ea typeface="ＭＳ Ｐゴシック" charset="-128"/>
            </a:endParaRPr>
          </a:p>
          <a:p>
            <a:r>
              <a:rPr lang="en-US" altLang="en-US" dirty="0">
                <a:ea typeface="ＭＳ Ｐゴシック" charset="-128"/>
              </a:rPr>
              <a:t>President’s Plan To Reform Housing Finance System</a:t>
            </a:r>
          </a:p>
          <a:p>
            <a:endParaRPr lang="en-US" altLang="en-US" dirty="0">
              <a:ea typeface="ＭＳ Ｐゴシック" charset="-128"/>
            </a:endParaRPr>
          </a:p>
          <a:p>
            <a:r>
              <a:rPr lang="en-US" altLang="en-US" dirty="0">
                <a:ea typeface="ＭＳ Ｐゴシック" charset="-128"/>
              </a:rPr>
              <a:t>Federal Lending Update</a:t>
            </a:r>
          </a:p>
          <a:p>
            <a:endParaRPr lang="en-US" altLang="en-US" dirty="0">
              <a:ea typeface="ＭＳ Ｐゴシック" charset="-128"/>
            </a:endParaRPr>
          </a:p>
          <a:p>
            <a:endParaRPr lang="en-US" altLang="en-US" dirty="0">
              <a:ea typeface="ＭＳ Ｐゴシック" charset="-128"/>
            </a:endParaRPr>
          </a:p>
          <a:p>
            <a:endParaRPr lang="en-US" altLang="en-US" dirty="0">
              <a:ea typeface="ＭＳ Ｐゴシック" charset="-128"/>
            </a:endParaRPr>
          </a:p>
          <a:p>
            <a:pPr lvl="2"/>
            <a:endParaRPr lang="en-US" dirty="0"/>
          </a:p>
          <a:p>
            <a:pPr marL="457200" lvl="1" indent="0">
              <a:buNone/>
            </a:pPr>
            <a:r>
              <a:rPr lang="en-US" dirty="0"/>
              <a:t> </a:t>
            </a:r>
          </a:p>
          <a:p>
            <a:pPr lvl="1"/>
            <a:endParaRPr lang="en-US" altLang="en-US" dirty="0">
              <a:ea typeface="ＭＳ Ｐゴシック" charset="-128"/>
            </a:endParaRPr>
          </a:p>
          <a:p>
            <a:pPr lvl="1"/>
            <a:endParaRPr lang="en-US" altLang="en-US" dirty="0">
              <a:ea typeface="ＭＳ Ｐゴシック" charset="-128"/>
            </a:endParaRPr>
          </a:p>
          <a:p>
            <a:pPr lvl="1"/>
            <a:endParaRPr lang="en-US" altLang="en-US" dirty="0">
              <a:ea typeface="ＭＳ Ｐゴシック" charset="-128"/>
            </a:endParaRPr>
          </a:p>
          <a:p>
            <a:pPr lvl="1"/>
            <a:endParaRPr lang="en-US" altLang="en-US" dirty="0">
              <a:ea typeface="ＭＳ Ｐゴシック" charset="-128"/>
            </a:endParaRPr>
          </a:p>
          <a:p>
            <a:pPr lvl="1">
              <a:buFontTx/>
              <a:buNone/>
            </a:pPr>
            <a:endParaRPr lang="en-US" altLang="en-US" dirty="0">
              <a:ea typeface="ＭＳ Ｐゴシック" charset="-128"/>
            </a:endParaRPr>
          </a:p>
          <a:p>
            <a:pPr>
              <a:buFont typeface="Wingdings" charset="2"/>
              <a:buNone/>
            </a:pPr>
            <a:endParaRPr lang="en-US" altLang="en-US" dirty="0">
              <a:ea typeface="ＭＳ Ｐゴシック" charset="-128"/>
            </a:endParaRPr>
          </a:p>
          <a:p>
            <a:pPr lvl="1">
              <a:buFontTx/>
              <a:buNone/>
            </a:pPr>
            <a:endParaRPr lang="en-US" altLang="en-US" dirty="0">
              <a:ea typeface="ＭＳ Ｐゴシック" charset="-128"/>
            </a:endParaRPr>
          </a:p>
          <a:p>
            <a:pPr lvl="2"/>
            <a:endParaRPr lang="en-US" altLang="en-US" dirty="0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2399308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762000"/>
            <a:ext cx="8001000" cy="685800"/>
          </a:xfrm>
        </p:spPr>
        <p:txBody>
          <a:bodyPr/>
          <a:lstStyle/>
          <a:p>
            <a:r>
              <a:rPr lang="en-US" dirty="0" err="1"/>
              <a:t>Ginnie</a:t>
            </a:r>
            <a:r>
              <a:rPr lang="en-US" dirty="0"/>
              <a:t> Mae:  APM 19-03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00200"/>
            <a:ext cx="8001000" cy="4495800"/>
          </a:xfrm>
        </p:spPr>
        <p:txBody>
          <a:bodyPr/>
          <a:lstStyle/>
          <a:p>
            <a:r>
              <a:rPr lang="en-US" dirty="0"/>
              <a:t>“Seasoning” Clarification</a:t>
            </a:r>
          </a:p>
          <a:p>
            <a:pPr lvl="1"/>
            <a:r>
              <a:rPr lang="en-US" dirty="0"/>
              <a:t>No seasoning requirement</a:t>
            </a:r>
          </a:p>
          <a:p>
            <a:pPr lvl="2"/>
            <a:r>
              <a:rPr lang="en-US" dirty="0"/>
              <a:t>Loans refinancing non-mortgage debt</a:t>
            </a:r>
          </a:p>
          <a:p>
            <a:pPr lvl="2"/>
            <a:r>
              <a:rPr lang="en-US" dirty="0"/>
              <a:t>New construction structured as a “purchase” not refinance</a:t>
            </a:r>
          </a:p>
          <a:p>
            <a:pPr lvl="2"/>
            <a:r>
              <a:rPr lang="en-US" dirty="0"/>
              <a:t>Loans w/o scheduled monthly payments</a:t>
            </a:r>
          </a:p>
          <a:p>
            <a:pPr lvl="2"/>
            <a:r>
              <a:rPr lang="en-US" dirty="0"/>
              <a:t>Modified loans</a:t>
            </a:r>
          </a:p>
          <a:p>
            <a:pPr lvl="1"/>
            <a:r>
              <a:rPr lang="en-US" dirty="0"/>
              <a:t>Seasoning requirement still applies to  </a:t>
            </a:r>
          </a:p>
          <a:p>
            <a:pPr lvl="2"/>
            <a:r>
              <a:rPr lang="en-US" dirty="0"/>
              <a:t>Refinances of non-VA loans (e.g. FHA, USDA, Fannie or Freddie)</a:t>
            </a:r>
          </a:p>
          <a:p>
            <a:pPr lvl="2"/>
            <a:r>
              <a:rPr lang="en-US" dirty="0"/>
              <a:t>Re-performing refinance loans</a:t>
            </a:r>
          </a:p>
          <a:p>
            <a:pPr lvl="3"/>
            <a:r>
              <a:rPr lang="en-US" dirty="0"/>
              <a:t>Trigger is MBS issuance date not any loan transaction date </a:t>
            </a:r>
          </a:p>
        </p:txBody>
      </p:sp>
    </p:spTree>
    <p:extLst>
      <p:ext uri="{BB962C8B-B14F-4D97-AF65-F5344CB8AC3E}">
        <p14:creationId xmlns:p14="http://schemas.microsoft.com/office/powerpoint/2010/main" val="81889841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762000"/>
            <a:ext cx="8001000" cy="533400"/>
          </a:xfrm>
        </p:spPr>
        <p:txBody>
          <a:bodyPr/>
          <a:lstStyle/>
          <a:p>
            <a:r>
              <a:rPr lang="en-US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00200"/>
            <a:ext cx="8001000" cy="4495800"/>
          </a:xfrm>
        </p:spPr>
        <p:txBody>
          <a:bodyPr/>
          <a:lstStyle/>
          <a:p>
            <a:r>
              <a:rPr lang="en-US" dirty="0"/>
              <a:t>Positive economic environment for mortgage originations</a:t>
            </a:r>
          </a:p>
          <a:p>
            <a:r>
              <a:rPr lang="en-US" dirty="0"/>
              <a:t>Impact of President’s Request for Plans on Reforming Housing Finance System</a:t>
            </a:r>
          </a:p>
          <a:p>
            <a:pPr lvl="1"/>
            <a:r>
              <a:rPr lang="en-US" dirty="0"/>
              <a:t>Watch for possible administrative changes </a:t>
            </a:r>
          </a:p>
          <a:p>
            <a:r>
              <a:rPr lang="en-US" dirty="0"/>
              <a:t>Mortgage market in 2019</a:t>
            </a:r>
          </a:p>
          <a:p>
            <a:pPr lvl="1"/>
            <a:r>
              <a:rPr lang="en-US" dirty="0"/>
              <a:t>Good economy + lower interest rates = strong mortgage market</a:t>
            </a:r>
          </a:p>
          <a:p>
            <a:r>
              <a:rPr lang="en-US" dirty="0"/>
              <a:t>VA home loan program is a benefit program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87448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Makes VA Home Loan Program Unique/Special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05000"/>
            <a:ext cx="8001000" cy="4191000"/>
          </a:xfrm>
        </p:spPr>
        <p:txBody>
          <a:bodyPr/>
          <a:lstStyle/>
          <a:p>
            <a:r>
              <a:rPr lang="en-US" dirty="0"/>
              <a:t>As Jeff said yesterday, VA’s guiding principle:</a:t>
            </a:r>
          </a:p>
          <a:p>
            <a:pPr lvl="1"/>
            <a:r>
              <a:rPr lang="en-US" dirty="0"/>
              <a:t>“Veteran Centric”</a:t>
            </a:r>
          </a:p>
          <a:p>
            <a:r>
              <a:rPr lang="en-US" dirty="0"/>
              <a:t>Loan guaranty is part of veteran’s benefits </a:t>
            </a:r>
          </a:p>
          <a:p>
            <a:pPr lvl="1"/>
            <a:r>
              <a:rPr lang="en-US" dirty="0"/>
              <a:t>Has separate Congressional Committees</a:t>
            </a:r>
          </a:p>
          <a:p>
            <a:pPr lvl="2"/>
            <a:r>
              <a:rPr lang="en-US" dirty="0"/>
              <a:t>Long-standing Objective:  Help servicemen &amp; women/veterans adjust to civilian life</a:t>
            </a:r>
          </a:p>
          <a:p>
            <a:pPr lvl="2"/>
            <a:r>
              <a:rPr lang="en-US" dirty="0"/>
              <a:t>Have legislative, oversight, and investigative jurisdiction over the education, employment and training of veterans, and veteran housing programs</a:t>
            </a:r>
          </a:p>
          <a:p>
            <a:pPr lvl="1"/>
            <a:r>
              <a:rPr lang="en-US" dirty="0"/>
              <a:t>Has been “fully funded” during recent shutdowns</a:t>
            </a:r>
          </a:p>
          <a:p>
            <a:pPr lvl="2"/>
            <a:r>
              <a:rPr lang="en-US" dirty="0"/>
              <a:t>Helps to keep </a:t>
            </a:r>
            <a:r>
              <a:rPr lang="en-US" dirty="0" err="1"/>
              <a:t>Ginnie</a:t>
            </a:r>
            <a:r>
              <a:rPr lang="en-US" dirty="0"/>
              <a:t> Mae operational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00690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762000"/>
            <a:ext cx="8001000" cy="762000"/>
          </a:xfrm>
        </p:spPr>
        <p:txBody>
          <a:bodyPr/>
          <a:lstStyle/>
          <a:p>
            <a:r>
              <a:rPr lang="en-US" dirty="0"/>
              <a:t>Positive Economic Environment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76400"/>
            <a:ext cx="8001000" cy="4419600"/>
          </a:xfrm>
        </p:spPr>
        <p:txBody>
          <a:bodyPr/>
          <a:lstStyle/>
          <a:p>
            <a:r>
              <a:rPr lang="en-US" dirty="0"/>
              <a:t>Waiting for April “jobs” report next week</a:t>
            </a:r>
          </a:p>
          <a:p>
            <a:pPr lvl="1"/>
            <a:r>
              <a:rPr lang="en-US" dirty="0"/>
              <a:t>Impact of global slowdown</a:t>
            </a:r>
          </a:p>
          <a:p>
            <a:r>
              <a:rPr lang="en-US" dirty="0"/>
              <a:t>Fed will likely continue to “err” on side of caution</a:t>
            </a:r>
          </a:p>
          <a:p>
            <a:pPr lvl="1"/>
            <a:r>
              <a:rPr lang="en-US" dirty="0"/>
              <a:t>Recognizes the importance of housing to consumers and consumers to the economy</a:t>
            </a:r>
          </a:p>
          <a:p>
            <a:r>
              <a:rPr lang="en-US" dirty="0"/>
              <a:t>Demographic factors remain very encouraging</a:t>
            </a:r>
          </a:p>
        </p:txBody>
      </p:sp>
    </p:spTree>
    <p:extLst>
      <p:ext uri="{BB962C8B-B14F-4D97-AF65-F5344CB8AC3E}">
        <p14:creationId xmlns:p14="http://schemas.microsoft.com/office/powerpoint/2010/main" val="2732070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ubtitle 2"/>
          <p:cNvSpPr>
            <a:spLocks noGrp="1"/>
          </p:cNvSpPr>
          <p:nvPr>
            <p:ph type="subTitle" idx="1"/>
          </p:nvPr>
        </p:nvSpPr>
        <p:spPr>
          <a:xfrm>
            <a:off x="304800" y="990600"/>
            <a:ext cx="8534400" cy="369888"/>
          </a:xfrm>
        </p:spPr>
        <p:txBody>
          <a:bodyPr/>
          <a:lstStyle/>
          <a:p>
            <a:r>
              <a:rPr lang="en-US" altLang="en-US">
                <a:ea typeface="ＭＳ Ｐゴシック" charset="-128"/>
              </a:rPr>
              <a:t>Population and Its Characteristics Define the Future</a:t>
            </a:r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304800" y="330200"/>
            <a:ext cx="8718550" cy="657225"/>
          </a:xfrm>
        </p:spPr>
        <p:txBody>
          <a:bodyPr/>
          <a:lstStyle/>
          <a:p>
            <a:pPr>
              <a:defRPr/>
            </a:pPr>
            <a:r>
              <a:rPr lang="en-US" dirty="0"/>
              <a:t>Encouraging Demographics </a:t>
            </a:r>
          </a:p>
        </p:txBody>
      </p:sp>
      <p:sp>
        <p:nvSpPr>
          <p:cNvPr id="8" name="Rectangle 7"/>
          <p:cNvSpPr/>
          <p:nvPr/>
        </p:nvSpPr>
        <p:spPr>
          <a:xfrm>
            <a:off x="814388" y="6007100"/>
            <a:ext cx="3940175" cy="24606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sz="1000" i="1" dirty="0">
                <a:solidFill>
                  <a:schemeClr val="accent3"/>
                </a:solidFill>
                <a:ea typeface="ＭＳ Ｐゴシック" charset="0"/>
                <a:cs typeface="ＭＳ Ｐゴシック" charset="0"/>
              </a:rPr>
              <a:t>Source: </a:t>
            </a:r>
            <a:r>
              <a:rPr lang="en-US" sz="1000" i="1" dirty="0">
                <a:ea typeface="ＭＳ Ｐゴシック" charset="0"/>
                <a:cs typeface="ＭＳ Ｐゴシック" charset="0"/>
              </a:rPr>
              <a:t>US National Center for Health Statistics</a:t>
            </a:r>
          </a:p>
        </p:txBody>
      </p:sp>
      <p:graphicFrame>
        <p:nvGraphicFramePr>
          <p:cNvPr id="6" name="Chart Placeholder 5"/>
          <p:cNvGraphicFramePr>
            <a:graphicFrameLocks noGrp="1"/>
          </p:cNvGraphicFramePr>
          <p:nvPr>
            <p:ph type="chart" sz="quarter" idx="10"/>
          </p:nvPr>
        </p:nvGraphicFramePr>
        <p:xfrm>
          <a:off x="482600" y="1314450"/>
          <a:ext cx="8159750" cy="46932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26877247"/>
      </p:ext>
    </p:extLst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762000"/>
            <a:ext cx="8001000" cy="990600"/>
          </a:xfrm>
        </p:spPr>
        <p:txBody>
          <a:bodyPr/>
          <a:lstStyle/>
          <a:p>
            <a:r>
              <a:rPr lang="en-US" dirty="0"/>
              <a:t>President’s Plan To Reform Housing Finance System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05000"/>
            <a:ext cx="8001000" cy="4191000"/>
          </a:xfrm>
        </p:spPr>
        <p:txBody>
          <a:bodyPr/>
          <a:lstStyle/>
          <a:p>
            <a:r>
              <a:rPr lang="en-US" dirty="0"/>
              <a:t>Goals</a:t>
            </a:r>
          </a:p>
          <a:p>
            <a:pPr lvl="2"/>
            <a:r>
              <a:rPr lang="en-US" dirty="0"/>
              <a:t>Reduce taxpayer risk</a:t>
            </a:r>
          </a:p>
          <a:p>
            <a:pPr lvl="2"/>
            <a:r>
              <a:rPr lang="en-US" dirty="0"/>
              <a:t>Expand private sector’s role</a:t>
            </a:r>
          </a:p>
          <a:p>
            <a:pPr lvl="2"/>
            <a:r>
              <a:rPr lang="en-US" dirty="0"/>
              <a:t>Modernize government programs</a:t>
            </a:r>
          </a:p>
          <a:p>
            <a:pPr lvl="2"/>
            <a:r>
              <a:rPr lang="en-US" dirty="0"/>
              <a:t>Make sustainable homeownership benchmark for success</a:t>
            </a:r>
          </a:p>
          <a:p>
            <a:r>
              <a:rPr lang="en-US" dirty="0"/>
              <a:t>Directs Treasury &amp; HUD to develop plans</a:t>
            </a:r>
          </a:p>
          <a:p>
            <a:pPr lvl="2"/>
            <a:r>
              <a:rPr lang="en-US" dirty="0"/>
              <a:t>Treasury </a:t>
            </a:r>
            <a:r>
              <a:rPr lang="mr-IN" dirty="0"/>
              <a:t>–</a:t>
            </a:r>
            <a:r>
              <a:rPr lang="en-US" dirty="0"/>
              <a:t> responsible for Fannie Mae &amp; Freddie Mac</a:t>
            </a:r>
          </a:p>
          <a:p>
            <a:pPr lvl="2"/>
            <a:r>
              <a:rPr lang="en-US" dirty="0"/>
              <a:t>HUD </a:t>
            </a:r>
            <a:r>
              <a:rPr lang="mr-IN" dirty="0"/>
              <a:t>–</a:t>
            </a:r>
            <a:r>
              <a:rPr lang="en-US" dirty="0"/>
              <a:t> responsible for FHA &amp; </a:t>
            </a:r>
            <a:r>
              <a:rPr lang="en-US" dirty="0" err="1"/>
              <a:t>Ginnie</a:t>
            </a:r>
            <a:r>
              <a:rPr lang="en-US" dirty="0"/>
              <a:t> Mae </a:t>
            </a:r>
          </a:p>
          <a:p>
            <a:r>
              <a:rPr lang="en-US" dirty="0"/>
              <a:t>Timing</a:t>
            </a:r>
          </a:p>
          <a:p>
            <a:pPr lvl="2"/>
            <a:r>
              <a:rPr lang="en-US" dirty="0"/>
              <a:t>Develop leg. &amp; admin. plans “as soon as practicable”</a:t>
            </a:r>
          </a:p>
          <a:p>
            <a:pPr lvl="3"/>
            <a:r>
              <a:rPr lang="en-US" dirty="0"/>
              <a:t>Consult w/ VA Secretary &amp; other agency heads</a:t>
            </a:r>
          </a:p>
          <a:p>
            <a:pPr lvl="2"/>
            <a:r>
              <a:rPr lang="en-US" dirty="0"/>
              <a:t>New FHFA Director pledged “great sense of urgency” </a:t>
            </a:r>
          </a:p>
        </p:txBody>
      </p:sp>
    </p:spTree>
    <p:extLst>
      <p:ext uri="{BB962C8B-B14F-4D97-AF65-F5344CB8AC3E}">
        <p14:creationId xmlns:p14="http://schemas.microsoft.com/office/powerpoint/2010/main" val="15614626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Treasury’s Goals</a:t>
            </a:r>
            <a:br>
              <a:rPr lang="en-US" dirty="0"/>
            </a:br>
            <a:r>
              <a:rPr lang="en-US" dirty="0"/>
              <a:t>Fannie Mae &amp; Freddie Mac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057400"/>
            <a:ext cx="8001000" cy="4038600"/>
          </a:xfrm>
        </p:spPr>
        <p:txBody>
          <a:bodyPr/>
          <a:lstStyle/>
          <a:p>
            <a:r>
              <a:rPr lang="en-US" dirty="0"/>
              <a:t>End the conservatorships of the GSEs</a:t>
            </a:r>
          </a:p>
          <a:p>
            <a:r>
              <a:rPr lang="en-US" dirty="0"/>
              <a:t>Facilitate competition in the housing finance market</a:t>
            </a:r>
          </a:p>
          <a:p>
            <a:r>
              <a:rPr lang="en-US" dirty="0"/>
              <a:t>Minimize risks GSEs pose to the financial stability of the United States</a:t>
            </a:r>
          </a:p>
          <a:p>
            <a:r>
              <a:rPr lang="en-US" dirty="0"/>
              <a:t>Ensure Government is “properly compensated for any explicit or implicit support” it provides to the GSEs or the secondary mortgage market.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63858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762000"/>
            <a:ext cx="8001000" cy="914400"/>
          </a:xfrm>
        </p:spPr>
        <p:txBody>
          <a:bodyPr/>
          <a:lstStyle/>
          <a:p>
            <a:r>
              <a:rPr lang="en-US" dirty="0"/>
              <a:t>Treasury’s Proposals Should Achieve Following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76400"/>
            <a:ext cx="8001000" cy="3962400"/>
          </a:xfrm>
        </p:spPr>
        <p:txBody>
          <a:bodyPr/>
          <a:lstStyle/>
          <a:p>
            <a:r>
              <a:rPr lang="en-US" dirty="0"/>
              <a:t>Preserve access for qualified homebuyers to 30 year fixed-rate &amp; other appropriate loans</a:t>
            </a:r>
          </a:p>
          <a:p>
            <a:r>
              <a:rPr lang="en-US" dirty="0"/>
              <a:t>Maintain equal access to system for lenders of all sizes, charter types, and locations</a:t>
            </a:r>
          </a:p>
          <a:p>
            <a:r>
              <a:rPr lang="en-US" dirty="0"/>
              <a:t>Increase competition and participation of the private sector in the mortgage market</a:t>
            </a:r>
          </a:p>
          <a:p>
            <a:r>
              <a:rPr lang="en-US" dirty="0"/>
              <a:t>Mitigate the risks by altering, if necessary, their respective policies on loan limits, program and product offerings and credit underwriting</a:t>
            </a:r>
          </a:p>
          <a:p>
            <a:r>
              <a:rPr lang="en-US" dirty="0"/>
              <a:t>Evaluate QM “patch” w/ HUD &amp; CFPB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60074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762000"/>
            <a:ext cx="8001000" cy="762000"/>
          </a:xfrm>
        </p:spPr>
        <p:txBody>
          <a:bodyPr/>
          <a:lstStyle/>
          <a:p>
            <a:r>
              <a:rPr lang="en-US" dirty="0"/>
              <a:t>Fannie Mae &amp; Freddie Mac Today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52600"/>
            <a:ext cx="8001000" cy="4343400"/>
          </a:xfrm>
        </p:spPr>
        <p:txBody>
          <a:bodyPr/>
          <a:lstStyle/>
          <a:p>
            <a:r>
              <a:rPr lang="en-US" dirty="0"/>
              <a:t>Finances</a:t>
            </a:r>
          </a:p>
          <a:p>
            <a:pPr lvl="1"/>
            <a:r>
              <a:rPr lang="en-US" dirty="0"/>
              <a:t>Paid $4.7 billion to Treasury this quarter</a:t>
            </a:r>
          </a:p>
          <a:p>
            <a:pPr lvl="1"/>
            <a:r>
              <a:rPr lang="en-US" dirty="0"/>
              <a:t>Have paid $297 billion since housing crisis</a:t>
            </a:r>
          </a:p>
          <a:p>
            <a:r>
              <a:rPr lang="en-US" dirty="0"/>
              <a:t>Many operational improvements</a:t>
            </a:r>
          </a:p>
          <a:p>
            <a:pPr lvl="1"/>
            <a:r>
              <a:rPr lang="en-US" dirty="0"/>
              <a:t>Day One Certainty is growing </a:t>
            </a:r>
            <a:r>
              <a:rPr lang="mr-IN" dirty="0"/>
              <a:t>–</a:t>
            </a:r>
            <a:r>
              <a:rPr lang="en-US" dirty="0"/>
              <a:t> reducing repurchase risk</a:t>
            </a:r>
          </a:p>
          <a:p>
            <a:pPr lvl="2"/>
            <a:r>
              <a:rPr lang="en-US" dirty="0"/>
              <a:t>VA’s VALERI upcoming changes</a:t>
            </a:r>
          </a:p>
          <a:p>
            <a:pPr lvl="1"/>
            <a:r>
              <a:rPr lang="en-US" dirty="0"/>
              <a:t>Steady increasing use of technology - </a:t>
            </a:r>
            <a:r>
              <a:rPr lang="en-US" dirty="0" err="1"/>
              <a:t>eClosings</a:t>
            </a:r>
            <a:endParaRPr lang="en-US" dirty="0"/>
          </a:p>
          <a:p>
            <a:pPr lvl="2"/>
            <a:r>
              <a:rPr lang="en-US" dirty="0"/>
              <a:t>Borrowers can review loan documents prior to closing.</a:t>
            </a:r>
          </a:p>
          <a:p>
            <a:pPr lvl="2"/>
            <a:r>
              <a:rPr lang="en-US" dirty="0"/>
              <a:t>Faster and easier signing process.</a:t>
            </a:r>
          </a:p>
          <a:p>
            <a:pPr lvl="2"/>
            <a:r>
              <a:rPr lang="en-US" dirty="0"/>
              <a:t>More informative and efficient than a traditional closing.</a:t>
            </a:r>
          </a:p>
          <a:p>
            <a:pPr lvl="2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0875987"/>
      </p:ext>
    </p:extLst>
  </p:cSld>
  <p:clrMapOvr>
    <a:masterClrMapping/>
  </p:clrMapOvr>
</p:sld>
</file>

<file path=ppt/theme/theme1.xml><?xml version="1.0" encoding="utf-8"?>
<a:theme xmlns:a="http://schemas.openxmlformats.org/drawingml/2006/main" name="Capsules">
  <a:themeElements>
    <a:clrScheme name="Capsules 2">
      <a:dk1>
        <a:srgbClr val="003366"/>
      </a:dk1>
      <a:lt1>
        <a:srgbClr val="FFFFFF"/>
      </a:lt1>
      <a:dk2>
        <a:srgbClr val="006666"/>
      </a:dk2>
      <a:lt2>
        <a:srgbClr val="003366"/>
      </a:lt2>
      <a:accent1>
        <a:srgbClr val="99CC99"/>
      </a:accent1>
      <a:accent2>
        <a:srgbClr val="33CCCC"/>
      </a:accent2>
      <a:accent3>
        <a:srgbClr val="FFFFFF"/>
      </a:accent3>
      <a:accent4>
        <a:srgbClr val="002A56"/>
      </a:accent4>
      <a:accent5>
        <a:srgbClr val="CAE2CA"/>
      </a:accent5>
      <a:accent6>
        <a:srgbClr val="2DB9B9"/>
      </a:accent6>
      <a:hlink>
        <a:srgbClr val="666699"/>
      </a:hlink>
      <a:folHlink>
        <a:srgbClr val="CC99FF"/>
      </a:folHlink>
    </a:clrScheme>
    <a:fontScheme name="Capsul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742950" marR="0" indent="-285750" algn="ctr" defTabSz="914400" rtl="0" eaLnBrk="1" fontAlgn="base" latinLnBrk="0" hangingPunct="1">
          <a:lnSpc>
            <a:spcPct val="90000"/>
          </a:lnSpc>
          <a:spcBef>
            <a:spcPct val="20000"/>
          </a:spcBef>
          <a:spcAft>
            <a:spcPct val="0"/>
          </a:spcAft>
          <a:buClr>
            <a:schemeClr val="tx1"/>
          </a:buClr>
          <a:buSzPct val="75000"/>
          <a:buFontTx/>
          <a:buChar char="–"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742950" marR="0" indent="-285750" algn="ctr" defTabSz="914400" rtl="0" eaLnBrk="1" fontAlgn="base" latinLnBrk="0" hangingPunct="1">
          <a:lnSpc>
            <a:spcPct val="90000"/>
          </a:lnSpc>
          <a:spcBef>
            <a:spcPct val="20000"/>
          </a:spcBef>
          <a:spcAft>
            <a:spcPct val="0"/>
          </a:spcAft>
          <a:buClr>
            <a:schemeClr val="tx1"/>
          </a:buClr>
          <a:buSzPct val="75000"/>
          <a:buFontTx/>
          <a:buChar char="–"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apsules 1">
        <a:dk1>
          <a:srgbClr val="000066"/>
        </a:dk1>
        <a:lt1>
          <a:srgbClr val="FFFFEB"/>
        </a:lt1>
        <a:dk2>
          <a:srgbClr val="336699"/>
        </a:dk2>
        <a:lt2>
          <a:srgbClr val="FFFFEB"/>
        </a:lt2>
        <a:accent1>
          <a:srgbClr val="666699"/>
        </a:accent1>
        <a:accent2>
          <a:srgbClr val="99CCFF"/>
        </a:accent2>
        <a:accent3>
          <a:srgbClr val="ADB8CA"/>
        </a:accent3>
        <a:accent4>
          <a:srgbClr val="DADAC9"/>
        </a:accent4>
        <a:accent5>
          <a:srgbClr val="B8B8CA"/>
        </a:accent5>
        <a:accent6>
          <a:srgbClr val="8AB9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2">
        <a:dk1>
          <a:srgbClr val="003366"/>
        </a:dk1>
        <a:lt1>
          <a:srgbClr val="FFFFFF"/>
        </a:lt1>
        <a:dk2>
          <a:srgbClr val="006666"/>
        </a:dk2>
        <a:lt2>
          <a:srgbClr val="003366"/>
        </a:lt2>
        <a:accent1>
          <a:srgbClr val="99CC99"/>
        </a:accent1>
        <a:accent2>
          <a:srgbClr val="33CCCC"/>
        </a:accent2>
        <a:accent3>
          <a:srgbClr val="FFFFFF"/>
        </a:accent3>
        <a:accent4>
          <a:srgbClr val="002A56"/>
        </a:accent4>
        <a:accent5>
          <a:srgbClr val="CAE2CA"/>
        </a:accent5>
        <a:accent6>
          <a:srgbClr val="2DB9B9"/>
        </a:accent6>
        <a:hlink>
          <a:srgbClr val="666699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C0C0C0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737373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4">
        <a:dk1>
          <a:srgbClr val="000000"/>
        </a:dk1>
        <a:lt1>
          <a:srgbClr val="FFFFFF"/>
        </a:lt1>
        <a:dk2>
          <a:srgbClr val="9900CC"/>
        </a:dk2>
        <a:lt2>
          <a:srgbClr val="0033CC"/>
        </a:lt2>
        <a:accent1>
          <a:srgbClr val="FFCC66"/>
        </a:accent1>
        <a:accent2>
          <a:srgbClr val="33CC33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2DB92D"/>
        </a:accent6>
        <a:hlink>
          <a:srgbClr val="9900CC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FAMC 10-11-16" id="{20E3F4A7-47F9-1D4C-9787-7868B2AE44B4}" vid="{B9F5A52D-3F91-3545-BA97-D67EDB89D4A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apsules 2">
    <a:dk1>
      <a:srgbClr val="003366"/>
    </a:dk1>
    <a:lt1>
      <a:srgbClr val="FFFFFF"/>
    </a:lt1>
    <a:dk2>
      <a:srgbClr val="006666"/>
    </a:dk2>
    <a:lt2>
      <a:srgbClr val="003366"/>
    </a:lt2>
    <a:accent1>
      <a:srgbClr val="99CC99"/>
    </a:accent1>
    <a:accent2>
      <a:srgbClr val="33CCCC"/>
    </a:accent2>
    <a:accent3>
      <a:srgbClr val="FFFFFF"/>
    </a:accent3>
    <a:accent4>
      <a:srgbClr val="002A56"/>
    </a:accent4>
    <a:accent5>
      <a:srgbClr val="CAE2CA"/>
    </a:accent5>
    <a:accent6>
      <a:srgbClr val="2DB9B9"/>
    </a:accent6>
    <a:hlink>
      <a:srgbClr val="666699"/>
    </a:hlink>
    <a:folHlink>
      <a:srgbClr val="CC99FF"/>
    </a:folHlink>
  </a:clrScheme>
  <a:fontScheme name="Capsules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FAMC 10-11-16</Template>
  <TotalTime>104544</TotalTime>
  <Words>1263</Words>
  <Application>Microsoft Office PowerPoint</Application>
  <PresentationFormat>On-screen Show (4:3)</PresentationFormat>
  <Paragraphs>199</Paragraphs>
  <Slides>21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ＭＳ Ｐゴシック</vt:lpstr>
      <vt:lpstr>Arial</vt:lpstr>
      <vt:lpstr>Times New Roman</vt:lpstr>
      <vt:lpstr>Wingdings</vt:lpstr>
      <vt:lpstr>Capsules</vt:lpstr>
      <vt:lpstr>VA 2019 Lenders Conference   Federal Lending Update    </vt:lpstr>
      <vt:lpstr>Overview</vt:lpstr>
      <vt:lpstr>What Makes VA Home Loan Program Unique/Special</vt:lpstr>
      <vt:lpstr>Positive Economic Environment</vt:lpstr>
      <vt:lpstr>Encouraging Demographics </vt:lpstr>
      <vt:lpstr>President’s Plan To Reform Housing Finance System</vt:lpstr>
      <vt:lpstr>Treasury’s Goals Fannie Mae &amp; Freddie Mac</vt:lpstr>
      <vt:lpstr>Treasury’s Proposals Should Achieve Following Objectives</vt:lpstr>
      <vt:lpstr>Fannie Mae &amp; Freddie Mac Today </vt:lpstr>
      <vt:lpstr>HUD’s Goals:  FHA &amp; Ginnie Mae </vt:lpstr>
      <vt:lpstr>HUD’s Proposals Should Achieve The Following Objectives</vt:lpstr>
      <vt:lpstr>What Will Housing Reform Mean?</vt:lpstr>
      <vt:lpstr>FHA</vt:lpstr>
      <vt:lpstr>HUD Statements on Risk</vt:lpstr>
      <vt:lpstr>FHA:  Possible/Likely Changes? </vt:lpstr>
      <vt:lpstr>FHA Issues </vt:lpstr>
      <vt:lpstr>VA “Operational FAQs”</vt:lpstr>
      <vt:lpstr>PowerPoint Presentation</vt:lpstr>
      <vt:lpstr>VA “Operational FAQs”</vt:lpstr>
      <vt:lpstr>Ginnie Mae:  APM 19-03</vt:lpstr>
      <vt:lpstr>Summary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FAMC Branch Manager/Top Producer Meeting: What’s On The Horizon?</dc:title>
  <dc:creator>Brian Chappelle</dc:creator>
  <cp:lastModifiedBy>Sniegon, Paul, VBAVACO</cp:lastModifiedBy>
  <cp:revision>488</cp:revision>
  <cp:lastPrinted>2019-04-17T22:12:12Z</cp:lastPrinted>
  <dcterms:created xsi:type="dcterms:W3CDTF">2016-10-07T17:15:00Z</dcterms:created>
  <dcterms:modified xsi:type="dcterms:W3CDTF">2019-04-18T20:01:47Z</dcterms:modified>
</cp:coreProperties>
</file>