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371" r:id="rId20"/>
    <p:sldMasterId id="2147484430" r:id="rId21"/>
    <p:sldMasterId id="2147484438" r:id="rId22"/>
    <p:sldMasterId id="2147484472" r:id="rId23"/>
    <p:sldMasterId id="2147484531" r:id="rId24"/>
    <p:sldMasterId id="2147484603" r:id="rId25"/>
    <p:sldMasterId id="2147484672" r:id="rId26"/>
    <p:sldMasterId id="2147484680" r:id="rId27"/>
    <p:sldMasterId id="2147484708" r:id="rId28"/>
    <p:sldMasterId id="2147484842" r:id="rId29"/>
  </p:sldMasterIdLst>
  <p:notesMasterIdLst>
    <p:notesMasterId r:id="rId48"/>
  </p:notesMasterIdLst>
  <p:handoutMasterIdLst>
    <p:handoutMasterId r:id="rId49"/>
  </p:handoutMasterIdLst>
  <p:sldIdLst>
    <p:sldId id="987" r:id="rId30"/>
    <p:sldId id="994" r:id="rId31"/>
    <p:sldId id="995" r:id="rId32"/>
    <p:sldId id="996" r:id="rId33"/>
    <p:sldId id="997" r:id="rId34"/>
    <p:sldId id="998" r:id="rId35"/>
    <p:sldId id="999" r:id="rId36"/>
    <p:sldId id="1009" r:id="rId37"/>
    <p:sldId id="1000" r:id="rId38"/>
    <p:sldId id="1010" r:id="rId39"/>
    <p:sldId id="1011" r:id="rId40"/>
    <p:sldId id="1012" r:id="rId41"/>
    <p:sldId id="1006" r:id="rId42"/>
    <p:sldId id="1005" r:id="rId43"/>
    <p:sldId id="1003" r:id="rId44"/>
    <p:sldId id="1007" r:id="rId45"/>
    <p:sldId id="1001" r:id="rId46"/>
    <p:sldId id="1002" r:id="rId47"/>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7702" autoAdjust="0"/>
  </p:normalViewPr>
  <p:slideViewPr>
    <p:cSldViewPr>
      <p:cViewPr>
        <p:scale>
          <a:sx n="110" d="100"/>
          <a:sy n="110" d="100"/>
        </p:scale>
        <p:origin x="-1644"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2418"/>
    </p:cViewPr>
  </p:sorterViewPr>
  <p:notesViewPr>
    <p:cSldViewPr>
      <p:cViewPr varScale="1">
        <p:scale>
          <a:sx n="64" d="100"/>
          <a:sy n="64" d="100"/>
        </p:scale>
        <p:origin x="-26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0.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04/05/2018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04/05/2018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82030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46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878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3517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783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2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897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5146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8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622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8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01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58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543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027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954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481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3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3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5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rP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April 5,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smtClean="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7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9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April 5,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April 5,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April 5,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April 5,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April 5,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April 5,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smtClean="0"/>
              <a:t>Click to add Subtitle</a:t>
            </a:r>
            <a:endParaRPr lang="en-US" dirty="0"/>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smtClean="0"/>
              <a:t>XX/XX/XXXX</a:t>
            </a:r>
            <a:endParaRPr lang="en-US" dirty="0"/>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smtClean="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smtClean="0">
                <a:solidFill>
                  <a:srgbClr val="FFFFFF"/>
                </a:solidFill>
                <a:latin typeface="Arial" panose="020B0604020202020204" pitchFamily="34" charset="0"/>
                <a:cs typeface="Arial" panose="020B0604020202020204" pitchFamily="34" charset="0"/>
              </a:rPr>
              <a:t>Agenda</a:t>
            </a:r>
            <a:endParaRPr lang="en-US" sz="2000" b="1" dirty="0">
              <a:solidFill>
                <a:srgbClr val="FFFFFF"/>
              </a:solidFill>
              <a:latin typeface="Arial" panose="020B0604020202020204" pitchFamily="34" charset="0"/>
              <a:cs typeface="Arial" panose="020B0604020202020204" pitchFamily="34" charset="0"/>
            </a:endParaRP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2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6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1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1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2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04/05/2018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04/05/2018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1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582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631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161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9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868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045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620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0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53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0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35.xml"/><Relationship Id="rId7" Type="http://schemas.openxmlformats.org/officeDocument/2006/relationships/oleObject" Target="../embeddings/oleObject22.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4.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png"/><Relationship Id="rId4" Type="http://schemas.openxmlformats.org/officeDocument/2006/relationships/slideLayout" Target="../slideLayouts/slideLayout13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8.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0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4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18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3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89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468866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8811901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0139379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79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614"/>
            <a:ext cx="2209800" cy="491987"/>
          </a:xfrm>
          <a:prstGeom prst="rect">
            <a:avLst/>
          </a:prstGeom>
        </p:spPr>
      </p:pic>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8155237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34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4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04/05/2018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smtClean="0">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smtClean="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smtClean="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April 5,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1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9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3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4" name="Title 3"/>
          <p:cNvSpPr>
            <a:spLocks noGrp="1"/>
          </p:cNvSpPr>
          <p:nvPr>
            <p:ph type="title"/>
          </p:nvPr>
        </p:nvSpPr>
        <p:spPr/>
        <p:txBody>
          <a:bodyPr/>
          <a:lstStyle/>
          <a:p>
            <a:endParaRPr lang="en-US" dirty="0"/>
          </a:p>
        </p:txBody>
      </p:sp>
      <p:sp>
        <p:nvSpPr>
          <p:cNvPr id="8" name="TextBox 7"/>
          <p:cNvSpPr txBox="1"/>
          <p:nvPr/>
        </p:nvSpPr>
        <p:spPr>
          <a:xfrm>
            <a:off x="227516" y="1998091"/>
            <a:ext cx="8867044" cy="1323439"/>
          </a:xfrm>
          <a:prstGeom prst="rect">
            <a:avLst/>
          </a:prstGeom>
          <a:noFill/>
        </p:spPr>
        <p:txBody>
          <a:bodyPr wrap="none" rtlCol="0">
            <a:spAutoFit/>
          </a:bodyPr>
          <a:lstStyle/>
          <a:p>
            <a:pPr algn="ctr"/>
            <a:r>
              <a:rPr lang="en-US" sz="4000" b="1" dirty="0" smtClean="0">
                <a:solidFill>
                  <a:schemeClr val="tx2"/>
                </a:solidFill>
              </a:rPr>
              <a:t>Chapter 6</a:t>
            </a:r>
            <a:br>
              <a:rPr lang="en-US" sz="4000" b="1" dirty="0" smtClean="0">
                <a:solidFill>
                  <a:schemeClr val="tx2"/>
                </a:solidFill>
              </a:rPr>
            </a:br>
            <a:r>
              <a:rPr lang="en-US" sz="4000" b="1" dirty="0" smtClean="0">
                <a:solidFill>
                  <a:schemeClr val="tx2"/>
                </a:solidFill>
              </a:rPr>
              <a:t> Interest Rate Reduction Refinance Loans</a:t>
            </a:r>
          </a:p>
        </p:txBody>
      </p:sp>
      <p:sp>
        <p:nvSpPr>
          <p:cNvPr id="2" name="TextBox 1"/>
          <p:cNvSpPr txBox="1"/>
          <p:nvPr/>
        </p:nvSpPr>
        <p:spPr>
          <a:xfrm>
            <a:off x="1981200" y="3962400"/>
            <a:ext cx="5562600" cy="923330"/>
          </a:xfrm>
          <a:prstGeom prst="rect">
            <a:avLst/>
          </a:prstGeom>
          <a:noFill/>
        </p:spPr>
        <p:txBody>
          <a:bodyPr wrap="square" rtlCol="0">
            <a:spAutoFit/>
          </a:bodyPr>
          <a:lstStyle/>
          <a:p>
            <a:pPr algn="ctr"/>
            <a:r>
              <a:rPr lang="en-US" dirty="0" smtClean="0"/>
              <a:t>Presented by:</a:t>
            </a:r>
          </a:p>
          <a:p>
            <a:pPr algn="ctr"/>
            <a:r>
              <a:rPr lang="en-US" dirty="0" smtClean="0"/>
              <a:t>Greg Nelms, Chief, Loan Policy, Washington DC</a:t>
            </a:r>
          </a:p>
          <a:p>
            <a:pPr algn="ctr"/>
            <a:r>
              <a:rPr lang="en-US" dirty="0" smtClean="0"/>
              <a:t>Amy Berumen, Loan Production Officer, Phoenix RLC</a:t>
            </a:r>
            <a:endParaRPr lang="en-US" dirty="0"/>
          </a:p>
        </p:txBody>
      </p:sp>
    </p:spTree>
    <p:extLst>
      <p:ext uri="{BB962C8B-B14F-4D97-AF65-F5344CB8AC3E}">
        <p14:creationId xmlns:p14="http://schemas.microsoft.com/office/powerpoint/2010/main" val="123906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dirty="0" smtClean="0"/>
              <a:t>Frequently Asked Questions</a:t>
            </a:r>
            <a:endParaRPr lang="en-US" dirty="0"/>
          </a:p>
        </p:txBody>
      </p:sp>
      <p:sp>
        <p:nvSpPr>
          <p:cNvPr id="6" name="TextBox 5"/>
          <p:cNvSpPr txBox="1"/>
          <p:nvPr/>
        </p:nvSpPr>
        <p:spPr>
          <a:xfrm>
            <a:off x="233092" y="685800"/>
            <a:ext cx="8386312" cy="646331"/>
          </a:xfrm>
          <a:prstGeom prst="rect">
            <a:avLst/>
          </a:prstGeom>
          <a:noFill/>
        </p:spPr>
        <p:txBody>
          <a:bodyPr wrap="square" rtlCol="0">
            <a:spAutoFit/>
          </a:bodyPr>
          <a:lstStyle/>
          <a:p>
            <a:r>
              <a:rPr lang="en-US" u="sng" dirty="0" smtClean="0"/>
              <a:t>Question 1</a:t>
            </a:r>
            <a:r>
              <a:rPr lang="en-US" dirty="0" smtClean="0"/>
              <a:t>:  The Circular is effective with closed loans April 1, 2018. For loan in process that have not been disclosed what should our company do?</a:t>
            </a:r>
            <a:endParaRPr lang="en-US" dirty="0"/>
          </a:p>
        </p:txBody>
      </p:sp>
      <p:sp>
        <p:nvSpPr>
          <p:cNvPr id="7" name="TextBox 6"/>
          <p:cNvSpPr txBox="1"/>
          <p:nvPr/>
        </p:nvSpPr>
        <p:spPr>
          <a:xfrm>
            <a:off x="466004" y="1295400"/>
            <a:ext cx="8153400" cy="1323439"/>
          </a:xfrm>
          <a:prstGeom prst="rect">
            <a:avLst/>
          </a:prstGeom>
          <a:noFill/>
        </p:spPr>
        <p:txBody>
          <a:bodyPr wrap="square" rtlCol="0">
            <a:spAutoFit/>
          </a:bodyPr>
          <a:lstStyle/>
          <a:p>
            <a:r>
              <a:rPr lang="en-US" sz="1600" i="1" dirty="0">
                <a:solidFill>
                  <a:schemeClr val="tx2">
                    <a:lumMod val="75000"/>
                  </a:schemeClr>
                </a:solidFill>
              </a:rPr>
              <a:t>Answer:  For loan applications impacted due to this timing, VA encourages lenders to make every effort to provide the Statement to the Veteran as soon as possible.  If lenders are having difficulty complying, they should contact a VA Regional Loan Center (RLC) with Loan Guaranty operations by calling 1-877-827-3702 with hours of operation between 8am to 6pm EST.  Your call will be placed in the national queue</a:t>
            </a:r>
            <a:r>
              <a:rPr lang="en-US" sz="1600" i="1" dirty="0">
                <a:solidFill>
                  <a:schemeClr val="tx2">
                    <a:lumMod val="75000"/>
                  </a:schemeClr>
                </a:solidFill>
              </a:rPr>
              <a:t>.  </a:t>
            </a:r>
            <a:endParaRPr lang="en-US" sz="1600" i="1" dirty="0">
              <a:solidFill>
                <a:schemeClr val="tx2">
                  <a:lumMod val="75000"/>
                </a:schemeClr>
              </a:solidFill>
            </a:endParaRPr>
          </a:p>
        </p:txBody>
      </p:sp>
      <p:sp>
        <p:nvSpPr>
          <p:cNvPr id="8" name="TextBox 7"/>
          <p:cNvSpPr txBox="1"/>
          <p:nvPr/>
        </p:nvSpPr>
        <p:spPr>
          <a:xfrm>
            <a:off x="304800" y="2514600"/>
            <a:ext cx="8242897" cy="646331"/>
          </a:xfrm>
          <a:prstGeom prst="rect">
            <a:avLst/>
          </a:prstGeom>
          <a:noFill/>
        </p:spPr>
        <p:txBody>
          <a:bodyPr wrap="square" rtlCol="0">
            <a:spAutoFit/>
          </a:bodyPr>
          <a:lstStyle>
            <a:defPPr>
              <a:defRPr lang="en-US"/>
            </a:defPPr>
            <a:lvl1pPr>
              <a:defRPr u="sng"/>
            </a:lvl1pPr>
          </a:lstStyle>
          <a:p>
            <a:r>
              <a:rPr lang="en-US" dirty="0"/>
              <a:t>Question 2:</a:t>
            </a:r>
            <a:r>
              <a:rPr lang="en-US" u="none" dirty="0"/>
              <a:t>  Will WebLGY change due to this new policy VA is implementing?</a:t>
            </a:r>
          </a:p>
          <a:p>
            <a:endParaRPr lang="en-US" dirty="0"/>
          </a:p>
        </p:txBody>
      </p:sp>
      <p:sp>
        <p:nvSpPr>
          <p:cNvPr id="9" name="TextBox 8"/>
          <p:cNvSpPr txBox="1"/>
          <p:nvPr/>
        </p:nvSpPr>
        <p:spPr>
          <a:xfrm>
            <a:off x="461512" y="2905961"/>
            <a:ext cx="8225287" cy="1077218"/>
          </a:xfrm>
          <a:prstGeom prst="rect">
            <a:avLst/>
          </a:prstGeom>
          <a:noFill/>
        </p:spPr>
        <p:txBody>
          <a:bodyPr wrap="square" rtlCol="0">
            <a:spAutoFit/>
          </a:bodyPr>
          <a:lstStyle>
            <a:defPPr>
              <a:defRPr lang="en-US"/>
            </a:defPPr>
            <a:lvl1pPr>
              <a:defRPr sz="1600" i="1">
                <a:solidFill>
                  <a:schemeClr val="tx2">
                    <a:lumMod val="75000"/>
                  </a:schemeClr>
                </a:solidFill>
              </a:defRPr>
            </a:lvl1pPr>
          </a:lstStyle>
          <a:p>
            <a:r>
              <a:rPr lang="en-US" dirty="0"/>
              <a:t>Answer:  </a:t>
            </a:r>
            <a:r>
              <a:rPr lang="en-US" dirty="0"/>
              <a:t>Full functionality will be available for lenders to certify and upload the disclosures in </a:t>
            </a:r>
            <a:r>
              <a:rPr lang="en-US" dirty="0"/>
              <a:t>WebLGY</a:t>
            </a:r>
            <a:r>
              <a:rPr lang="en-US" dirty="0"/>
              <a:t> on May 21, 2018.  For loans guaranteed on April 1 and prior to May 21, 2018, lenders will not be required to upload the disclosures; however, lenders may be asked to produce those documents in an onsite audit, or a file review audit.</a:t>
            </a:r>
            <a:endParaRPr lang="en-US" dirty="0"/>
          </a:p>
        </p:txBody>
      </p:sp>
      <p:sp>
        <p:nvSpPr>
          <p:cNvPr id="10" name="TextBox 9"/>
          <p:cNvSpPr txBox="1"/>
          <p:nvPr/>
        </p:nvSpPr>
        <p:spPr>
          <a:xfrm>
            <a:off x="228600" y="3983179"/>
            <a:ext cx="8534400" cy="1452398"/>
          </a:xfrm>
          <a:prstGeom prst="rect">
            <a:avLst/>
          </a:prstGeom>
          <a:noFill/>
        </p:spPr>
        <p:txBody>
          <a:bodyPr wrap="square" rtlCol="0">
            <a:spAutoFit/>
          </a:bodyPr>
          <a:lstStyle>
            <a:defPPr>
              <a:defRPr lang="en-US"/>
            </a:defPPr>
            <a:lvl1pPr>
              <a:defRPr u="sng"/>
            </a:lvl1pPr>
          </a:lstStyle>
          <a:p>
            <a:r>
              <a:rPr lang="en-US" dirty="0"/>
              <a:t>Question 3</a:t>
            </a:r>
            <a:r>
              <a:rPr lang="en-US" u="none" dirty="0"/>
              <a:t>:  Since the Circular states that the Lender’s Certification must be provided at the time of initial disclosure if the payment increases 20% or more. How can we provide that certification, which is attesting that the veteran qualifies for the PITI increase, when we have not underwritten the file?</a:t>
            </a:r>
          </a:p>
        </p:txBody>
      </p:sp>
      <p:sp>
        <p:nvSpPr>
          <p:cNvPr id="11" name="Rectangle 10"/>
          <p:cNvSpPr/>
          <p:nvPr/>
        </p:nvSpPr>
        <p:spPr>
          <a:xfrm>
            <a:off x="510936" y="5105400"/>
            <a:ext cx="8014298" cy="1077218"/>
          </a:xfrm>
          <a:prstGeom prst="rect">
            <a:avLst/>
          </a:prstGeom>
          <a:noFill/>
        </p:spPr>
        <p:txBody>
          <a:bodyPr wrap="square" rtlCol="0">
            <a:spAutoFit/>
          </a:bodyPr>
          <a:lstStyle/>
          <a:p>
            <a:r>
              <a:rPr lang="en-US" sz="1600" i="1" dirty="0">
                <a:solidFill>
                  <a:schemeClr val="tx2">
                    <a:lumMod val="75000"/>
                  </a:schemeClr>
                </a:solidFill>
              </a:rPr>
              <a:t>Answer:  This requirement has been removed from the initial disclosure period. The lender will be required to provide the Lender’s Certification for payment increases 20 percent or more at closing, and will also be required to make this same certification in the Loan Guaranty Certificate (LGC) process. </a:t>
            </a:r>
          </a:p>
        </p:txBody>
      </p:sp>
    </p:spTree>
    <p:extLst>
      <p:ext uri="{BB962C8B-B14F-4D97-AF65-F5344CB8AC3E}">
        <p14:creationId xmlns:p14="http://schemas.microsoft.com/office/powerpoint/2010/main" val="40998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lstStyle/>
          <a:p>
            <a:r>
              <a:rPr lang="en-US" dirty="0"/>
              <a:t>Frequently Asked Questions</a:t>
            </a:r>
          </a:p>
        </p:txBody>
      </p:sp>
      <p:sp>
        <p:nvSpPr>
          <p:cNvPr id="5" name="TextBox 4"/>
          <p:cNvSpPr txBox="1"/>
          <p:nvPr/>
        </p:nvSpPr>
        <p:spPr>
          <a:xfrm>
            <a:off x="304800" y="914400"/>
            <a:ext cx="8077200" cy="923330"/>
          </a:xfrm>
          <a:prstGeom prst="rect">
            <a:avLst/>
          </a:prstGeom>
          <a:noFill/>
        </p:spPr>
        <p:txBody>
          <a:bodyPr wrap="square" rtlCol="0">
            <a:spAutoFit/>
          </a:bodyPr>
          <a:lstStyle/>
          <a:p>
            <a:r>
              <a:rPr lang="en-US" u="sng" dirty="0"/>
              <a:t>Question 4</a:t>
            </a:r>
            <a:r>
              <a:rPr lang="en-US" dirty="0"/>
              <a:t>:  Please confirm when it is required that the Veteran’s Statement is to be signed by the Veteran.  </a:t>
            </a:r>
          </a:p>
          <a:p>
            <a:endParaRPr lang="en-US" dirty="0"/>
          </a:p>
        </p:txBody>
      </p:sp>
      <p:sp>
        <p:nvSpPr>
          <p:cNvPr id="6" name="TextBox 5"/>
          <p:cNvSpPr txBox="1"/>
          <p:nvPr/>
        </p:nvSpPr>
        <p:spPr>
          <a:xfrm>
            <a:off x="685800" y="1524000"/>
            <a:ext cx="7772400" cy="1815882"/>
          </a:xfrm>
          <a:prstGeom prst="rect">
            <a:avLst/>
          </a:prstGeom>
          <a:noFill/>
        </p:spPr>
        <p:txBody>
          <a:bodyPr wrap="square" rtlCol="0">
            <a:spAutoFit/>
          </a:bodyPr>
          <a:lstStyle/>
          <a:p>
            <a:r>
              <a:rPr lang="en-US" sz="1600" i="1" dirty="0">
                <a:solidFill>
                  <a:srgbClr val="003D6B"/>
                </a:solidFill>
              </a:rPr>
              <a:t>Answer:  It is preferred that the Veteran acknowledge, by signature, the Statement provided in the initial disclosure package, it is understood that these actual documents are not always returned to the lender.  VA does expect the lender to be able to show the disclosure statement at a minimum was sent and received by the Veteran.  It is also a requirement that the Veteran acknowledge by signing the final Statement with the closing documents.  In the file review process, VA will review the date on the initial Statement with the Loan Estimate to ensure it was disclosed timely.  </a:t>
            </a:r>
          </a:p>
        </p:txBody>
      </p:sp>
      <p:sp>
        <p:nvSpPr>
          <p:cNvPr id="7" name="TextBox 6"/>
          <p:cNvSpPr txBox="1"/>
          <p:nvPr/>
        </p:nvSpPr>
        <p:spPr>
          <a:xfrm>
            <a:off x="381000" y="3339882"/>
            <a:ext cx="7924800" cy="646331"/>
          </a:xfrm>
          <a:prstGeom prst="rect">
            <a:avLst/>
          </a:prstGeom>
          <a:noFill/>
        </p:spPr>
        <p:txBody>
          <a:bodyPr wrap="square" rtlCol="0">
            <a:spAutoFit/>
          </a:bodyPr>
          <a:lstStyle>
            <a:defPPr>
              <a:defRPr lang="en-US"/>
            </a:defPPr>
            <a:lvl1pPr>
              <a:defRPr u="sng"/>
            </a:lvl1pPr>
          </a:lstStyle>
          <a:p>
            <a:r>
              <a:rPr lang="en-US" dirty="0"/>
              <a:t>Question 5</a:t>
            </a:r>
            <a:r>
              <a:rPr lang="en-US" u="none" dirty="0"/>
              <a:t>:  In our disclosures the Veteran’s Statement and Lender Certification are two separate documents.  Is this acceptable? </a:t>
            </a:r>
          </a:p>
        </p:txBody>
      </p:sp>
      <p:sp>
        <p:nvSpPr>
          <p:cNvPr id="8" name="TextBox 7"/>
          <p:cNvSpPr txBox="1"/>
          <p:nvPr/>
        </p:nvSpPr>
        <p:spPr>
          <a:xfrm>
            <a:off x="762000" y="3986213"/>
            <a:ext cx="1524000" cy="307776"/>
          </a:xfrm>
          <a:prstGeom prst="rect">
            <a:avLst/>
          </a:prstGeom>
          <a:noFill/>
        </p:spPr>
        <p:txBody>
          <a:bodyPr wrap="square" rtlCol="0">
            <a:spAutoFit/>
          </a:bodyPr>
          <a:lstStyle>
            <a:defPPr>
              <a:defRPr lang="en-US"/>
            </a:defPPr>
            <a:lvl1pPr>
              <a:defRPr sz="1600" i="1">
                <a:solidFill>
                  <a:srgbClr val="003D6B"/>
                </a:solidFill>
              </a:defRPr>
            </a:lvl1pPr>
          </a:lstStyle>
          <a:p>
            <a:r>
              <a:rPr lang="en-US" dirty="0"/>
              <a:t>Answer:  Yes</a:t>
            </a:r>
          </a:p>
        </p:txBody>
      </p:sp>
      <p:sp>
        <p:nvSpPr>
          <p:cNvPr id="9" name="TextBox 8"/>
          <p:cNvSpPr txBox="1"/>
          <p:nvPr/>
        </p:nvSpPr>
        <p:spPr>
          <a:xfrm>
            <a:off x="304800" y="4343400"/>
            <a:ext cx="8543026" cy="646331"/>
          </a:xfrm>
          <a:prstGeom prst="rect">
            <a:avLst/>
          </a:prstGeom>
          <a:noFill/>
        </p:spPr>
        <p:txBody>
          <a:bodyPr wrap="square" rtlCol="0">
            <a:spAutoFit/>
          </a:bodyPr>
          <a:lstStyle/>
          <a:p>
            <a:r>
              <a:rPr lang="en-US" u="sng" dirty="0"/>
              <a:t>Question 6</a:t>
            </a:r>
            <a:r>
              <a:rPr lang="en-US" dirty="0"/>
              <a:t>:  Will Lenders be required to send subsequent statements or certifications when the loan attributes (that impact the recoupment period) change during processing</a:t>
            </a:r>
            <a:r>
              <a:rPr lang="en-US" dirty="0" smtClean="0"/>
              <a:t>?</a:t>
            </a:r>
            <a:r>
              <a:rPr lang="en-US" dirty="0">
                <a:solidFill>
                  <a:srgbClr val="FF0000"/>
                </a:solidFill>
              </a:rPr>
              <a:t> </a:t>
            </a:r>
          </a:p>
        </p:txBody>
      </p:sp>
      <p:sp>
        <p:nvSpPr>
          <p:cNvPr id="10" name="TextBox 9"/>
          <p:cNvSpPr txBox="1"/>
          <p:nvPr/>
        </p:nvSpPr>
        <p:spPr>
          <a:xfrm>
            <a:off x="685800" y="4953000"/>
            <a:ext cx="7543800" cy="830997"/>
          </a:xfrm>
          <a:prstGeom prst="rect">
            <a:avLst/>
          </a:prstGeom>
          <a:noFill/>
        </p:spPr>
        <p:txBody>
          <a:bodyPr wrap="square" rtlCol="0">
            <a:spAutoFit/>
          </a:bodyPr>
          <a:lstStyle>
            <a:defPPr>
              <a:defRPr lang="en-US"/>
            </a:defPPr>
            <a:lvl1pPr>
              <a:defRPr sz="1600" i="1">
                <a:solidFill>
                  <a:srgbClr val="003D6B"/>
                </a:solidFill>
              </a:defRPr>
            </a:lvl1pPr>
          </a:lstStyle>
          <a:p>
            <a:r>
              <a:rPr lang="en-US" dirty="0"/>
              <a:t>Answer:  VA understands that variance exists in an initial application and a final application and is not </a:t>
            </a:r>
            <a:r>
              <a:rPr lang="en-US" dirty="0" smtClean="0"/>
              <a:t>requesting </a:t>
            </a:r>
            <a:r>
              <a:rPr lang="en-US" dirty="0"/>
              <a:t>lenders to provide updated disclosure(s) during the loan process.  </a:t>
            </a:r>
          </a:p>
        </p:txBody>
      </p:sp>
    </p:spTree>
    <p:extLst>
      <p:ext uri="{BB962C8B-B14F-4D97-AF65-F5344CB8AC3E}">
        <p14:creationId xmlns:p14="http://schemas.microsoft.com/office/powerpoint/2010/main" val="40291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lstStyle/>
          <a:p>
            <a:r>
              <a:rPr lang="en-US" dirty="0"/>
              <a:t>Frequently Asked Questions</a:t>
            </a:r>
          </a:p>
        </p:txBody>
      </p:sp>
      <p:sp>
        <p:nvSpPr>
          <p:cNvPr id="6" name="TextBox 5"/>
          <p:cNvSpPr txBox="1"/>
          <p:nvPr/>
        </p:nvSpPr>
        <p:spPr>
          <a:xfrm>
            <a:off x="381000" y="838200"/>
            <a:ext cx="8001000" cy="923330"/>
          </a:xfrm>
          <a:prstGeom prst="rect">
            <a:avLst/>
          </a:prstGeom>
          <a:noFill/>
        </p:spPr>
        <p:txBody>
          <a:bodyPr wrap="square" rtlCol="0">
            <a:spAutoFit/>
          </a:bodyPr>
          <a:lstStyle/>
          <a:p>
            <a:r>
              <a:rPr lang="en-US" u="sng" dirty="0"/>
              <a:t>Question 7</a:t>
            </a:r>
            <a:r>
              <a:rPr lang="en-US" dirty="0"/>
              <a:t>:  Do escrows of property taxes and insurance fall under the definition of taxes in (1) Origination charges, services you cannot shop for, services you can shop for, taxes and other government fees, other, or VA funding fee</a:t>
            </a:r>
            <a:r>
              <a:rPr lang="en-US" dirty="0" smtClean="0"/>
              <a:t>? </a:t>
            </a:r>
            <a:endParaRPr lang="en-US" dirty="0"/>
          </a:p>
        </p:txBody>
      </p:sp>
      <p:sp>
        <p:nvSpPr>
          <p:cNvPr id="7" name="TextBox 6"/>
          <p:cNvSpPr txBox="1"/>
          <p:nvPr/>
        </p:nvSpPr>
        <p:spPr>
          <a:xfrm>
            <a:off x="533400" y="1706940"/>
            <a:ext cx="8001000" cy="1815882"/>
          </a:xfrm>
          <a:prstGeom prst="rect">
            <a:avLst/>
          </a:prstGeom>
          <a:noFill/>
        </p:spPr>
        <p:txBody>
          <a:bodyPr wrap="square" rtlCol="0">
            <a:spAutoFit/>
          </a:bodyPr>
          <a:lstStyle/>
          <a:p>
            <a:r>
              <a:rPr lang="en-US" sz="1600" i="1" dirty="0">
                <a:solidFill>
                  <a:srgbClr val="003D6B"/>
                </a:solidFill>
              </a:rPr>
              <a:t>Answer:  Property taxes do not fall under the description in 3. b. (1).  </a:t>
            </a:r>
            <a:r>
              <a:rPr lang="en-US" sz="1400" i="1" dirty="0">
                <a:solidFill>
                  <a:srgbClr val="003D6B"/>
                </a:solidFill>
              </a:rPr>
              <a:t>Note: titles of the categories listed are identical to the titles on the Loan Estimate (LE).  3.b. (1) is referring to these title headings.</a:t>
            </a:r>
            <a:r>
              <a:rPr lang="en-US" sz="1600" i="1" dirty="0">
                <a:solidFill>
                  <a:srgbClr val="003D6B"/>
                </a:solidFill>
              </a:rPr>
              <a:t> </a:t>
            </a:r>
            <a:r>
              <a:rPr lang="en-US" sz="1600" i="1" dirty="0" smtClean="0">
                <a:solidFill>
                  <a:srgbClr val="003D6B"/>
                </a:solidFill>
              </a:rPr>
              <a:t/>
            </a:r>
            <a:br>
              <a:rPr lang="en-US" sz="1600" i="1" dirty="0" smtClean="0">
                <a:solidFill>
                  <a:srgbClr val="003D6B"/>
                </a:solidFill>
              </a:rPr>
            </a:br>
            <a:r>
              <a:rPr lang="en-US" sz="1600" i="1" dirty="0" smtClean="0">
                <a:solidFill>
                  <a:srgbClr val="003D6B"/>
                </a:solidFill>
              </a:rPr>
              <a:t>It </a:t>
            </a:r>
            <a:r>
              <a:rPr lang="en-US" sz="1600" i="1" dirty="0">
                <a:solidFill>
                  <a:srgbClr val="003D6B"/>
                </a:solidFill>
              </a:rPr>
              <a:t>is not necessary to include title headings  F. Prepaids, and G. Initial Escrow Payment at Closing in the recoupment calculation</a:t>
            </a:r>
            <a:r>
              <a:rPr lang="en-US" sz="1600" i="1" dirty="0" smtClean="0">
                <a:solidFill>
                  <a:srgbClr val="003D6B"/>
                </a:solidFill>
              </a:rPr>
              <a:t>.  </a:t>
            </a:r>
            <a:br>
              <a:rPr lang="en-US" sz="1600" i="1" dirty="0" smtClean="0">
                <a:solidFill>
                  <a:srgbClr val="003D6B"/>
                </a:solidFill>
              </a:rPr>
            </a:br>
            <a:r>
              <a:rPr lang="en-US" sz="1600" i="1" dirty="0">
                <a:solidFill>
                  <a:srgbClr val="003D6B"/>
                </a:solidFill>
              </a:rPr>
              <a:t>Although the funding fee is often included in F. or G. of the LE or closing disclosure (CD), the funding fee should be included as a cost to be recouped regardless of where it is positioned on the LE or CD.</a:t>
            </a:r>
            <a:endParaRPr lang="en-US" sz="1600" i="1" dirty="0">
              <a:solidFill>
                <a:srgbClr val="003D6B"/>
              </a:solidFill>
            </a:endParaRPr>
          </a:p>
        </p:txBody>
      </p:sp>
      <p:sp>
        <p:nvSpPr>
          <p:cNvPr id="8" name="TextBox 7"/>
          <p:cNvSpPr txBox="1"/>
          <p:nvPr/>
        </p:nvSpPr>
        <p:spPr>
          <a:xfrm>
            <a:off x="402566" y="3496270"/>
            <a:ext cx="8229600" cy="923330"/>
          </a:xfrm>
          <a:prstGeom prst="rect">
            <a:avLst/>
          </a:prstGeom>
          <a:noFill/>
        </p:spPr>
        <p:txBody>
          <a:bodyPr wrap="square" rtlCol="0">
            <a:spAutoFit/>
          </a:bodyPr>
          <a:lstStyle/>
          <a:p>
            <a:r>
              <a:rPr lang="en-US" u="sng" dirty="0"/>
              <a:t>Question 8</a:t>
            </a:r>
            <a:r>
              <a:rPr lang="en-US" dirty="0"/>
              <a:t>:  Based on </a:t>
            </a:r>
            <a:r>
              <a:rPr lang="en-US" dirty="0" smtClean="0"/>
              <a:t>section 3.b</a:t>
            </a:r>
            <a:r>
              <a:rPr lang="en-US" dirty="0"/>
              <a:t>. (1) of the circular it would appear that the fees would need to be itemized on the Veteran’s Statement based on the categories stated and the lump sum calculation of closing costs would no longer be acceptable</a:t>
            </a:r>
            <a:r>
              <a:rPr lang="en-US" dirty="0" smtClean="0"/>
              <a:t>?</a:t>
            </a:r>
            <a:endParaRPr lang="en-US" dirty="0"/>
          </a:p>
        </p:txBody>
      </p:sp>
      <p:sp>
        <p:nvSpPr>
          <p:cNvPr id="9" name="TextBox 8"/>
          <p:cNvSpPr txBox="1"/>
          <p:nvPr/>
        </p:nvSpPr>
        <p:spPr>
          <a:xfrm>
            <a:off x="554966" y="4343400"/>
            <a:ext cx="8077200" cy="1631216"/>
          </a:xfrm>
          <a:prstGeom prst="rect">
            <a:avLst/>
          </a:prstGeom>
          <a:noFill/>
        </p:spPr>
        <p:txBody>
          <a:bodyPr wrap="square" rtlCol="0">
            <a:spAutoFit/>
          </a:bodyPr>
          <a:lstStyle>
            <a:defPPr>
              <a:defRPr lang="en-US"/>
            </a:defPPr>
            <a:lvl1pPr>
              <a:defRPr sz="1600" i="1">
                <a:solidFill>
                  <a:srgbClr val="003D6B"/>
                </a:solidFill>
              </a:defRPr>
            </a:lvl1pPr>
          </a:lstStyle>
          <a:p>
            <a:r>
              <a:rPr lang="en-US" dirty="0"/>
              <a:t>Answer:  The circular is giving lenders guidance on what to use in order to determine the total closings costs required for the recoupment calculation.  It is acceptable to provide a lump sum of the total closing costs on the Veteran’s statement. It is also acceptable to itemize these charges on the Veteran’s statement, but it is not required. </a:t>
            </a:r>
            <a:r>
              <a:rPr lang="en-US" dirty="0" smtClean="0"/>
              <a:t/>
            </a:r>
            <a:br>
              <a:rPr lang="en-US" dirty="0" smtClean="0"/>
            </a:br>
            <a:r>
              <a:rPr lang="en-US" sz="1200" dirty="0" smtClean="0">
                <a:solidFill>
                  <a:srgbClr val="002F56"/>
                </a:solidFill>
              </a:rPr>
              <a:t>This </a:t>
            </a:r>
            <a:r>
              <a:rPr lang="en-US" sz="1200" dirty="0">
                <a:solidFill>
                  <a:srgbClr val="002F56"/>
                </a:solidFill>
              </a:rPr>
              <a:t>is not intended to give guidance on completing the CD.  Guidance on completing the CD can be found in </a:t>
            </a:r>
            <a:r>
              <a:rPr lang="en-US" sz="1200" u="sng" dirty="0" smtClean="0">
                <a:solidFill>
                  <a:srgbClr val="002F56"/>
                </a:solidFill>
              </a:rPr>
              <a:t>Circular </a:t>
            </a:r>
            <a:r>
              <a:rPr lang="en-US" sz="1200" u="sng" dirty="0"/>
              <a:t>26-17-11, Instructions Regarding Documentation of Allowable Fees and Charges on the Truth in Lending Act- Real Estate Settlement Procedures Act (TILA-RESPA) Integrated Disclosure Closing Disclosure (TRID-CD Form)</a:t>
            </a:r>
            <a:r>
              <a:rPr lang="en-US" sz="1200" dirty="0"/>
              <a:t> </a:t>
            </a:r>
            <a:r>
              <a:rPr lang="en-US" sz="1200" dirty="0" smtClean="0">
                <a:solidFill>
                  <a:srgbClr val="002F56"/>
                </a:solidFill>
              </a:rPr>
              <a:t>.</a:t>
            </a:r>
            <a:endParaRPr lang="en-US" sz="1200" dirty="0">
              <a:solidFill>
                <a:srgbClr val="002F56"/>
              </a:solidFill>
            </a:endParaRPr>
          </a:p>
        </p:txBody>
      </p:sp>
    </p:spTree>
    <p:extLst>
      <p:ext uri="{BB962C8B-B14F-4D97-AF65-F5344CB8AC3E}">
        <p14:creationId xmlns:p14="http://schemas.microsoft.com/office/powerpoint/2010/main" val="36545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dirty="0"/>
              <a:t>Future WebLGY Enhancement</a:t>
            </a:r>
          </a:p>
        </p:txBody>
      </p:sp>
      <p:pic>
        <p:nvPicPr>
          <p:cNvPr id="5" name="Picture 4"/>
          <p:cNvPicPr/>
          <p:nvPr/>
        </p:nvPicPr>
        <p:blipFill>
          <a:blip r:embed="rId2"/>
          <a:stretch>
            <a:fillRect/>
          </a:stretch>
        </p:blipFill>
        <p:spPr>
          <a:xfrm>
            <a:off x="1219200" y="914400"/>
            <a:ext cx="6553200" cy="4952999"/>
          </a:xfrm>
          <a:prstGeom prst="rect">
            <a:avLst/>
          </a:prstGeom>
        </p:spPr>
      </p:pic>
      <p:sp>
        <p:nvSpPr>
          <p:cNvPr id="6" name="Left Arrow 5"/>
          <p:cNvSpPr/>
          <p:nvPr/>
        </p:nvSpPr>
        <p:spPr>
          <a:xfrm>
            <a:off x="5820098" y="4876800"/>
            <a:ext cx="2179320" cy="46101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4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dirty="0" smtClean="0"/>
              <a:t>Certifications at Guaranty</a:t>
            </a:r>
            <a:endParaRPr lang="en-US" dirty="0"/>
          </a:p>
        </p:txBody>
      </p:sp>
      <p:pic>
        <p:nvPicPr>
          <p:cNvPr id="530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49" y="838200"/>
            <a:ext cx="7023247"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599" y="1066800"/>
            <a:ext cx="1143001" cy="184666"/>
          </a:xfrm>
          <a:prstGeom prst="rect">
            <a:avLst/>
          </a:prstGeom>
          <a:solidFill>
            <a:schemeClr val="bg2"/>
          </a:solidFill>
        </p:spPr>
        <p:txBody>
          <a:bodyPr wrap="square" rtlCol="0">
            <a:spAutoFit/>
          </a:bodyPr>
          <a:lstStyle/>
          <a:p>
            <a:endParaRPr lang="en-US" dirty="0">
              <a:solidFill>
                <a:schemeClr val="bg1"/>
              </a:solidFill>
            </a:endParaRPr>
          </a:p>
        </p:txBody>
      </p:sp>
      <p:sp>
        <p:nvSpPr>
          <p:cNvPr id="6" name="Rectangle 5"/>
          <p:cNvSpPr/>
          <p:nvPr/>
        </p:nvSpPr>
        <p:spPr>
          <a:xfrm>
            <a:off x="762001" y="1676400"/>
            <a:ext cx="7093696" cy="2971800"/>
          </a:xfrm>
          <a:prstGeom prst="rect">
            <a:avLst/>
          </a:prstGeom>
          <a:noFill/>
          <a:ln w="38100">
            <a:solidFill>
              <a:schemeClr val="accent1">
                <a:shade val="95000"/>
                <a:satMod val="105000"/>
                <a:alpha val="96000"/>
              </a:schemeClr>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9507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lstStyle/>
          <a:p>
            <a:r>
              <a:rPr lang="en-US" dirty="0" smtClean="0"/>
              <a:t>Certifications at Guaranty</a:t>
            </a:r>
            <a:endParaRPr lang="en-US" dirty="0"/>
          </a:p>
        </p:txBody>
      </p:sp>
      <p:pic>
        <p:nvPicPr>
          <p:cNvPr id="531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39618"/>
            <a:ext cx="6710130" cy="485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876136" y="4038600"/>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886200" y="1159133"/>
            <a:ext cx="1143001" cy="184666"/>
          </a:xfrm>
          <a:prstGeom prst="rect">
            <a:avLst/>
          </a:prstGeom>
          <a:solidFill>
            <a:schemeClr val="bg2"/>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6463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lstStyle/>
          <a:p>
            <a:r>
              <a:rPr lang="en-US" dirty="0" smtClean="0"/>
              <a:t>Uploading Disclosures</a:t>
            </a:r>
            <a:endParaRPr lang="en-US" dirty="0"/>
          </a:p>
        </p:txBody>
      </p:sp>
      <p:pic>
        <p:nvPicPr>
          <p:cNvPr id="532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838200"/>
            <a:ext cx="623130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a:stretch>
            <a:fillRect/>
          </a:stretch>
        </p:blipFill>
        <p:spPr>
          <a:xfrm>
            <a:off x="1295399" y="3980646"/>
            <a:ext cx="6231307" cy="1353353"/>
          </a:xfrm>
          <a:prstGeom prst="rect">
            <a:avLst/>
          </a:prstGeom>
        </p:spPr>
      </p:pic>
    </p:spTree>
    <p:extLst>
      <p:ext uri="{BB962C8B-B14F-4D97-AF65-F5344CB8AC3E}">
        <p14:creationId xmlns:p14="http://schemas.microsoft.com/office/powerpoint/2010/main" val="10771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a:t>Establishment of Net Tangible Benefit </a:t>
            </a:r>
          </a:p>
          <a:p>
            <a:pPr lvl="1"/>
            <a:endParaRPr lang="en-US" dirty="0"/>
          </a:p>
          <a:p>
            <a:pPr lvl="1"/>
            <a:r>
              <a:rPr lang="en-US" dirty="0"/>
              <a:t>Automation of the recoupment statement at IRRRL case number request</a:t>
            </a:r>
          </a:p>
          <a:p>
            <a:pPr lvl="1"/>
            <a:endParaRPr lang="en-US" dirty="0"/>
          </a:p>
          <a:p>
            <a:pPr lvl="1"/>
            <a:r>
              <a:rPr lang="en-US" dirty="0"/>
              <a:t>Veteran immediately notified of case request and NTB</a:t>
            </a:r>
          </a:p>
          <a:p>
            <a:pPr lvl="1"/>
            <a:endParaRPr lang="en-US" dirty="0"/>
          </a:p>
          <a:p>
            <a:pPr lvl="1"/>
            <a:r>
              <a:rPr lang="en-US" dirty="0"/>
              <a:t>Hard stop if conditions are not met </a:t>
            </a:r>
          </a:p>
          <a:p>
            <a:pPr lvl="1"/>
            <a:endParaRPr lang="en-US" dirty="0"/>
          </a:p>
          <a:p>
            <a:pPr marL="457200" lvl="1" indent="0">
              <a:buNone/>
            </a:pPr>
            <a:endParaRPr lang="en-US" dirty="0"/>
          </a:p>
          <a:p>
            <a:endParaRPr lang="en-US" dirty="0"/>
          </a:p>
          <a:p>
            <a:endParaRPr lang="en-US" dirty="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dirty="0" smtClean="0"/>
              <a:t>Potential Enhancements</a:t>
            </a:r>
            <a:endParaRPr lang="en-US" dirty="0"/>
          </a:p>
        </p:txBody>
      </p:sp>
    </p:spTree>
    <p:extLst>
      <p:ext uri="{BB962C8B-B14F-4D97-AF65-F5344CB8AC3E}">
        <p14:creationId xmlns:p14="http://schemas.microsoft.com/office/powerpoint/2010/main" val="1483535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Offers to skip mortgage payments</a:t>
            </a:r>
          </a:p>
          <a:p>
            <a:pPr lvl="1"/>
            <a:endParaRPr lang="en-US" dirty="0" smtClean="0"/>
          </a:p>
          <a:p>
            <a:pPr lvl="1"/>
            <a:r>
              <a:rPr lang="en-US" dirty="0" smtClean="0"/>
              <a:t>Offers </a:t>
            </a:r>
            <a:r>
              <a:rPr lang="en-US" dirty="0"/>
              <a:t>to receive escrow refund</a:t>
            </a:r>
          </a:p>
          <a:p>
            <a:pPr lvl="1"/>
            <a:endParaRPr lang="en-US" dirty="0" smtClean="0"/>
          </a:p>
          <a:p>
            <a:pPr lvl="1"/>
            <a:r>
              <a:rPr lang="en-US" dirty="0" smtClean="0"/>
              <a:t>Low-interest </a:t>
            </a:r>
            <a:r>
              <a:rPr lang="en-US" dirty="0"/>
              <a:t>rates or low initial payments without specific terms</a:t>
            </a:r>
          </a:p>
          <a:p>
            <a:pPr lvl="1"/>
            <a:endParaRPr lang="en-US" dirty="0" smtClean="0"/>
          </a:p>
          <a:p>
            <a:pPr lvl="1"/>
            <a:r>
              <a:rPr lang="en-US" dirty="0" smtClean="0"/>
              <a:t>Aggressive </a:t>
            </a:r>
            <a:r>
              <a:rPr lang="en-US" dirty="0"/>
              <a:t>sales tactics</a:t>
            </a:r>
          </a:p>
          <a:p>
            <a:pPr lvl="1"/>
            <a:endParaRPr lang="en-US" dirty="0" smtClean="0"/>
          </a:p>
          <a:p>
            <a:pPr lvl="1"/>
            <a:r>
              <a:rPr lang="en-US" dirty="0" smtClean="0"/>
              <a:t>Suggesting </a:t>
            </a:r>
            <a:r>
              <a:rPr lang="en-US" dirty="0"/>
              <a:t>special relationship with VA that ONLY you (lender) can provide loan opportunity</a:t>
            </a:r>
          </a:p>
          <a:p>
            <a:pPr lvl="1"/>
            <a:endParaRPr lang="en-US" dirty="0" smtClean="0"/>
          </a:p>
          <a:p>
            <a:pPr lvl="1"/>
            <a:r>
              <a:rPr lang="en-US" dirty="0" smtClean="0"/>
              <a:t>Use </a:t>
            </a:r>
            <a:r>
              <a:rPr lang="en-US" dirty="0"/>
              <a:t>of VA logos or </a:t>
            </a:r>
            <a:r>
              <a:rPr lang="en-US" dirty="0" smtClean="0"/>
              <a:t>giving the appearance </a:t>
            </a:r>
            <a:r>
              <a:rPr lang="en-US" dirty="0"/>
              <a:t>letters come directly from VA</a:t>
            </a:r>
          </a:p>
          <a:p>
            <a:pPr marL="0"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lstStyle/>
          <a:p>
            <a:r>
              <a:rPr lang="en-US" dirty="0" smtClean="0"/>
              <a:t>Misleading Advertising</a:t>
            </a:r>
            <a:endParaRPr lang="en-US" dirty="0"/>
          </a:p>
        </p:txBody>
      </p:sp>
    </p:spTree>
    <p:extLst>
      <p:ext uri="{BB962C8B-B14F-4D97-AF65-F5344CB8AC3E}">
        <p14:creationId xmlns:p14="http://schemas.microsoft.com/office/powerpoint/2010/main" val="3779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smtClean="0"/>
              <a:t>Policy Updates</a:t>
            </a:r>
            <a:endParaRPr lang="en-US" dirty="0"/>
          </a:p>
        </p:txBody>
      </p:sp>
      <p:sp>
        <p:nvSpPr>
          <p:cNvPr id="2" name="Content Placeholder 1"/>
          <p:cNvSpPr>
            <a:spLocks noGrp="1"/>
          </p:cNvSpPr>
          <p:nvPr>
            <p:ph idx="1"/>
          </p:nvPr>
        </p:nvSpPr>
        <p:spPr>
          <a:xfrm>
            <a:off x="457200" y="1219200"/>
            <a:ext cx="8229600" cy="3352799"/>
          </a:xfrm>
        </p:spPr>
        <p:txBody>
          <a:bodyPr/>
          <a:lstStyle/>
          <a:p>
            <a:pPr lvl="1"/>
            <a:r>
              <a:rPr lang="en-US" dirty="0" smtClean="0"/>
              <a:t>QM requirements were incorporated</a:t>
            </a:r>
          </a:p>
          <a:p>
            <a:pPr lvl="1"/>
            <a:r>
              <a:rPr lang="en-US" dirty="0" smtClean="0"/>
              <a:t>New examples for payment decrease/increase requirements</a:t>
            </a:r>
          </a:p>
          <a:p>
            <a:pPr lvl="1"/>
            <a:r>
              <a:rPr lang="en-US" dirty="0" smtClean="0"/>
              <a:t>Recoup Calculation clarified</a:t>
            </a:r>
          </a:p>
          <a:p>
            <a:pPr lvl="1"/>
            <a:r>
              <a:rPr lang="en-US" dirty="0" smtClean="0"/>
              <a:t>FAQs on Circular</a:t>
            </a:r>
          </a:p>
          <a:p>
            <a:pPr lvl="1"/>
            <a:r>
              <a:rPr lang="en-US" dirty="0" smtClean="0"/>
              <a:t>Future System Enhancements</a:t>
            </a:r>
          </a:p>
          <a:p>
            <a:pPr lvl="1"/>
            <a:r>
              <a:rPr lang="en-US" dirty="0" smtClean="0"/>
              <a:t>Misleading Advertising</a:t>
            </a:r>
          </a:p>
          <a:p>
            <a:pPr marL="457200" lvl="1"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6048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Typically all VA loans are considered to have Safe Harbor QM status. </a:t>
            </a:r>
          </a:p>
          <a:p>
            <a:pPr marL="0" indent="0">
              <a:buNone/>
            </a:pPr>
            <a:r>
              <a:rPr lang="en-US" dirty="0" smtClean="0"/>
              <a:t>IRRRLs must also meet requirements of </a:t>
            </a:r>
            <a:r>
              <a:rPr lang="en-US" u="sng" dirty="0"/>
              <a:t>38 CFR § 36.4300(c)(1</a:t>
            </a:r>
            <a:r>
              <a:rPr lang="en-US" u="sng" dirty="0" smtClean="0"/>
              <a:t>)</a:t>
            </a:r>
          </a:p>
          <a:p>
            <a:r>
              <a:rPr lang="en-US" dirty="0" smtClean="0"/>
              <a:t>6 months seasoning </a:t>
            </a:r>
          </a:p>
          <a:p>
            <a:r>
              <a:rPr lang="en-US" dirty="0" smtClean="0"/>
              <a:t>Recoup of 36 months or less</a:t>
            </a:r>
          </a:p>
          <a:p>
            <a:pPr lvl="1"/>
            <a:r>
              <a:rPr lang="en-US" dirty="0" smtClean="0"/>
              <a:t>Excludes: EEMs, Adjustable Rate to Fixed Rate, Reduced Term</a:t>
            </a:r>
            <a:endParaRPr lang="en-US" dirty="0"/>
          </a:p>
          <a:p>
            <a:r>
              <a:rPr lang="en-US" dirty="0" smtClean="0"/>
              <a:t>Requirements related to exemption of income verification is satisfied</a:t>
            </a:r>
          </a:p>
          <a:p>
            <a:pPr lvl="1"/>
            <a:r>
              <a:rPr lang="en-US" dirty="0" smtClean="0"/>
              <a:t>Current loan is not 30 days or more past due</a:t>
            </a:r>
          </a:p>
          <a:p>
            <a:pPr lvl="1"/>
            <a:r>
              <a:rPr lang="en-US" dirty="0" smtClean="0"/>
              <a:t>IRRRL does not increase PB on existing loan except for EEMs and allowable fees and charges</a:t>
            </a:r>
          </a:p>
          <a:p>
            <a:pPr lvl="1"/>
            <a:r>
              <a:rPr lang="en-US" dirty="0" smtClean="0"/>
              <a:t>Total points and fees (TILA) do not exceed 3% of proposed principal amount</a:t>
            </a:r>
          </a:p>
          <a:p>
            <a:pPr lvl="1"/>
            <a:r>
              <a:rPr lang="en-US" dirty="0" smtClean="0"/>
              <a:t>Lower interest rate (unless adjustable to fixed)</a:t>
            </a:r>
          </a:p>
          <a:p>
            <a:pPr lvl="1"/>
            <a:r>
              <a:rPr lang="en-US" dirty="0" smtClean="0"/>
              <a:t>Fully amortize loan (no balloon payments)</a:t>
            </a:r>
          </a:p>
          <a:p>
            <a:pPr lvl="1"/>
            <a:r>
              <a:rPr lang="en-US" dirty="0" smtClean="0"/>
              <a:t>Both original and new loan satisfy all other VA requirements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smtClean="0"/>
              <a:t>Qualified Mortgage (QM)</a:t>
            </a:r>
            <a:endParaRPr lang="en-US" dirty="0"/>
          </a:p>
        </p:txBody>
      </p:sp>
    </p:spTree>
    <p:extLst>
      <p:ext uri="{BB962C8B-B14F-4D97-AF65-F5344CB8AC3E}">
        <p14:creationId xmlns:p14="http://schemas.microsoft.com/office/powerpoint/2010/main" val="82798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Safe Harbor QM --&gt; Rebuttable Presumption QM</a:t>
            </a:r>
          </a:p>
          <a:p>
            <a:pPr lvl="1"/>
            <a:r>
              <a:rPr lang="en-US" dirty="0" smtClean="0"/>
              <a:t>Does not require VA Prior Approval!</a:t>
            </a:r>
          </a:p>
          <a:p>
            <a:pPr lvl="1"/>
            <a:endParaRPr lang="en-US" dirty="0"/>
          </a:p>
          <a:p>
            <a:r>
              <a:rPr lang="en-US" dirty="0" smtClean="0"/>
              <a:t>Prior approval only required when loan is 30 days or more past due</a:t>
            </a:r>
          </a:p>
          <a:p>
            <a:pPr lvl="1"/>
            <a:r>
              <a:rPr lang="en-US" dirty="0" smtClean="0"/>
              <a:t>Not required for NSC Pension and Fiduciary cases</a:t>
            </a:r>
          </a:p>
          <a:p>
            <a:pPr lvl="1"/>
            <a:r>
              <a:rPr lang="en-US" dirty="0" smtClean="0"/>
              <a:t>VA’s prior approval does not mean loan is considered Safe Harbor</a:t>
            </a:r>
          </a:p>
          <a:p>
            <a:pPr lvl="1"/>
            <a:endParaRPr lang="en-US" dirty="0"/>
          </a:p>
          <a:p>
            <a:r>
              <a:rPr lang="en-US" b="1" dirty="0" smtClean="0"/>
              <a:t>ANY</a:t>
            </a:r>
            <a:r>
              <a:rPr lang="en-US" dirty="0" smtClean="0"/>
              <a:t> loan where new payment (PITI) increases by 20% or more requires Lender Certification (signed by Underwriter)</a:t>
            </a:r>
          </a:p>
          <a:p>
            <a:pPr lvl="1"/>
            <a:r>
              <a:rPr lang="en-US" dirty="0" smtClean="0"/>
              <a:t>Determine income established is stable and reliable, </a:t>
            </a:r>
          </a:p>
          <a:p>
            <a:pPr lvl="1"/>
            <a:r>
              <a:rPr lang="en-US" dirty="0" smtClean="0"/>
              <a:t>Borrower(s) qualify for new payment</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p:txBody>
          <a:bodyPr/>
          <a:lstStyle/>
          <a:p>
            <a:r>
              <a:rPr lang="en-US" dirty="0" smtClean="0"/>
              <a:t>QM Requirements Cont.</a:t>
            </a:r>
            <a:endParaRPr lang="en-US" dirty="0"/>
          </a:p>
        </p:txBody>
      </p:sp>
    </p:spTree>
    <p:extLst>
      <p:ext uri="{BB962C8B-B14F-4D97-AF65-F5344CB8AC3E}">
        <p14:creationId xmlns:p14="http://schemas.microsoft.com/office/powerpoint/2010/main" val="144428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Allowed or Not Allowed?</a:t>
            </a:r>
            <a:br>
              <a:rPr lang="en-US" dirty="0" smtClean="0"/>
            </a:br>
            <a:endParaRPr lang="en-US" dirty="0" smtClean="0"/>
          </a:p>
          <a:p>
            <a:pPr>
              <a:buSzPct val="125000"/>
              <a:buFont typeface="Wingdings" panose="05000000000000000000" pitchFamily="2" charset="2"/>
              <a:buChar char="q"/>
            </a:pPr>
            <a:r>
              <a:rPr lang="en-US" dirty="0" smtClean="0"/>
              <a:t> 1) Current loan 5% fixed; New loan 4% ARM – payment decreased</a:t>
            </a:r>
            <a:br>
              <a:rPr lang="en-US" dirty="0" smtClean="0"/>
            </a:br>
            <a:endParaRPr lang="en-US" dirty="0" smtClean="0"/>
          </a:p>
          <a:p>
            <a:pPr>
              <a:buSzPct val="125000"/>
              <a:buFont typeface="Wingdings" panose="05000000000000000000" pitchFamily="2" charset="2"/>
              <a:buChar char="q"/>
            </a:pPr>
            <a:r>
              <a:rPr lang="en-US" dirty="0" smtClean="0"/>
              <a:t> 2) Current - 30 yr. fixed at 4%; New - 3.5% fixed for 25 yrs. </a:t>
            </a:r>
            <a:br>
              <a:rPr lang="en-US" dirty="0" smtClean="0"/>
            </a:br>
            <a:endParaRPr lang="en-US" dirty="0" smtClean="0"/>
          </a:p>
          <a:p>
            <a:pPr>
              <a:buSzPct val="125000"/>
              <a:buFont typeface="Wingdings" panose="05000000000000000000" pitchFamily="2" charset="2"/>
              <a:buChar char="q"/>
            </a:pPr>
            <a:r>
              <a:rPr lang="en-US" dirty="0" smtClean="0"/>
              <a:t> 3) Current - 30 yr. fixed at 4%; New - 4% fixed for 15 yrs. </a:t>
            </a:r>
            <a:br>
              <a:rPr lang="en-US" dirty="0" smtClean="0"/>
            </a:br>
            <a:endParaRPr lang="en-US" dirty="0" smtClean="0"/>
          </a:p>
          <a:p>
            <a:pPr>
              <a:buSzPct val="125000"/>
              <a:buFont typeface="Wingdings" panose="05000000000000000000" pitchFamily="2" charset="2"/>
              <a:buChar char="q"/>
            </a:pPr>
            <a:r>
              <a:rPr lang="en-US" dirty="0" smtClean="0"/>
              <a:t> 4) Current </a:t>
            </a:r>
            <a:r>
              <a:rPr lang="en-US" dirty="0"/>
              <a:t>- 30 yr., 3.5% ARM (original rate 2.5%); New - 30 yr. fixed at 4%</a:t>
            </a:r>
            <a:br>
              <a:rPr lang="en-US" dirty="0"/>
            </a:br>
            <a:endParaRPr lang="en-US" dirty="0" smtClean="0"/>
          </a:p>
          <a:p>
            <a:pPr>
              <a:buSzPct val="125000"/>
              <a:buFont typeface="Wingdings" panose="05000000000000000000" pitchFamily="2" charset="2"/>
              <a:buChar char="q"/>
            </a:pPr>
            <a:r>
              <a:rPr lang="en-US" dirty="0" smtClean="0"/>
              <a:t> 5) Current - 3.5% fixed with 15 yr. term; New - is 3.25% fixed for 30 yrs.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lstStyle/>
          <a:p>
            <a:r>
              <a:rPr lang="en-US" dirty="0" smtClean="0"/>
              <a:t>Payment Decrease/Increase Requirements</a:t>
            </a:r>
            <a:endParaRPr lang="en-US" dirty="0"/>
          </a:p>
        </p:txBody>
      </p:sp>
      <p:sp>
        <p:nvSpPr>
          <p:cNvPr id="5" name="Rectangle 4"/>
          <p:cNvSpPr/>
          <p:nvPr/>
        </p:nvSpPr>
        <p:spPr>
          <a:xfrm>
            <a:off x="381000" y="1295400"/>
            <a:ext cx="685800" cy="707886"/>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solidFill>
                  <a:srgbClr val="00B050"/>
                </a:solidFill>
                <a:latin typeface="Wingdings" panose="05000000000000000000" pitchFamily="2" charset="2"/>
                <a:sym typeface="Wingdings"/>
              </a:rPr>
              <a:t></a:t>
            </a:r>
            <a:endParaRPr lang="en-US" sz="4000" b="1" cap="none" spc="0" dirty="0">
              <a:ln w="10541" cmpd="sng">
                <a:solidFill>
                  <a:schemeClr val="accent1">
                    <a:shade val="88000"/>
                    <a:satMod val="110000"/>
                  </a:schemeClr>
                </a:solidFill>
                <a:prstDash val="solid"/>
              </a:ln>
              <a:solidFill>
                <a:srgbClr val="00B050"/>
              </a:solidFill>
              <a:effectLst/>
            </a:endParaRPr>
          </a:p>
        </p:txBody>
      </p:sp>
      <p:sp>
        <p:nvSpPr>
          <p:cNvPr id="6" name="Rectangle 5"/>
          <p:cNvSpPr/>
          <p:nvPr/>
        </p:nvSpPr>
        <p:spPr>
          <a:xfrm>
            <a:off x="381000" y="3330714"/>
            <a:ext cx="685800" cy="707886"/>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solidFill>
                  <a:srgbClr val="00B050"/>
                </a:solidFill>
                <a:latin typeface="Wingdings" panose="05000000000000000000" pitchFamily="2" charset="2"/>
                <a:sym typeface="Wingdings"/>
              </a:rPr>
              <a:t></a:t>
            </a:r>
            <a:endParaRPr lang="en-US" sz="4000" b="1" cap="none" spc="0" dirty="0">
              <a:ln w="10541" cmpd="sng">
                <a:solidFill>
                  <a:schemeClr val="accent1">
                    <a:shade val="88000"/>
                    <a:satMod val="110000"/>
                  </a:schemeClr>
                </a:solidFill>
                <a:prstDash val="solid"/>
              </a:ln>
              <a:solidFill>
                <a:srgbClr val="00B050"/>
              </a:solidFill>
              <a:effectLst/>
            </a:endParaRPr>
          </a:p>
        </p:txBody>
      </p:sp>
      <p:sp>
        <p:nvSpPr>
          <p:cNvPr id="7" name="Rectangle 6"/>
          <p:cNvSpPr/>
          <p:nvPr/>
        </p:nvSpPr>
        <p:spPr>
          <a:xfrm>
            <a:off x="381000" y="1959114"/>
            <a:ext cx="685800" cy="707886"/>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solidFill>
                  <a:srgbClr val="00B050"/>
                </a:solidFill>
                <a:latin typeface="Wingdings" panose="05000000000000000000" pitchFamily="2" charset="2"/>
                <a:sym typeface="Wingdings"/>
              </a:rPr>
              <a:t></a:t>
            </a:r>
            <a:endParaRPr lang="en-US" sz="4000" b="1" cap="none" spc="0" dirty="0">
              <a:ln w="10541" cmpd="sng">
                <a:solidFill>
                  <a:schemeClr val="accent1">
                    <a:shade val="88000"/>
                    <a:satMod val="110000"/>
                  </a:schemeClr>
                </a:solidFill>
                <a:prstDash val="solid"/>
              </a:ln>
              <a:solidFill>
                <a:srgbClr val="00B050"/>
              </a:solidFill>
              <a:effectLst/>
            </a:endParaRPr>
          </a:p>
        </p:txBody>
      </p:sp>
      <p:sp>
        <p:nvSpPr>
          <p:cNvPr id="8" name="Rectangle 7"/>
          <p:cNvSpPr/>
          <p:nvPr/>
        </p:nvSpPr>
        <p:spPr>
          <a:xfrm>
            <a:off x="447606" y="2644914"/>
            <a:ext cx="466794"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457200" y="3994577"/>
            <a:ext cx="466794" cy="643533"/>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444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Purpose:  To allow Veterans to make better informed decisions in regard to IRRRL refinances. </a:t>
            </a:r>
            <a:br>
              <a:rPr lang="en-US" dirty="0" smtClean="0"/>
            </a:br>
            <a:endParaRPr lang="en-US" dirty="0" smtClean="0"/>
          </a:p>
          <a:p>
            <a:r>
              <a:rPr lang="en-US" dirty="0" smtClean="0"/>
              <a:t>VA Circular 26-18-1</a:t>
            </a:r>
          </a:p>
          <a:p>
            <a:pPr lvl="1"/>
            <a:r>
              <a:rPr lang="en-US" dirty="0"/>
              <a:t>Effective for all loans closed on or after April 1, 2018</a:t>
            </a:r>
          </a:p>
          <a:p>
            <a:pPr lvl="1"/>
            <a:r>
              <a:rPr lang="en-US" dirty="0" smtClean="0"/>
              <a:t>Requires two Recoup Statement disclosures</a:t>
            </a:r>
          </a:p>
          <a:p>
            <a:pPr lvl="2"/>
            <a:r>
              <a:rPr lang="en-US" dirty="0" smtClean="0"/>
              <a:t>On lender’s letterhead </a:t>
            </a:r>
          </a:p>
          <a:p>
            <a:pPr lvl="2"/>
            <a:r>
              <a:rPr lang="en-US" dirty="0" smtClean="0"/>
              <a:t>Initial  - within 3 business days of loan application</a:t>
            </a:r>
          </a:p>
          <a:p>
            <a:pPr lvl="2"/>
            <a:r>
              <a:rPr lang="en-US" dirty="0" smtClean="0"/>
              <a:t>Final  - prior to closing, must be signed by the Veteran</a:t>
            </a:r>
          </a:p>
          <a:p>
            <a:pPr lvl="1"/>
            <a:r>
              <a:rPr lang="en-US" dirty="0" smtClean="0"/>
              <a:t>Starting May 21, 2018, Lenders upload into WebLGY:</a:t>
            </a:r>
          </a:p>
          <a:p>
            <a:pPr lvl="2"/>
            <a:r>
              <a:rPr lang="en-US" dirty="0" smtClean="0"/>
              <a:t>Both recoup statements</a:t>
            </a:r>
          </a:p>
          <a:p>
            <a:pPr lvl="2"/>
            <a:r>
              <a:rPr lang="en-US" dirty="0" smtClean="0"/>
              <a:t>Lenders Certification (as applicable, payments increased by 20% or more)</a:t>
            </a:r>
          </a:p>
          <a:p>
            <a:pPr lvl="2"/>
            <a:r>
              <a:rPr lang="en-US" dirty="0" smtClean="0"/>
              <a:t>VA Form 26-8923, IRRRL Worksheet</a:t>
            </a:r>
          </a:p>
          <a:p>
            <a:pPr lvl="2"/>
            <a:endParaRPr lang="en-US" dirty="0"/>
          </a:p>
          <a:p>
            <a:pPr lvl="2"/>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smtClean="0"/>
              <a:t>Recoup Statement</a:t>
            </a:r>
            <a:endParaRPr lang="en-US" dirty="0"/>
          </a:p>
        </p:txBody>
      </p:sp>
    </p:spTree>
    <p:extLst>
      <p:ext uri="{BB962C8B-B14F-4D97-AF65-F5344CB8AC3E}">
        <p14:creationId xmlns:p14="http://schemas.microsoft.com/office/powerpoint/2010/main" val="414913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1"/>
            <a:ext cx="2438400" cy="609599"/>
          </a:xfrm>
        </p:spPr>
        <p:txBody>
          <a:bodyPr>
            <a:normAutofit/>
          </a:bodyPr>
          <a:lstStyle/>
          <a:p>
            <a:pPr marL="0" indent="0">
              <a:buNone/>
            </a:pPr>
            <a:r>
              <a:rPr lang="en-US" b="1" dirty="0" smtClean="0"/>
              <a:t>Using the LE</a:t>
            </a:r>
            <a:r>
              <a:rPr lang="en-US" dirty="0" smtClean="0"/>
              <a:t>                        </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smtClean="0"/>
              <a:t>Calculating the Initial Recoup</a:t>
            </a:r>
            <a:endParaRPr lang="en-US" dirty="0"/>
          </a:p>
        </p:txBody>
      </p:sp>
      <p:pic>
        <p:nvPicPr>
          <p:cNvPr id="530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706" y="762000"/>
            <a:ext cx="4805855"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39692" y="1138118"/>
            <a:ext cx="381000" cy="1889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782602" y="2529936"/>
            <a:ext cx="381000" cy="20781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4773976" y="3979652"/>
            <a:ext cx="381000" cy="1889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7135431" y="1131788"/>
            <a:ext cx="381000" cy="1889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7135431" y="3159118"/>
            <a:ext cx="381000" cy="18892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7105709" y="4303725"/>
            <a:ext cx="381000" cy="188925"/>
          </a:xfrm>
          <a:prstGeom prst="ellipse">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57200" y="1308919"/>
            <a:ext cx="2057400" cy="923330"/>
          </a:xfrm>
          <a:prstGeom prst="rect">
            <a:avLst/>
          </a:prstGeom>
        </p:spPr>
        <p:txBody>
          <a:bodyPr wrap="square">
            <a:spAutoFit/>
          </a:bodyPr>
          <a:lstStyle/>
          <a:p>
            <a:r>
              <a:rPr lang="en-US" b="1" dirty="0"/>
              <a:t>Add</a:t>
            </a:r>
            <a:r>
              <a:rPr lang="en-US" dirty="0"/>
              <a:t>: A, B, C, E, H </a:t>
            </a:r>
            <a:br>
              <a:rPr lang="en-US" dirty="0"/>
            </a:br>
            <a:r>
              <a:rPr lang="en-US" dirty="0"/>
              <a:t>  (include VAFF)</a:t>
            </a:r>
          </a:p>
          <a:p>
            <a:r>
              <a:rPr lang="en-US" dirty="0"/>
              <a:t>   </a:t>
            </a:r>
            <a:r>
              <a:rPr lang="en-US" dirty="0">
                <a:solidFill>
                  <a:srgbClr val="FF0000"/>
                </a:solidFill>
              </a:rPr>
              <a:t>$2,179</a:t>
            </a:r>
          </a:p>
        </p:txBody>
      </p:sp>
      <p:sp>
        <p:nvSpPr>
          <p:cNvPr id="8" name="Rectangle 7"/>
          <p:cNvSpPr/>
          <p:nvPr/>
        </p:nvSpPr>
        <p:spPr>
          <a:xfrm>
            <a:off x="381000" y="2209800"/>
            <a:ext cx="2286000" cy="923330"/>
          </a:xfrm>
          <a:prstGeom prst="rect">
            <a:avLst/>
          </a:prstGeom>
        </p:spPr>
        <p:txBody>
          <a:bodyPr wrap="square">
            <a:spAutoFit/>
          </a:bodyPr>
          <a:lstStyle/>
          <a:p>
            <a:r>
              <a:rPr lang="en-US" b="1" dirty="0"/>
              <a:t>Subtract</a:t>
            </a:r>
            <a:r>
              <a:rPr lang="en-US" dirty="0"/>
              <a:t>:  Lender</a:t>
            </a:r>
          </a:p>
          <a:p>
            <a:r>
              <a:rPr lang="en-US" dirty="0"/>
              <a:t>  Credits (J)</a:t>
            </a:r>
          </a:p>
          <a:p>
            <a:r>
              <a:rPr lang="en-US" dirty="0"/>
              <a:t>    </a:t>
            </a:r>
            <a:r>
              <a:rPr lang="en-US" dirty="0">
                <a:solidFill>
                  <a:srgbClr val="00B050"/>
                </a:solidFill>
              </a:rPr>
              <a:t>$200</a:t>
            </a:r>
          </a:p>
        </p:txBody>
      </p:sp>
      <p:sp>
        <p:nvSpPr>
          <p:cNvPr id="30" name="Rectangle 29"/>
          <p:cNvSpPr/>
          <p:nvPr/>
        </p:nvSpPr>
        <p:spPr>
          <a:xfrm>
            <a:off x="388189" y="3177930"/>
            <a:ext cx="2057400" cy="646331"/>
          </a:xfrm>
          <a:prstGeom prst="rect">
            <a:avLst/>
          </a:prstGeom>
        </p:spPr>
        <p:txBody>
          <a:bodyPr wrap="square">
            <a:spAutoFit/>
          </a:bodyPr>
          <a:lstStyle/>
          <a:p>
            <a:r>
              <a:rPr lang="en-US" b="1" dirty="0"/>
              <a:t>= Total Costs</a:t>
            </a:r>
          </a:p>
          <a:p>
            <a:r>
              <a:rPr lang="en-US" dirty="0"/>
              <a:t>   </a:t>
            </a:r>
            <a:r>
              <a:rPr lang="en-US" dirty="0">
                <a:solidFill>
                  <a:schemeClr val="tx2">
                    <a:lumMod val="60000"/>
                    <a:lumOff val="40000"/>
                  </a:schemeClr>
                </a:solidFill>
              </a:rPr>
              <a:t>$1,979</a:t>
            </a:r>
            <a:endParaRPr lang="en-US" dirty="0"/>
          </a:p>
        </p:txBody>
      </p:sp>
      <p:sp>
        <p:nvSpPr>
          <p:cNvPr id="31" name="Rectangle 30"/>
          <p:cNvSpPr/>
          <p:nvPr/>
        </p:nvSpPr>
        <p:spPr>
          <a:xfrm>
            <a:off x="323491" y="5087329"/>
            <a:ext cx="2209800" cy="646331"/>
          </a:xfrm>
          <a:prstGeom prst="rect">
            <a:avLst/>
          </a:prstGeom>
        </p:spPr>
        <p:txBody>
          <a:bodyPr wrap="square">
            <a:spAutoFit/>
          </a:bodyPr>
          <a:lstStyle/>
          <a:p>
            <a:r>
              <a:rPr lang="en-US" b="1" dirty="0"/>
              <a:t>TOTAL Months to</a:t>
            </a:r>
          </a:p>
          <a:p>
            <a:r>
              <a:rPr lang="en-US" b="1" dirty="0"/>
              <a:t>Recoup:  35.98              </a:t>
            </a:r>
          </a:p>
        </p:txBody>
      </p:sp>
      <p:sp>
        <p:nvSpPr>
          <p:cNvPr id="530432" name="Rectangle 530431"/>
          <p:cNvSpPr/>
          <p:nvPr/>
        </p:nvSpPr>
        <p:spPr>
          <a:xfrm>
            <a:off x="342900" y="3890665"/>
            <a:ext cx="2286000" cy="923330"/>
          </a:xfrm>
          <a:prstGeom prst="rect">
            <a:avLst/>
          </a:prstGeom>
        </p:spPr>
        <p:txBody>
          <a:bodyPr wrap="square">
            <a:spAutoFit/>
          </a:bodyPr>
          <a:lstStyle/>
          <a:p>
            <a:r>
              <a:rPr lang="en-US" b="1" dirty="0"/>
              <a:t>Divide</a:t>
            </a:r>
            <a:r>
              <a:rPr lang="en-US" dirty="0"/>
              <a:t> by decrease in</a:t>
            </a:r>
          </a:p>
          <a:p>
            <a:r>
              <a:rPr lang="en-US" dirty="0"/>
              <a:t>monthly payments</a:t>
            </a:r>
            <a:br>
              <a:rPr lang="en-US" dirty="0"/>
            </a:br>
            <a:r>
              <a:rPr lang="en-US" dirty="0"/>
              <a:t>  </a:t>
            </a:r>
            <a:r>
              <a:rPr lang="en-US" dirty="0" smtClean="0"/>
              <a:t>  </a:t>
            </a:r>
            <a:r>
              <a:rPr lang="en-US" dirty="0" smtClean="0">
                <a:solidFill>
                  <a:schemeClr val="tx2">
                    <a:lumMod val="60000"/>
                    <a:lumOff val="40000"/>
                  </a:schemeClr>
                </a:solidFill>
              </a:rPr>
              <a:t>$</a:t>
            </a:r>
            <a:r>
              <a:rPr lang="en-US" dirty="0">
                <a:solidFill>
                  <a:schemeClr val="tx2">
                    <a:lumMod val="60000"/>
                    <a:lumOff val="40000"/>
                  </a:schemeClr>
                </a:solidFill>
              </a:rPr>
              <a:t>50</a:t>
            </a:r>
          </a:p>
        </p:txBody>
      </p:sp>
    </p:spTree>
    <p:extLst>
      <p:ext uri="{BB962C8B-B14F-4D97-AF65-F5344CB8AC3E}">
        <p14:creationId xmlns:p14="http://schemas.microsoft.com/office/powerpoint/2010/main" val="21705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04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4" grpId="0" animBg="1"/>
      <p:bldP spid="7" grpId="0"/>
      <p:bldP spid="8" grpId="0"/>
      <p:bldP spid="30" grpId="0"/>
      <p:bldP spid="31" grpId="0"/>
      <p:bldP spid="5304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dirty="0" smtClean="0"/>
              <a:t>Calculating the Final Recoup</a:t>
            </a:r>
            <a:endParaRPr lang="en-US" dirty="0"/>
          </a:p>
        </p:txBody>
      </p:sp>
      <p:pic>
        <p:nvPicPr>
          <p:cNvPr id="530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83" y="967597"/>
            <a:ext cx="640121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5600" y="1371600"/>
            <a:ext cx="2057400" cy="2308324"/>
          </a:xfrm>
          <a:prstGeom prst="rect">
            <a:avLst/>
          </a:prstGeom>
          <a:noFill/>
        </p:spPr>
        <p:txBody>
          <a:bodyPr wrap="square" rtlCol="0">
            <a:spAutoFit/>
          </a:bodyPr>
          <a:lstStyle/>
          <a:p>
            <a:r>
              <a:rPr lang="en-US" dirty="0" smtClean="0"/>
              <a:t>Use the CD</a:t>
            </a:r>
          </a:p>
          <a:p>
            <a:endParaRPr lang="en-US" dirty="0"/>
          </a:p>
          <a:p>
            <a:r>
              <a:rPr lang="en-US" dirty="0" smtClean="0"/>
              <a:t>Lender Credits should be itemized in paid by Other column and </a:t>
            </a:r>
            <a:r>
              <a:rPr lang="en-US" dirty="0" smtClean="0">
                <a:solidFill>
                  <a:srgbClr val="FF0000"/>
                </a:solidFill>
              </a:rPr>
              <a:t>not</a:t>
            </a:r>
            <a:r>
              <a:rPr lang="en-US" dirty="0" smtClean="0"/>
              <a:t> considered in the overall calculation</a:t>
            </a:r>
            <a:endParaRPr lang="en-US" dirty="0"/>
          </a:p>
        </p:txBody>
      </p:sp>
      <p:sp>
        <p:nvSpPr>
          <p:cNvPr id="8" name="Oval 7"/>
          <p:cNvSpPr/>
          <p:nvPr/>
        </p:nvSpPr>
        <p:spPr>
          <a:xfrm>
            <a:off x="5943600" y="4013911"/>
            <a:ext cx="670560" cy="40568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791200" y="1071729"/>
            <a:ext cx="670560" cy="49088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167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sz="2400" dirty="0"/>
              <a:t>https://www.benefits.va.gov/HOMELOANS/lenders_samp_doc.asp</a:t>
            </a:r>
          </a:p>
        </p:txBody>
      </p:sp>
      <p:pic>
        <p:nvPicPr>
          <p:cNvPr id="531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4330961"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618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ABBC1-510B-498E-8648-BB5C1F939242}">
  <ds:schemaRef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58713316-8334-4bf4-a6fe-1fea435260dd"/>
  </ds:schemaRefs>
</ds:datastoreItem>
</file>

<file path=customXml/itemProps2.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13708</TotalTime>
  <Words>1206</Words>
  <Application>Microsoft Office PowerPoint</Application>
  <PresentationFormat>On-screen Show (4:3)</PresentationFormat>
  <Paragraphs>145</Paragraphs>
  <Slides>18</Slides>
  <Notes>1</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18</vt:i4>
      </vt:variant>
    </vt:vector>
  </HeadingPairs>
  <TitlesOfParts>
    <vt:vector size="45" baseType="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11_Office Theme</vt:lpstr>
      <vt:lpstr>2_Office Theme</vt:lpstr>
      <vt:lpstr>7_Office Theme</vt:lpstr>
      <vt:lpstr>10_Office Theme</vt:lpstr>
      <vt:lpstr>13_Office Theme</vt:lpstr>
      <vt:lpstr>12_Office Theme</vt:lpstr>
      <vt:lpstr>36_Office Theme</vt:lpstr>
      <vt:lpstr>39_Office Theme</vt:lpstr>
      <vt:lpstr>14_Office Theme</vt:lpstr>
      <vt:lpstr>OM Standard Slides</vt:lpstr>
      <vt:lpstr>think-cell Slide</vt:lpstr>
      <vt:lpstr>PowerPoint Presentation</vt:lpstr>
      <vt:lpstr>Policy Updates</vt:lpstr>
      <vt:lpstr>Qualified Mortgage (QM)</vt:lpstr>
      <vt:lpstr>QM Requirements Cont.</vt:lpstr>
      <vt:lpstr>Payment Decrease/Increase Requirements</vt:lpstr>
      <vt:lpstr>Recoup Statement</vt:lpstr>
      <vt:lpstr>Calculating the Initial Recoup</vt:lpstr>
      <vt:lpstr>Calculating the Final Recoup</vt:lpstr>
      <vt:lpstr>https://www.benefits.va.gov/HOMELOANS/lenders_samp_doc.asp</vt:lpstr>
      <vt:lpstr>Frequently Asked Questions</vt:lpstr>
      <vt:lpstr>Frequently Asked Questions</vt:lpstr>
      <vt:lpstr>Frequently Asked Questions</vt:lpstr>
      <vt:lpstr>Future WebLGY Enhancement</vt:lpstr>
      <vt:lpstr>Certifications at Guaranty</vt:lpstr>
      <vt:lpstr>Certifications at Guaranty</vt:lpstr>
      <vt:lpstr>Uploading Disclosures</vt:lpstr>
      <vt:lpstr>Potential Enhancements</vt:lpstr>
      <vt:lpstr>Misleading Advertising</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865</cp:revision>
  <cp:lastPrinted>2017-06-05T12:03:36Z</cp:lastPrinted>
  <dcterms:created xsi:type="dcterms:W3CDTF">2016-05-04T17:57:56Z</dcterms:created>
  <dcterms:modified xsi:type="dcterms:W3CDTF">2018-04-05T19:28:13Z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