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371" r:id="rId20"/>
    <p:sldMasterId id="2147484430" r:id="rId21"/>
    <p:sldMasterId id="2147484438" r:id="rId22"/>
    <p:sldMasterId id="2147484472" r:id="rId23"/>
    <p:sldMasterId id="2147484531" r:id="rId24"/>
    <p:sldMasterId id="2147484603" r:id="rId25"/>
    <p:sldMasterId id="2147484672" r:id="rId26"/>
    <p:sldMasterId id="2147484680" r:id="rId27"/>
    <p:sldMasterId id="2147484708" r:id="rId28"/>
    <p:sldMasterId id="2147484842" r:id="rId29"/>
  </p:sldMasterIdLst>
  <p:notesMasterIdLst>
    <p:notesMasterId r:id="rId40"/>
  </p:notesMasterIdLst>
  <p:handoutMasterIdLst>
    <p:handoutMasterId r:id="rId41"/>
  </p:handoutMasterIdLst>
  <p:sldIdLst>
    <p:sldId id="987" r:id="rId30"/>
    <p:sldId id="994" r:id="rId31"/>
    <p:sldId id="995" r:id="rId32"/>
    <p:sldId id="996" r:id="rId33"/>
    <p:sldId id="1013" r:id="rId34"/>
    <p:sldId id="1009" r:id="rId35"/>
    <p:sldId id="1010" r:id="rId36"/>
    <p:sldId id="1011" r:id="rId37"/>
    <p:sldId id="1012" r:id="rId38"/>
    <p:sldId id="1014"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4587" autoAdjust="0"/>
    <p:restoredTop sz="97702" autoAdjust="0"/>
  </p:normalViewPr>
  <p:slideViewPr>
    <p:cSldViewPr>
      <p:cViewPr>
        <p:scale>
          <a:sx n="110" d="100"/>
          <a:sy n="110" d="100"/>
        </p:scale>
        <p:origin x="-1644"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0"/>
    </p:cViewPr>
  </p:sorterViewPr>
  <p:notesViewPr>
    <p:cSldViewPr>
      <p:cViewPr varScale="1">
        <p:scale>
          <a:sx n="64" d="100"/>
          <a:sy n="64" d="100"/>
        </p:scale>
        <p:origin x="-26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04/03/2018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04/03/2018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1</a:t>
            </a:fld>
            <a:endParaRPr lang="en-US"/>
          </a:p>
        </p:txBody>
      </p:sp>
    </p:spTree>
    <p:extLst>
      <p:ext uri="{BB962C8B-B14F-4D97-AF65-F5344CB8AC3E}">
        <p14:creationId xmlns:p14="http://schemas.microsoft.com/office/powerpoint/2010/main" val="16937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10</a:t>
            </a:fld>
            <a:endParaRPr lang="en-US"/>
          </a:p>
        </p:txBody>
      </p:sp>
    </p:spTree>
    <p:extLst>
      <p:ext uri="{BB962C8B-B14F-4D97-AF65-F5344CB8AC3E}">
        <p14:creationId xmlns:p14="http://schemas.microsoft.com/office/powerpoint/2010/main" val="1993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2</a:t>
            </a:fld>
            <a:endParaRPr lang="en-US"/>
          </a:p>
        </p:txBody>
      </p:sp>
    </p:spTree>
    <p:extLst>
      <p:ext uri="{BB962C8B-B14F-4D97-AF65-F5344CB8AC3E}">
        <p14:creationId xmlns:p14="http://schemas.microsoft.com/office/powerpoint/2010/main" val="392274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4</a:t>
            </a:fld>
            <a:endParaRPr lang="en-US"/>
          </a:p>
        </p:txBody>
      </p:sp>
    </p:spTree>
    <p:extLst>
      <p:ext uri="{BB962C8B-B14F-4D97-AF65-F5344CB8AC3E}">
        <p14:creationId xmlns:p14="http://schemas.microsoft.com/office/powerpoint/2010/main" val="177845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5</a:t>
            </a:fld>
            <a:endParaRPr lang="en-US"/>
          </a:p>
        </p:txBody>
      </p:sp>
    </p:spTree>
    <p:extLst>
      <p:ext uri="{BB962C8B-B14F-4D97-AF65-F5344CB8AC3E}">
        <p14:creationId xmlns:p14="http://schemas.microsoft.com/office/powerpoint/2010/main" val="391519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6</a:t>
            </a:fld>
            <a:endParaRPr lang="en-US"/>
          </a:p>
        </p:txBody>
      </p:sp>
    </p:spTree>
    <p:extLst>
      <p:ext uri="{BB962C8B-B14F-4D97-AF65-F5344CB8AC3E}">
        <p14:creationId xmlns:p14="http://schemas.microsoft.com/office/powerpoint/2010/main" val="185748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7</a:t>
            </a:fld>
            <a:endParaRPr lang="en-US"/>
          </a:p>
        </p:txBody>
      </p:sp>
    </p:spTree>
    <p:extLst>
      <p:ext uri="{BB962C8B-B14F-4D97-AF65-F5344CB8AC3E}">
        <p14:creationId xmlns:p14="http://schemas.microsoft.com/office/powerpoint/2010/main" val="167371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8</a:t>
            </a:fld>
            <a:endParaRPr lang="en-US"/>
          </a:p>
        </p:txBody>
      </p:sp>
    </p:spTree>
    <p:extLst>
      <p:ext uri="{BB962C8B-B14F-4D97-AF65-F5344CB8AC3E}">
        <p14:creationId xmlns:p14="http://schemas.microsoft.com/office/powerpoint/2010/main" val="375588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F7D25-770E-4F77-8331-8C84F68246BD}" type="slidenum">
              <a:rPr lang="en-US" smtClean="0"/>
              <a:t>9</a:t>
            </a:fld>
            <a:endParaRPr lang="en-US"/>
          </a:p>
        </p:txBody>
      </p:sp>
    </p:spTree>
    <p:extLst>
      <p:ext uri="{BB962C8B-B14F-4D97-AF65-F5344CB8AC3E}">
        <p14:creationId xmlns:p14="http://schemas.microsoft.com/office/powerpoint/2010/main" val="284282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46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878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3517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783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2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897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5146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8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622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a:t>
            </a:r>
            <a:r>
              <a:rPr lang="en-US" dirty="0" err="1" smtClean="0">
                <a:solidFill>
                  <a:srgbClr val="000000"/>
                </a:solidFill>
              </a:rPr>
              <a:t>Documet</a:t>
            </a:r>
            <a:r>
              <a:rPr lang="en-US" dirty="0" smtClean="0">
                <a:solidFill>
                  <a:srgbClr val="000000"/>
                </a:solidFill>
              </a:rPr>
              <a: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8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01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58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543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027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954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481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3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3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4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rP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April 3,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smtClean="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a:t>
            </a:r>
            <a:r>
              <a:rPr lang="en-US" dirty="0" err="1" smtClean="0">
                <a:solidFill>
                  <a:prstClr val="black">
                    <a:tint val="75000"/>
                  </a:prstClr>
                </a:solidFill>
              </a:rPr>
              <a:t>Onlyl</a:t>
            </a:r>
            <a:r>
              <a:rPr lang="en-US" dirty="0" smtClean="0">
                <a:solidFill>
                  <a:prstClr val="black">
                    <a:tint val="75000"/>
                  </a:prstClr>
                </a:solidFill>
              </a:rPr>
              <a:t>, Decision Making-No Funding Impact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7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9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April 3,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April 3,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April 3,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April 3,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April 3,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April 3,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smtClean="0"/>
              <a:t>Click to add Subtitle</a:t>
            </a:r>
            <a:endParaRPr lang="en-US" dirty="0"/>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smtClean="0"/>
              <a:t>XX/XX/XXXX</a:t>
            </a:r>
            <a:endParaRPr lang="en-US" dirty="0"/>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smtClean="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smtClean="0">
                <a:solidFill>
                  <a:srgbClr val="FFFFFF"/>
                </a:solidFill>
                <a:latin typeface="Arial" panose="020B0604020202020204" pitchFamily="34" charset="0"/>
                <a:cs typeface="Arial" panose="020B0604020202020204" pitchFamily="34" charset="0"/>
              </a:rPr>
              <a:t>Agenda</a:t>
            </a:r>
            <a:endParaRPr lang="en-US" sz="2000" b="1" dirty="0">
              <a:solidFill>
                <a:srgbClr val="FFFFFF"/>
              </a:solidFill>
              <a:latin typeface="Arial" panose="020B0604020202020204" pitchFamily="34" charset="0"/>
              <a:cs typeface="Arial" panose="020B0604020202020204" pitchFamily="34" charset="0"/>
            </a:endParaRP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2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6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1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1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2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1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04/03/2018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04/03/2018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1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582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631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161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9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868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045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620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0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53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0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35.xml"/><Relationship Id="rId7" Type="http://schemas.openxmlformats.org/officeDocument/2006/relationships/oleObject" Target="../embeddings/oleObject22.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4.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png"/><Relationship Id="rId4" Type="http://schemas.openxmlformats.org/officeDocument/2006/relationships/slideLayout" Target="../slideLayouts/slideLayout13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8.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09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3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18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3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89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468866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8811901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0139379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79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614"/>
            <a:ext cx="2209800" cy="491987"/>
          </a:xfrm>
          <a:prstGeom prst="rect">
            <a:avLst/>
          </a:prstGeom>
        </p:spPr>
      </p:pic>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8155237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33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47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04/03/2018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smtClean="0">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smtClean="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smtClean="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April 3,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19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8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3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4" name="Title 3"/>
          <p:cNvSpPr>
            <a:spLocks noGrp="1"/>
          </p:cNvSpPr>
          <p:nvPr>
            <p:ph type="title"/>
          </p:nvPr>
        </p:nvSpPr>
        <p:spPr/>
        <p:txBody>
          <a:bodyPr/>
          <a:lstStyle/>
          <a:p>
            <a:endParaRPr lang="en-US" dirty="0"/>
          </a:p>
        </p:txBody>
      </p:sp>
      <p:sp>
        <p:nvSpPr>
          <p:cNvPr id="8" name="TextBox 7"/>
          <p:cNvSpPr txBox="1"/>
          <p:nvPr/>
        </p:nvSpPr>
        <p:spPr>
          <a:xfrm>
            <a:off x="1841673" y="1998091"/>
            <a:ext cx="5638723" cy="707886"/>
          </a:xfrm>
          <a:prstGeom prst="rect">
            <a:avLst/>
          </a:prstGeom>
          <a:noFill/>
        </p:spPr>
        <p:txBody>
          <a:bodyPr wrap="none" rtlCol="0">
            <a:spAutoFit/>
          </a:bodyPr>
          <a:lstStyle/>
          <a:p>
            <a:pPr algn="ctr"/>
            <a:r>
              <a:rPr lang="en-US" sz="4000" b="1" dirty="0" smtClean="0">
                <a:solidFill>
                  <a:schemeClr val="tx2"/>
                </a:solidFill>
              </a:rPr>
              <a:t>Alteration &amp; Repair Loans</a:t>
            </a:r>
          </a:p>
        </p:txBody>
      </p:sp>
      <p:sp>
        <p:nvSpPr>
          <p:cNvPr id="2" name="TextBox 1"/>
          <p:cNvSpPr txBox="1"/>
          <p:nvPr/>
        </p:nvSpPr>
        <p:spPr>
          <a:xfrm>
            <a:off x="1981200" y="3962400"/>
            <a:ext cx="5562600" cy="646331"/>
          </a:xfrm>
          <a:prstGeom prst="rect">
            <a:avLst/>
          </a:prstGeom>
          <a:noFill/>
        </p:spPr>
        <p:txBody>
          <a:bodyPr wrap="square" rtlCol="0">
            <a:spAutoFit/>
          </a:bodyPr>
          <a:lstStyle/>
          <a:p>
            <a:pPr algn="ctr"/>
            <a:r>
              <a:rPr lang="en-US" dirty="0" smtClean="0"/>
              <a:t>Presented by:</a:t>
            </a:r>
          </a:p>
          <a:p>
            <a:pPr algn="ctr"/>
            <a:r>
              <a:rPr lang="en-US" dirty="0" smtClean="0"/>
              <a:t>Greg Nelms, Chief, Loan Policy, Washington DC</a:t>
            </a:r>
          </a:p>
        </p:txBody>
      </p:sp>
    </p:spTree>
    <p:extLst>
      <p:ext uri="{BB962C8B-B14F-4D97-AF65-F5344CB8AC3E}">
        <p14:creationId xmlns:p14="http://schemas.microsoft.com/office/powerpoint/2010/main" val="123906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a:p>
            <a:r>
              <a:rPr lang="en-US" u="sng" dirty="0"/>
              <a:t>Final inspection</a:t>
            </a:r>
            <a:r>
              <a:rPr lang="en-US" dirty="0"/>
              <a:t>: When the property is 100% complete, the lender will contact the original VA fee appraiser to complete the VA final repair inspection. </a:t>
            </a:r>
            <a:endParaRPr lang="en-US" dirty="0" smtClean="0"/>
          </a:p>
          <a:p>
            <a:endParaRPr lang="en-US" dirty="0"/>
          </a:p>
          <a:p>
            <a:r>
              <a:rPr lang="en-US" u="sng" dirty="0"/>
              <a:t>Guaranty</a:t>
            </a:r>
            <a:r>
              <a:rPr lang="en-US" dirty="0"/>
              <a:t>.  The guaranty for alteration and repair and loans will not be issued until a clear final inspection report has been completed by the VA fee appraiser.</a:t>
            </a:r>
          </a:p>
          <a:p>
            <a:endParaRPr lang="en-US" dirty="0"/>
          </a:p>
          <a:p>
            <a:endParaRPr lang="en-US" dirty="0"/>
          </a:p>
          <a:p>
            <a:pPr marL="0"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74931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smtClean="0"/>
              <a:t>Policy Updates</a:t>
            </a:r>
            <a:endParaRPr lang="en-US" dirty="0"/>
          </a:p>
        </p:txBody>
      </p:sp>
      <p:sp>
        <p:nvSpPr>
          <p:cNvPr id="2" name="Content Placeholder 1"/>
          <p:cNvSpPr>
            <a:spLocks noGrp="1"/>
          </p:cNvSpPr>
          <p:nvPr>
            <p:ph idx="1"/>
          </p:nvPr>
        </p:nvSpPr>
        <p:spPr>
          <a:xfrm>
            <a:off x="457200" y="838201"/>
            <a:ext cx="2819400" cy="5287964"/>
          </a:xfrm>
        </p:spPr>
        <p:txBody>
          <a:bodyPr/>
          <a:lstStyle/>
          <a:p>
            <a:pPr lvl="1"/>
            <a:endParaRPr lang="en-US" dirty="0" smtClean="0"/>
          </a:p>
          <a:p>
            <a:pPr lvl="1"/>
            <a:r>
              <a:rPr lang="en-US" dirty="0" smtClean="0"/>
              <a:t>VA Circular 26-18-xx</a:t>
            </a:r>
          </a:p>
          <a:p>
            <a:pPr lvl="1"/>
            <a:r>
              <a:rPr lang="en-US" dirty="0" smtClean="0"/>
              <a:t>Replaces</a:t>
            </a:r>
          </a:p>
          <a:p>
            <a:pPr lvl="2"/>
            <a:endParaRPr lang="en-US" dirty="0" smtClean="0"/>
          </a:p>
          <a:p>
            <a:endParaRPr lang="en-US" dirty="0" smtClean="0"/>
          </a:p>
          <a:p>
            <a:endParaRPr lang="en-US" dirty="0" smtClean="0"/>
          </a:p>
        </p:txBody>
      </p:sp>
      <p:pic>
        <p:nvPicPr>
          <p:cNvPr id="530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5766971" cy="37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48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Veteran choice</a:t>
            </a:r>
          </a:p>
          <a:p>
            <a:pPr marL="0" indent="0">
              <a:buNone/>
            </a:pPr>
            <a:r>
              <a:rPr lang="en-US" dirty="0"/>
              <a:t>	</a:t>
            </a:r>
            <a:r>
              <a:rPr lang="en-US" dirty="0" smtClean="0"/>
              <a:t>Difficulty buying fixer uppers that do not meet VA MPRs</a:t>
            </a:r>
          </a:p>
          <a:p>
            <a:pPr marL="0" indent="0">
              <a:buNone/>
            </a:pPr>
            <a:r>
              <a:rPr lang="en-US" dirty="0"/>
              <a:t>	Adaptations for future needs</a:t>
            </a:r>
          </a:p>
          <a:p>
            <a:pPr marL="0" indent="0">
              <a:buNone/>
            </a:pPr>
            <a:r>
              <a:rPr lang="en-US" dirty="0" smtClean="0"/>
              <a:t>	Energy </a:t>
            </a:r>
            <a:r>
              <a:rPr lang="en-US" dirty="0"/>
              <a:t>efficient improvements</a:t>
            </a:r>
          </a:p>
          <a:p>
            <a:pPr marL="0" indent="0">
              <a:buNone/>
            </a:pPr>
            <a:endParaRPr lang="en-US" dirty="0" smtClean="0"/>
          </a:p>
          <a:p>
            <a:pPr marL="0" indent="0">
              <a:buNone/>
            </a:pPr>
            <a:r>
              <a:rPr lang="en-US" dirty="0" smtClean="0"/>
              <a:t>Lack of new and existing home inventory</a:t>
            </a:r>
          </a:p>
          <a:p>
            <a:pPr marL="0" indent="0">
              <a:buNone/>
            </a:pPr>
            <a:endParaRPr lang="en-US" dirty="0" smtClean="0"/>
          </a:p>
          <a:p>
            <a:pPr marL="0" indent="0">
              <a:buNone/>
            </a:pPr>
            <a:r>
              <a:rPr lang="en-US" dirty="0" smtClean="0"/>
              <a:t>Rising prices and values</a:t>
            </a:r>
          </a:p>
          <a:p>
            <a:pPr marL="0" indent="0">
              <a:buNone/>
            </a:pPr>
            <a:endParaRPr lang="en-US" dirty="0" smtClean="0"/>
          </a:p>
          <a:p>
            <a:pPr marL="0" indent="0">
              <a:buNone/>
            </a:pPr>
            <a:r>
              <a:rPr lang="en-US" dirty="0" smtClean="0"/>
              <a:t>Aging housing stock</a:t>
            </a:r>
          </a:p>
          <a:p>
            <a:pPr marL="0"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smtClean="0"/>
              <a:t>Why?</a:t>
            </a:r>
            <a:endParaRPr lang="en-US" dirty="0"/>
          </a:p>
        </p:txBody>
      </p:sp>
    </p:spTree>
    <p:extLst>
      <p:ext uri="{BB962C8B-B14F-4D97-AF65-F5344CB8AC3E}">
        <p14:creationId xmlns:p14="http://schemas.microsoft.com/office/powerpoint/2010/main" val="82798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Purchase and Refinance </a:t>
            </a:r>
            <a:r>
              <a:rPr lang="en-US" dirty="0" smtClean="0"/>
              <a:t>– Owner occupied only</a:t>
            </a:r>
          </a:p>
          <a:p>
            <a:pPr lvl="1"/>
            <a:endParaRPr lang="en-US" dirty="0"/>
          </a:p>
          <a:p>
            <a:r>
              <a:rPr lang="en-US" u="sng" dirty="0"/>
              <a:t>Credit and Underwriting</a:t>
            </a:r>
            <a:r>
              <a:rPr lang="en-US" dirty="0"/>
              <a:t>.  Loans for alteration and repair are underwritten in accordance with Lenders Handbook, 26-7, Chapter </a:t>
            </a:r>
            <a:r>
              <a:rPr lang="en-US" dirty="0" smtClean="0"/>
              <a:t>4</a:t>
            </a:r>
          </a:p>
          <a:p>
            <a:pPr marL="0" indent="0">
              <a:buNone/>
            </a:pPr>
            <a:endParaRPr lang="en-US" dirty="0"/>
          </a:p>
          <a:p>
            <a:r>
              <a:rPr lang="en-US" u="sng" dirty="0"/>
              <a:t>Property Eligibility and Appraisals</a:t>
            </a:r>
            <a:r>
              <a:rPr lang="en-US" dirty="0"/>
              <a:t>.  The property and appraisal requirements for alteration and repair can be found throughout Lenders Handbook, 26-7, Chapter 10 and </a:t>
            </a:r>
            <a:r>
              <a:rPr lang="en-US" dirty="0" smtClean="0"/>
              <a:t>16.</a:t>
            </a:r>
          </a:p>
          <a:p>
            <a:endParaRPr lang="en-US" dirty="0"/>
          </a:p>
          <a:p>
            <a:r>
              <a:rPr lang="en-US" u="sng" dirty="0" smtClean="0"/>
              <a:t>Acquisition cost vs. As-completed value</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1444283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a:p>
            <a:r>
              <a:rPr lang="en-US" u="sng" dirty="0"/>
              <a:t>Fees and Charges</a:t>
            </a:r>
            <a:r>
              <a:rPr lang="en-US" dirty="0"/>
              <a:t>.  Lenders may charge the Veteran a construction fee of up to two percent of the amount of the loan for its services, provided that  the major portion (51 percent or more) of the loan proceeds is paid out by them during the actual progress of the construction, alteration, improvement, or repair.  Such charge may be in addition to the one percent origination charge.</a:t>
            </a:r>
            <a:r>
              <a:rPr lang="en-US" b="1" dirty="0"/>
              <a:t>  </a:t>
            </a:r>
            <a:r>
              <a:rPr lang="en-US" dirty="0"/>
              <a:t>If the portion of disbursed proceeds for services is less than 51, a one percent or less construction fee is permissible in addition to the one percent origination charge.</a:t>
            </a:r>
          </a:p>
          <a:p>
            <a:pPr marL="0"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366001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Purchase Examples:</a:t>
            </a:r>
          </a:p>
          <a:p>
            <a:pPr lvl="1"/>
            <a:endParaRPr lang="en-US" dirty="0"/>
          </a:p>
          <a:p>
            <a:r>
              <a:rPr lang="en-US" dirty="0"/>
              <a:t>Example A.  Contract sales price $100,000, alterations and repairs $75,000, contingency reserve of $7,500, inspection $250, permit $250, for a total acquisition cost of $183,000.  Notice of Value (NOV) is $180,000.  The lesser amount of $180,000 is to be used as the acquisition cost and the borrower must bring $3,000 to closing.  This is not considered downpayment as it is greater than the value</a:t>
            </a:r>
            <a:r>
              <a:rPr lang="en-US" dirty="0" smtClean="0"/>
              <a:t>.</a:t>
            </a:r>
          </a:p>
          <a:p>
            <a:pPr marL="0" indent="0">
              <a:buNone/>
            </a:pPr>
            <a:endParaRPr lang="en-US" dirty="0"/>
          </a:p>
          <a:p>
            <a:r>
              <a:rPr lang="en-US" dirty="0"/>
              <a:t>Example B.  Contract sales price $100,000 alterations and repairs $75,000, contingency reserve of $7,500 inspection $250, permit $250, for a total acquisition cost of $183,000.  NOV is $190,000.  The lesser amount of $183,000 is to be used as the acquisition cost.  Therefore, the entire acquisition cost of $183,000 plus the funding fee may be financed. </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322222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Refinance Examples:</a:t>
            </a:r>
          </a:p>
          <a:p>
            <a:pPr lvl="1"/>
            <a:endParaRPr lang="en-US" dirty="0"/>
          </a:p>
          <a:p>
            <a:r>
              <a:rPr lang="en-US" dirty="0"/>
              <a:t>Example A.  Payoff $200,000, alterations and repairs $25,000, contingency reserve of $2,000, inspection $250, permit $250, for a total acquisition cost of $227,500.  NOV is $220,000.  The lesser amount of $220,000 is to be used as the acquisition cost and the borrower must bring $7,500 to closing, or reduce the project costs and obtain a reconsideration of value based on the adjusted alteration and repair costs.</a:t>
            </a:r>
          </a:p>
          <a:p>
            <a:r>
              <a:rPr lang="en-US" dirty="0"/>
              <a:t>Example B.  Payoff $200,000, alterations and repairs $25,000, contingency reserve of $2,000, inspection $250, permit $250, for a total acquisition cost of $227,500.  NOV is $230,000.  The lesser amount of $227,500 is to be used as the acquisition cost and the borrower may finance the entire project cost of $227,500.  In addition the borrower may finance closing costs, prepaids or take cash-out up to 100 percent loan to value.</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3305795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r>
              <a:rPr lang="en-US" u="sng" dirty="0" smtClean="0"/>
              <a:t>Contingency Reserve </a:t>
            </a:r>
            <a:r>
              <a:rPr lang="en-US" dirty="0" smtClean="0"/>
              <a:t>is allowed up to 15% of the alteration and repair costs (not a requirement). </a:t>
            </a:r>
          </a:p>
          <a:p>
            <a:pPr marL="0" indent="0">
              <a:buNone/>
            </a:pPr>
            <a:endParaRPr lang="en-US" dirty="0" smtClean="0"/>
          </a:p>
          <a:p>
            <a:r>
              <a:rPr lang="en-US" u="sng" dirty="0"/>
              <a:t>Builder and Contractor Registration Requirements</a:t>
            </a:r>
            <a:r>
              <a:rPr lang="en-US" dirty="0"/>
              <a:t>.  For any property appraised for alteration and repair the builder or contractor must have a valid builder identification number prior to a VA NOV being issued.  For information on obtaining a builder identification number see Lenders Handbook, 26-7, Chapter 10</a:t>
            </a:r>
            <a:r>
              <a:rPr lang="en-US" dirty="0" smtClean="0"/>
              <a:t>.</a:t>
            </a:r>
            <a:endParaRPr lang="en-US" dirty="0"/>
          </a:p>
          <a:p>
            <a:endParaRPr lang="en-US" dirty="0" smtClean="0"/>
          </a:p>
          <a:p>
            <a:r>
              <a:rPr lang="en-US" u="sng" dirty="0" smtClean="0"/>
              <a:t>Project management </a:t>
            </a:r>
            <a:r>
              <a:rPr lang="en-US" dirty="0" smtClean="0"/>
              <a:t>is the responsibility of the lender</a:t>
            </a:r>
            <a:endParaRPr lang="en-US"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291288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endParaRPr lang="en-US" dirty="0"/>
          </a:p>
          <a:p>
            <a:r>
              <a:rPr lang="en-US" u="sng" dirty="0"/>
              <a:t>Inspections</a:t>
            </a:r>
            <a:r>
              <a:rPr lang="en-US" dirty="0"/>
              <a:t>.  Improvements must be completed according to local building codes.  The options allowable to satisfy the inspection requirement for cases ordered as “Proposed” are</a:t>
            </a:r>
            <a:r>
              <a:rPr lang="en-US" dirty="0" smtClean="0"/>
              <a:t>:</a:t>
            </a:r>
          </a:p>
          <a:p>
            <a:pPr lvl="0"/>
            <a:r>
              <a:rPr lang="en-US" dirty="0"/>
              <a:t>If the local authority performs the required inspections </a:t>
            </a:r>
            <a:r>
              <a:rPr lang="en-US" u="sng" dirty="0"/>
              <a:t>and issues a Certificate of Occupancy (CO) or equivalent</a:t>
            </a:r>
            <a:r>
              <a:rPr lang="en-US" dirty="0"/>
              <a:t>, VA will accept the CO for the property as evidence of local authority inspections and satisfactory completion of construction.  Loans for alteration and repair ordered as “Proposed” require local authority inspections according to the extent of the improvements and local requirements.  </a:t>
            </a:r>
            <a:endParaRPr lang="en-US" sz="1800" dirty="0"/>
          </a:p>
          <a:p>
            <a:endParaRPr lang="en-US" sz="1800" dirty="0"/>
          </a:p>
          <a:p>
            <a:pPr lvl="0"/>
            <a:r>
              <a:rPr lang="en-US" dirty="0"/>
              <a:t>If the local authority performs the required inspections but </a:t>
            </a:r>
            <a:r>
              <a:rPr lang="en-US" u="sng" dirty="0"/>
              <a:t>does not issue a CO or equivalent</a:t>
            </a:r>
            <a:r>
              <a:rPr lang="en-US" dirty="0"/>
              <a:t>, VA will accept copies of the inspection reports, which verify full compliance with local builder codes, or a written statement from the local authority that states that the required inspections were performed satisfactory.</a:t>
            </a:r>
            <a:endParaRPr lang="en-US" sz="1800" dirty="0"/>
          </a:p>
          <a:p>
            <a:endParaRPr lang="en-US" dirty="0"/>
          </a:p>
          <a:p>
            <a:endParaRPr lang="en-US" dirty="0"/>
          </a:p>
          <a:p>
            <a:pPr marL="0"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dirty="0" smtClean="0"/>
              <a:t>Highlights</a:t>
            </a:r>
            <a:endParaRPr lang="en-US" dirty="0"/>
          </a:p>
        </p:txBody>
      </p:sp>
    </p:spTree>
    <p:extLst>
      <p:ext uri="{BB962C8B-B14F-4D97-AF65-F5344CB8AC3E}">
        <p14:creationId xmlns:p14="http://schemas.microsoft.com/office/powerpoint/2010/main" val="877372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2.xml><?xml version="1.0" encoding="utf-8"?>
<ds:datastoreItem xmlns:ds="http://schemas.openxmlformats.org/officeDocument/2006/customXml" ds:itemID="{95BABBC1-510B-498E-8648-BB5C1F939242}">
  <ds:schemaRefs>
    <ds:schemaRef ds:uri="58713316-8334-4bf4-a6fe-1fea435260dd"/>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15077</TotalTime>
  <Words>851</Words>
  <Application>Microsoft Office PowerPoint</Application>
  <PresentationFormat>On-screen Show (4:3)</PresentationFormat>
  <Paragraphs>81</Paragraphs>
  <Slides>10</Slides>
  <Notes>10</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10</vt:i4>
      </vt:variant>
    </vt:vector>
  </HeadingPairs>
  <TitlesOfParts>
    <vt:vector size="37" baseType="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11_Office Theme</vt:lpstr>
      <vt:lpstr>2_Office Theme</vt:lpstr>
      <vt:lpstr>7_Office Theme</vt:lpstr>
      <vt:lpstr>10_Office Theme</vt:lpstr>
      <vt:lpstr>13_Office Theme</vt:lpstr>
      <vt:lpstr>12_Office Theme</vt:lpstr>
      <vt:lpstr>36_Office Theme</vt:lpstr>
      <vt:lpstr>39_Office Theme</vt:lpstr>
      <vt:lpstr>14_Office Theme</vt:lpstr>
      <vt:lpstr>OM Standard Slides</vt:lpstr>
      <vt:lpstr>think-cell Slide</vt:lpstr>
      <vt:lpstr>PowerPoint Presentation</vt:lpstr>
      <vt:lpstr>Policy Updates</vt:lpstr>
      <vt:lpstr>Why?</vt:lpstr>
      <vt:lpstr>Highlights</vt:lpstr>
      <vt:lpstr>Highlights</vt:lpstr>
      <vt:lpstr>Highlights</vt:lpstr>
      <vt:lpstr>Highlights</vt:lpstr>
      <vt:lpstr>Highlights</vt:lpstr>
      <vt:lpstr>Highlights</vt:lpstr>
      <vt:lpstr>Highlights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861</cp:revision>
  <cp:lastPrinted>2018-04-02T17:52:18Z</cp:lastPrinted>
  <dcterms:created xsi:type="dcterms:W3CDTF">2016-05-04T17:57:56Z</dcterms:created>
  <dcterms:modified xsi:type="dcterms:W3CDTF">2018-04-03T16:53:25Z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